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68" r:id="rId3"/>
    <p:sldId id="264" r:id="rId4"/>
    <p:sldId id="262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58" r:id="rId14"/>
  </p:sldIdLst>
  <p:sldSz cx="18291175" cy="10261600"/>
  <p:notesSz cx="6799263" cy="9929813"/>
  <p:defaultTextStyle>
    <a:defPPr>
      <a:defRPr lang="fr-FR"/>
    </a:defPPr>
    <a:lvl1pPr marL="0" algn="l" defTabSz="13703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685157" algn="l" defTabSz="13703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370313" algn="l" defTabSz="13703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055466" algn="l" defTabSz="13703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740624" algn="l" defTabSz="13703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425781" algn="l" defTabSz="13703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110937" algn="l" defTabSz="13703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796092" algn="l" defTabSz="13703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481247" algn="l" defTabSz="13703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57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C9E"/>
    <a:srgbClr val="3B6C9E"/>
    <a:srgbClr val="C8D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4742" autoAdjust="0"/>
  </p:normalViewPr>
  <p:slideViewPr>
    <p:cSldViewPr snapToGrid="0">
      <p:cViewPr varScale="1">
        <p:scale>
          <a:sx n="81" d="100"/>
          <a:sy n="81" d="100"/>
        </p:scale>
        <p:origin x="156" y="222"/>
      </p:cViewPr>
      <p:guideLst>
        <p:guide orient="horz" pos="3232"/>
        <p:guide pos="5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2760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55D84-ABDB-4694-92D5-A21DB989B721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5BD47-75D6-4541-8CA9-C506AA88F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7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EB642-398A-4771-B787-CBCF2CFD1F00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4538"/>
            <a:ext cx="663733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97C69-F907-4524-A0E0-E9F6269356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17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0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157" algn="l" defTabSz="1370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0313" algn="l" defTabSz="1370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5466" algn="l" defTabSz="1370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0624" algn="l" defTabSz="1370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5781" algn="l" defTabSz="1370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0937" algn="l" defTabSz="1370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6092" algn="l" defTabSz="1370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1247" algn="l" defTabSz="1370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7C69-F907-4524-A0E0-E9F62693564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33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7C69-F907-4524-A0E0-E9F62693564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819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7C69-F907-4524-A0E0-E9F62693564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98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7C69-F907-4524-A0E0-E9F62693564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894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7C69-F907-4524-A0E0-E9F62693564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80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7C69-F907-4524-A0E0-E9F62693564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0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7C69-F907-4524-A0E0-E9F6269356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26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7C69-F907-4524-A0E0-E9F6269356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48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7C69-F907-4524-A0E0-E9F6269356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95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7C69-F907-4524-A0E0-E9F6269356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85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7C69-F907-4524-A0E0-E9F6269356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92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7C69-F907-4524-A0E0-E9F6269356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53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7C69-F907-4524-A0E0-E9F62693564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57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7BDFF4-D46A-4897-9068-0DE0A0F1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E7817A1-FE14-4B1F-ABA8-16B19497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6CFC-3A23-456D-B4B9-5E08173CE703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199106C-F138-426E-A065-DA4E56CC2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3F2CFCD-4FBB-496A-B453-CA9FF25A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4338-B26C-43BF-8F09-78D906E830F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F52E925-B32B-45D7-A2DB-467F6E852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821"/>
            <a:ext cx="18354207" cy="96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5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10" y="647054"/>
            <a:ext cx="7361642" cy="90534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EF1899-DB39-4086-8110-33FAC79811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438" y="3967900"/>
            <a:ext cx="8688308" cy="3127273"/>
          </a:xfrm>
        </p:spPr>
        <p:txBody>
          <a:bodyPr anchor="ctr">
            <a:normAutofit/>
          </a:bodyPr>
          <a:lstStyle>
            <a:lvl1pPr algn="ctr">
              <a:defRPr sz="8200">
                <a:solidFill>
                  <a:srgbClr val="C8D41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 de l’intervention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6B15946-F2F6-4C20-A338-E45329EE1C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99" y="390234"/>
            <a:ext cx="5140186" cy="31997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140" y="77168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4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10" y="647054"/>
            <a:ext cx="7361642" cy="905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65A111E-FA34-42A7-9994-A74B7F45E6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82" y="435714"/>
            <a:ext cx="5140186" cy="31997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331" y="77288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4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681" y="90270"/>
            <a:ext cx="7361642" cy="90534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9213B1-A9E1-424C-8C72-5A8532634C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C8D41F"/>
                </a:solidFill>
              </a:defRPr>
            </a:lvl1pPr>
          </a:lstStyle>
          <a:p>
            <a:r>
              <a:rPr lang="fr-FR" dirty="0"/>
              <a:t>Titre de votre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9B46DDD-09C6-44C2-B7AC-79BF281532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519" y="2731680"/>
            <a:ext cx="15776138" cy="1001593"/>
          </a:xfrm>
        </p:spPr>
        <p:txBody>
          <a:bodyPr>
            <a:normAutofit/>
          </a:bodyPr>
          <a:lstStyle>
            <a:lvl1pPr>
              <a:buNone/>
              <a:defRPr sz="3600" baseline="0">
                <a:solidFill>
                  <a:srgbClr val="3B6C9E"/>
                </a:solidFill>
              </a:defRPr>
            </a:lvl1pPr>
            <a:lvl2pPr>
              <a:buNone/>
              <a:defRPr sz="3000" baseline="0">
                <a:solidFill>
                  <a:srgbClr val="3B6C9E"/>
                </a:solidFill>
              </a:defRPr>
            </a:lvl2pPr>
            <a:lvl3pPr>
              <a:buNone/>
              <a:defRPr sz="3000" baseline="0">
                <a:solidFill>
                  <a:srgbClr val="3B6C9E"/>
                </a:solidFill>
              </a:defRPr>
            </a:lvl3pPr>
            <a:lvl4pPr>
              <a:defRPr sz="3000" baseline="0">
                <a:solidFill>
                  <a:srgbClr val="3B6C9E"/>
                </a:solidFill>
              </a:defRPr>
            </a:lvl4pPr>
            <a:lvl5pPr>
              <a:defRPr sz="3000" baseline="0">
                <a:solidFill>
                  <a:srgbClr val="3B6C9E"/>
                </a:solidFill>
              </a:defRPr>
            </a:lvl5pPr>
          </a:lstStyle>
          <a:p>
            <a:pPr lvl="0"/>
            <a:r>
              <a:rPr lang="fr-FR" dirty="0"/>
              <a:t>Titre secondaire…</a:t>
            </a:r>
          </a:p>
          <a:p>
            <a:pPr lvl="0"/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C9B46DDD-09C6-44C2-B7AC-79BF2815329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50987" y="3858827"/>
            <a:ext cx="15776138" cy="1457662"/>
          </a:xfrm>
        </p:spPr>
        <p:txBody>
          <a:bodyPr>
            <a:normAutofit/>
          </a:bodyPr>
          <a:lstStyle>
            <a:lvl1pPr>
              <a:buClr>
                <a:srgbClr val="C8D41F"/>
              </a:buClr>
              <a:buSzPct val="75000"/>
              <a:buFont typeface="Arial" charset="0"/>
              <a:buNone/>
              <a:defRPr sz="2800" baseline="0">
                <a:solidFill>
                  <a:srgbClr val="3B6C9E"/>
                </a:solidFill>
              </a:defRPr>
            </a:lvl1pPr>
            <a:lvl2pPr>
              <a:buNone/>
              <a:defRPr sz="3000" baseline="0">
                <a:solidFill>
                  <a:srgbClr val="3B6C9E"/>
                </a:solidFill>
              </a:defRPr>
            </a:lvl2pPr>
            <a:lvl3pPr>
              <a:buNone/>
              <a:defRPr sz="3000" baseline="0">
                <a:solidFill>
                  <a:srgbClr val="3B6C9E"/>
                </a:solidFill>
              </a:defRPr>
            </a:lvl3pPr>
            <a:lvl4pPr>
              <a:defRPr sz="3000" baseline="0">
                <a:solidFill>
                  <a:srgbClr val="3B6C9E"/>
                </a:solidFill>
              </a:defRPr>
            </a:lvl4pPr>
            <a:lvl5pPr>
              <a:defRPr sz="3000" baseline="0">
                <a:solidFill>
                  <a:srgbClr val="3B6C9E"/>
                </a:solidFill>
              </a:defRPr>
            </a:lvl5pPr>
          </a:lstStyle>
          <a:p>
            <a:pPr lvl="0"/>
            <a:r>
              <a:rPr lang="fr-FR" sz="3200" dirty="0">
                <a:solidFill>
                  <a:schemeClr val="tx1"/>
                </a:solidFill>
                <a:cs typeface="Arial" pitchFamily="34" charset="0"/>
              </a:rPr>
              <a:t>* Texte…</a:t>
            </a:r>
          </a:p>
          <a:p>
            <a:pPr lvl="0"/>
            <a:r>
              <a:rPr lang="fr-FR" sz="3200" dirty="0">
                <a:solidFill>
                  <a:schemeClr val="tx1"/>
                </a:solidFill>
                <a:cs typeface="Arial" pitchFamily="34" charset="0"/>
              </a:rPr>
              <a:t>* Texte…</a:t>
            </a:r>
          </a:p>
          <a:p>
            <a:pPr lvl="0"/>
            <a:r>
              <a:rPr lang="fr-FR" sz="3200" dirty="0">
                <a:solidFill>
                  <a:schemeClr val="tx1"/>
                </a:solidFill>
                <a:cs typeface="Arial" pitchFamily="34" charset="0"/>
              </a:rPr>
              <a:t>* Texte…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lvl="0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8877481-FECB-45EF-9A2A-C4E8F47744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6" y="8482330"/>
            <a:ext cx="2560101" cy="17792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489431" y="7763234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2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xmlns="" id="{1C9213B1-A9E1-424C-8C72-5A8532634C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519" y="546335"/>
            <a:ext cx="15776138" cy="1983435"/>
          </a:xfrm>
        </p:spPr>
        <p:txBody>
          <a:bodyPr/>
          <a:lstStyle>
            <a:lvl1pPr>
              <a:defRPr baseline="0">
                <a:solidFill>
                  <a:srgbClr val="C8D41F"/>
                </a:solidFill>
              </a:defRPr>
            </a:lvl1pPr>
          </a:lstStyle>
          <a:p>
            <a:r>
              <a:rPr lang="fr-FR" dirty="0"/>
              <a:t>Titre de votre diapositive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C9B46DDD-09C6-44C2-B7AC-79BF281532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519" y="2731680"/>
            <a:ext cx="15776138" cy="1001593"/>
          </a:xfrm>
        </p:spPr>
        <p:txBody>
          <a:bodyPr>
            <a:normAutofit/>
          </a:bodyPr>
          <a:lstStyle>
            <a:lvl1pPr>
              <a:buNone/>
              <a:defRPr sz="3600" baseline="0">
                <a:solidFill>
                  <a:srgbClr val="3B6C9E"/>
                </a:solidFill>
              </a:defRPr>
            </a:lvl1pPr>
            <a:lvl2pPr>
              <a:buNone/>
              <a:defRPr sz="3000" baseline="0">
                <a:solidFill>
                  <a:srgbClr val="3B6C9E"/>
                </a:solidFill>
              </a:defRPr>
            </a:lvl2pPr>
            <a:lvl3pPr>
              <a:buNone/>
              <a:defRPr sz="3000" baseline="0">
                <a:solidFill>
                  <a:srgbClr val="3B6C9E"/>
                </a:solidFill>
              </a:defRPr>
            </a:lvl3pPr>
            <a:lvl4pPr>
              <a:defRPr sz="3000" baseline="0">
                <a:solidFill>
                  <a:srgbClr val="3B6C9E"/>
                </a:solidFill>
              </a:defRPr>
            </a:lvl4pPr>
            <a:lvl5pPr>
              <a:defRPr sz="3000" baseline="0">
                <a:solidFill>
                  <a:srgbClr val="3B6C9E"/>
                </a:solidFill>
              </a:defRPr>
            </a:lvl5pPr>
          </a:lstStyle>
          <a:p>
            <a:pPr lvl="0"/>
            <a:r>
              <a:rPr lang="fr-FR" dirty="0"/>
              <a:t>Titre secondaire…</a:t>
            </a:r>
          </a:p>
          <a:p>
            <a:pPr lvl="0"/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C9B46DDD-09C6-44C2-B7AC-79BF2815329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50987" y="3858827"/>
            <a:ext cx="15776138" cy="1457662"/>
          </a:xfrm>
        </p:spPr>
        <p:txBody>
          <a:bodyPr>
            <a:normAutofit/>
          </a:bodyPr>
          <a:lstStyle>
            <a:lvl1pPr>
              <a:buClr>
                <a:srgbClr val="C8D41F"/>
              </a:buClr>
              <a:buSzPct val="75000"/>
              <a:buFont typeface="Arial" charset="0"/>
              <a:buNone/>
              <a:defRPr sz="2800" baseline="0">
                <a:solidFill>
                  <a:srgbClr val="3B6C9E"/>
                </a:solidFill>
              </a:defRPr>
            </a:lvl1pPr>
            <a:lvl2pPr>
              <a:buNone/>
              <a:defRPr sz="3000" baseline="0">
                <a:solidFill>
                  <a:srgbClr val="3B6C9E"/>
                </a:solidFill>
              </a:defRPr>
            </a:lvl2pPr>
            <a:lvl3pPr>
              <a:buNone/>
              <a:defRPr sz="3000" baseline="0">
                <a:solidFill>
                  <a:srgbClr val="3B6C9E"/>
                </a:solidFill>
              </a:defRPr>
            </a:lvl3pPr>
            <a:lvl4pPr>
              <a:defRPr sz="3000" baseline="0">
                <a:solidFill>
                  <a:srgbClr val="3B6C9E"/>
                </a:solidFill>
              </a:defRPr>
            </a:lvl4pPr>
            <a:lvl5pPr>
              <a:defRPr sz="3000" baseline="0">
                <a:solidFill>
                  <a:srgbClr val="3B6C9E"/>
                </a:solidFill>
              </a:defRPr>
            </a:lvl5pPr>
          </a:lstStyle>
          <a:p>
            <a:pPr lvl="0"/>
            <a:r>
              <a:rPr lang="fr-FR" sz="3200" dirty="0">
                <a:solidFill>
                  <a:schemeClr val="tx1"/>
                </a:solidFill>
                <a:cs typeface="Arial" pitchFamily="34" charset="0"/>
              </a:rPr>
              <a:t>* Texte…</a:t>
            </a:r>
          </a:p>
          <a:p>
            <a:pPr lvl="0"/>
            <a:r>
              <a:rPr lang="fr-FR" sz="3200" dirty="0">
                <a:solidFill>
                  <a:schemeClr val="tx1"/>
                </a:solidFill>
                <a:cs typeface="Arial" pitchFamily="34" charset="0"/>
              </a:rPr>
              <a:t>* Texte…</a:t>
            </a:r>
          </a:p>
          <a:p>
            <a:pPr lvl="0"/>
            <a:r>
              <a:rPr lang="fr-FR" sz="3200" dirty="0">
                <a:solidFill>
                  <a:schemeClr val="tx1"/>
                </a:solidFill>
                <a:cs typeface="Arial" pitchFamily="34" charset="0"/>
              </a:rPr>
              <a:t>* Texte…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lvl="0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FA7CF7E-84C0-4FD4-9E88-CD4905518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6" y="8482330"/>
            <a:ext cx="2560101" cy="17792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282" y="8206492"/>
            <a:ext cx="1849686" cy="184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76869AB-D0AB-4502-9801-0651A0417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39" y="6072762"/>
            <a:ext cx="5383295" cy="37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8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186E106-088F-4EE7-885B-50EC8E236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519" y="546335"/>
            <a:ext cx="15776138" cy="1983435"/>
          </a:xfrm>
          <a:prstGeom prst="rect">
            <a:avLst/>
          </a:prstGeom>
        </p:spPr>
        <p:txBody>
          <a:bodyPr vert="horz" lIns="137030" tIns="68517" rIns="137030" bIns="68517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0FAC698-A07F-44F6-9852-2E10FCBD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519" y="2731676"/>
            <a:ext cx="15776138" cy="6510892"/>
          </a:xfrm>
          <a:prstGeom prst="rect">
            <a:avLst/>
          </a:prstGeom>
        </p:spPr>
        <p:txBody>
          <a:bodyPr vert="horz" lIns="137030" tIns="68517" rIns="137030" bIns="68517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F9A6D12-B0DE-4703-88DE-D11D721B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520" y="9510986"/>
            <a:ext cx="4115514" cy="546336"/>
          </a:xfrm>
          <a:prstGeom prst="rect">
            <a:avLst/>
          </a:prstGeom>
        </p:spPr>
        <p:txBody>
          <a:bodyPr vert="horz" lIns="137030" tIns="68517" rIns="137030" bIns="6851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E6CFC-3A23-456D-B4B9-5E08173CE703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1FECEA7-D212-45A7-901D-D414585BA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8952" y="9510986"/>
            <a:ext cx="6173272" cy="546336"/>
          </a:xfrm>
          <a:prstGeom prst="rect">
            <a:avLst/>
          </a:prstGeom>
        </p:spPr>
        <p:txBody>
          <a:bodyPr vert="horz" lIns="137030" tIns="68517" rIns="137030" bIns="6851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D06C7E4-02AB-4074-92E7-A62EBC84E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8143" y="9510986"/>
            <a:ext cx="4115514" cy="546336"/>
          </a:xfrm>
          <a:prstGeom prst="rect">
            <a:avLst/>
          </a:prstGeom>
        </p:spPr>
        <p:txBody>
          <a:bodyPr vert="horz" lIns="137030" tIns="68517" rIns="137030" bIns="6851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4338-B26C-43BF-8F09-78D906E830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62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49" r:id="rId3"/>
    <p:sldLayoutId id="2147483650" r:id="rId4"/>
    <p:sldLayoutId id="2147483652" r:id="rId5"/>
    <p:sldLayoutId id="2147483651" r:id="rId6"/>
  </p:sldLayoutIdLst>
  <p:txStyles>
    <p:titleStyle>
      <a:lvl1pPr algn="l" defTabSz="1370313" rtl="0" eaLnBrk="1" latinLnBrk="0" hangingPunct="1">
        <a:lnSpc>
          <a:spcPct val="90000"/>
        </a:lnSpc>
        <a:spcBef>
          <a:spcPct val="0"/>
        </a:spcBef>
        <a:buNone/>
        <a:defRPr lang="fr-FR" sz="5400" b="1" kern="1200" dirty="0" smtClean="0">
          <a:solidFill>
            <a:srgbClr val="BDD63D"/>
          </a:solidFill>
          <a:effectLst/>
          <a:latin typeface="Arial" panose="020B0604020202020204" pitchFamily="34" charset="0"/>
          <a:ea typeface="+mj-ea"/>
          <a:cs typeface="+mn-cs"/>
        </a:defRPr>
      </a:lvl1pPr>
    </p:titleStyle>
    <p:bodyStyle>
      <a:lvl1pPr marL="342578" indent="-342578" algn="l" defTabSz="1370313" rtl="0" eaLnBrk="1" latinLnBrk="0" hangingPunct="1">
        <a:lnSpc>
          <a:spcPct val="90000"/>
        </a:lnSpc>
        <a:spcBef>
          <a:spcPts val="1499"/>
        </a:spcBef>
        <a:buFont typeface="Arial" panose="020B0604020202020204" pitchFamily="34" charset="0"/>
        <a:buChar char="•"/>
        <a:defRPr lang="fr-FR" sz="3000" b="1" kern="1200" dirty="0" smtClean="0">
          <a:solidFill>
            <a:srgbClr val="58585A"/>
          </a:solidFill>
          <a:effectLst/>
          <a:latin typeface="Arial" panose="020B0604020202020204" pitchFamily="34" charset="0"/>
          <a:ea typeface="+mn-ea"/>
          <a:cs typeface="+mn-cs"/>
        </a:defRPr>
      </a:lvl1pPr>
      <a:lvl2pPr marL="1027733" indent="-342578" algn="l" defTabSz="1370313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lang="fr-FR" sz="2200" b="1" kern="1200" dirty="0" smtClean="0">
          <a:solidFill>
            <a:srgbClr val="58585A"/>
          </a:solidFill>
          <a:effectLst/>
          <a:latin typeface="Arial" panose="020B0604020202020204" pitchFamily="34" charset="0"/>
          <a:ea typeface="+mn-ea"/>
          <a:cs typeface="+mn-cs"/>
        </a:defRPr>
      </a:lvl2pPr>
      <a:lvl3pPr marL="1712891" indent="-342578" algn="l" defTabSz="1370313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lang="fr-FR" sz="1600" b="1" kern="1200" dirty="0" smtClean="0">
          <a:solidFill>
            <a:srgbClr val="58585A"/>
          </a:solidFill>
          <a:effectLst/>
          <a:latin typeface="Arial" panose="020B0604020202020204" pitchFamily="34" charset="0"/>
          <a:ea typeface="+mn-ea"/>
          <a:cs typeface="+mn-cs"/>
        </a:defRPr>
      </a:lvl3pPr>
      <a:lvl4pPr marL="2398046" indent="-342578" algn="l" defTabSz="1370313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lang="fr-FR" sz="1600" b="1" kern="1200" dirty="0" smtClean="0">
          <a:solidFill>
            <a:srgbClr val="58585A"/>
          </a:solidFill>
          <a:effectLst/>
          <a:latin typeface="Arial" panose="020B0604020202020204" pitchFamily="34" charset="0"/>
          <a:ea typeface="+mn-ea"/>
          <a:cs typeface="+mn-cs"/>
        </a:defRPr>
      </a:lvl4pPr>
      <a:lvl5pPr marL="3083203" marR="0" indent="-342578" algn="l" defTabSz="1370313" rtl="0" eaLnBrk="1" fontAlgn="auto" latinLnBrk="0" hangingPunct="1">
        <a:lnSpc>
          <a:spcPct val="90000"/>
        </a:lnSpc>
        <a:spcBef>
          <a:spcPts val="749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fr-FR" sz="1600" b="1" kern="1200" dirty="0" smtClean="0">
          <a:solidFill>
            <a:srgbClr val="58585A"/>
          </a:solidFill>
          <a:effectLst/>
          <a:latin typeface="Arial" panose="020B0604020202020204" pitchFamily="34" charset="0"/>
          <a:ea typeface="+mn-ea"/>
          <a:cs typeface="+mn-cs"/>
        </a:defRPr>
      </a:lvl5pPr>
      <a:lvl6pPr marL="3768357" indent="-342578" algn="l" defTabSz="1370313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453514" indent="-342578" algn="l" defTabSz="1370313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138670" indent="-342578" algn="l" defTabSz="1370313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823825" indent="-342578" algn="l" defTabSz="1370313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031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57" algn="l" defTabSz="137031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13" algn="l" defTabSz="137031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55466" algn="l" defTabSz="137031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624" algn="l" defTabSz="137031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25781" algn="l" defTabSz="137031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10937" algn="l" defTabSz="137031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092" algn="l" defTabSz="137031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81247" algn="l" defTabSz="137031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5A05C8-EB4E-4819-8200-3965F945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17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596" y="114003"/>
            <a:ext cx="13400004" cy="94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5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4"/>
          <p:cNvSpPr>
            <a:spLocks noGrp="1"/>
          </p:cNvSpPr>
          <p:nvPr>
            <p:ph type="title"/>
          </p:nvPr>
        </p:nvSpPr>
        <p:spPr>
          <a:xfrm>
            <a:off x="1467069" y="336785"/>
            <a:ext cx="15776138" cy="1983435"/>
          </a:xfrm>
        </p:spPr>
        <p:txBody>
          <a:bodyPr/>
          <a:lstStyle/>
          <a:p>
            <a:r>
              <a:rPr lang="fr-FR" dirty="0" smtClean="0"/>
              <a:t>Données mobilisées pour l’analyse statistique</a:t>
            </a:r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1466850" y="2170848"/>
            <a:ext cx="15776575" cy="1001712"/>
          </a:xfrm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</a:pPr>
            <a:r>
              <a:rPr lang="fr-FR" sz="1600" dirty="0"/>
              <a:t/>
            </a:r>
            <a:br>
              <a:rPr lang="fr-FR" sz="1600" dirty="0"/>
            </a:br>
            <a:endParaRPr lang="fr-FR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610852"/>
              </p:ext>
            </p:extLst>
          </p:nvPr>
        </p:nvGraphicFramePr>
        <p:xfrm>
          <a:off x="2544133" y="2531093"/>
          <a:ext cx="13626309" cy="581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259"/>
                <a:gridCol w="4679543"/>
                <a:gridCol w="5512507"/>
              </a:tblGrid>
              <a:tr h="1983035">
                <a:tc>
                  <a:txBody>
                    <a:bodyPr/>
                    <a:lstStyle/>
                    <a:p>
                      <a:r>
                        <a:rPr lang="fr-FR" sz="3000" dirty="0" smtClean="0"/>
                        <a:t>Année</a:t>
                      </a:r>
                      <a:endParaRPr lang="fr-FR" sz="3000" dirty="0"/>
                    </a:p>
                  </a:txBody>
                  <a:tcPr marL="230041" marR="230041" marT="115021" marB="11502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3000" dirty="0" smtClean="0"/>
                        <a:t>Données INSEE </a:t>
                      </a:r>
                    </a:p>
                    <a:p>
                      <a:r>
                        <a:rPr lang="fr-FR" sz="3000" dirty="0" smtClean="0"/>
                        <a:t>socio-économiques</a:t>
                      </a:r>
                    </a:p>
                    <a:p>
                      <a:r>
                        <a:rPr lang="fr-FR" sz="3000" dirty="0" smtClean="0"/>
                        <a:t>(population – logement</a:t>
                      </a:r>
                      <a:r>
                        <a:rPr lang="fr-FR" sz="3000" baseline="0" dirty="0" smtClean="0"/>
                        <a:t> - revenu</a:t>
                      </a:r>
                      <a:r>
                        <a:rPr lang="fr-FR" sz="3000" dirty="0" smtClean="0"/>
                        <a:t>)</a:t>
                      </a:r>
                      <a:endParaRPr lang="fr-FR" sz="3000" dirty="0"/>
                    </a:p>
                  </a:txBody>
                  <a:tcPr marL="230041" marR="230041" marT="115021" marB="11502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3000" dirty="0" smtClean="0"/>
                        <a:t>Données </a:t>
                      </a:r>
                      <a:r>
                        <a:rPr lang="fr-FR" sz="3000" dirty="0" err="1" smtClean="0"/>
                        <a:t>Sirene</a:t>
                      </a:r>
                      <a:r>
                        <a:rPr lang="fr-FR" sz="3000" dirty="0" smtClean="0"/>
                        <a:t> (établissements)</a:t>
                      </a:r>
                      <a:endParaRPr lang="fr-FR" sz="3000" dirty="0"/>
                    </a:p>
                  </a:txBody>
                  <a:tcPr marL="230041" marR="230041" marT="115021" marB="11502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908">
                <a:tc>
                  <a:txBody>
                    <a:bodyPr/>
                    <a:lstStyle/>
                    <a:p>
                      <a:r>
                        <a:rPr lang="fr-FR" sz="3000" dirty="0" smtClean="0"/>
                        <a:t>2010/2011</a:t>
                      </a:r>
                      <a:endParaRPr lang="fr-FR" sz="3000" dirty="0"/>
                    </a:p>
                  </a:txBody>
                  <a:tcPr marL="230041" marR="230041" marT="115021" marB="1150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000" dirty="0" smtClean="0"/>
                        <a:t>Données</a:t>
                      </a:r>
                      <a:r>
                        <a:rPr lang="fr-FR" sz="3000" baseline="0" dirty="0" smtClean="0"/>
                        <a:t> carroyées</a:t>
                      </a:r>
                      <a:endParaRPr lang="fr-FR" sz="3000" dirty="0"/>
                    </a:p>
                  </a:txBody>
                  <a:tcPr marL="230041" marR="230041" marT="115021" marB="1150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000" dirty="0" smtClean="0"/>
                        <a:t>Identification des établissements actifs 2010</a:t>
                      </a:r>
                    </a:p>
                    <a:p>
                      <a:r>
                        <a:rPr lang="fr-FR" sz="3000" dirty="0" err="1" smtClean="0"/>
                        <a:t>Rétropolation</a:t>
                      </a:r>
                      <a:r>
                        <a:rPr lang="fr-FR" sz="3000" dirty="0" smtClean="0"/>
                        <a:t> anciennes variables</a:t>
                      </a:r>
                    </a:p>
                    <a:p>
                      <a:r>
                        <a:rPr lang="fr-FR" sz="3000" dirty="0" smtClean="0"/>
                        <a:t>Apurement faux actifs</a:t>
                      </a:r>
                      <a:endParaRPr lang="fr-FR" sz="3000" dirty="0"/>
                    </a:p>
                  </a:txBody>
                  <a:tcPr marL="230041" marR="230041" marT="115021" marB="1150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243438">
                <a:tc>
                  <a:txBody>
                    <a:bodyPr/>
                    <a:lstStyle/>
                    <a:p>
                      <a:r>
                        <a:rPr lang="fr-FR" sz="3000" dirty="0" smtClean="0"/>
                        <a:t>2015 (2018 pour </a:t>
                      </a:r>
                      <a:r>
                        <a:rPr lang="fr-FR" sz="3000" dirty="0" err="1" smtClean="0"/>
                        <a:t>Sirene</a:t>
                      </a:r>
                      <a:r>
                        <a:rPr lang="fr-FR" sz="3000" dirty="0" smtClean="0"/>
                        <a:t>)</a:t>
                      </a:r>
                      <a:endParaRPr lang="fr-FR" sz="3000" dirty="0"/>
                    </a:p>
                  </a:txBody>
                  <a:tcPr marL="230041" marR="230041" marT="115021" marB="1150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000" dirty="0" smtClean="0"/>
                        <a:t>Données</a:t>
                      </a:r>
                      <a:r>
                        <a:rPr lang="fr-FR" sz="3000" baseline="0" dirty="0" smtClean="0"/>
                        <a:t> publiées le</a:t>
                      </a:r>
                    </a:p>
                    <a:p>
                      <a:r>
                        <a:rPr lang="fr-FR" sz="3000" baseline="0" dirty="0" smtClean="0"/>
                        <a:t>27 juin 2019</a:t>
                      </a:r>
                      <a:endParaRPr lang="fr-FR" sz="3000" dirty="0"/>
                    </a:p>
                  </a:txBody>
                  <a:tcPr marL="230041" marR="230041" marT="115021" marB="1150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3000" dirty="0" smtClean="0"/>
                        <a:t>Apurement faux actifs</a:t>
                      </a:r>
                      <a:endParaRPr lang="fr-FR" sz="3000" dirty="0"/>
                    </a:p>
                  </a:txBody>
                  <a:tcPr marL="230041" marR="230041" marT="115021" marB="1150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89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4"/>
          <p:cNvSpPr>
            <a:spLocks noGrp="1"/>
          </p:cNvSpPr>
          <p:nvPr>
            <p:ph type="title"/>
          </p:nvPr>
        </p:nvSpPr>
        <p:spPr>
          <a:xfrm>
            <a:off x="1467069" y="336785"/>
            <a:ext cx="15776138" cy="1983435"/>
          </a:xfrm>
        </p:spPr>
        <p:txBody>
          <a:bodyPr/>
          <a:lstStyle/>
          <a:p>
            <a:r>
              <a:rPr lang="fr-FR" dirty="0" smtClean="0"/>
              <a:t>Etapes du projet</a:t>
            </a:r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1466850" y="2170848"/>
            <a:ext cx="15776575" cy="1001712"/>
          </a:xfrm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</a:pPr>
            <a:r>
              <a:rPr lang="fr-FR" sz="1600" dirty="0"/>
              <a:t/>
            </a:r>
            <a:br>
              <a:rPr lang="fr-FR" sz="1600" dirty="0"/>
            </a:b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2894" y="2551404"/>
            <a:ext cx="154244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1320" lvl="1" indent="-457200">
              <a:buClr>
                <a:srgbClr val="C8D41F"/>
              </a:buClr>
              <a:buFont typeface="Wingdings" panose="05000000000000000000" pitchFamily="2" charset="2"/>
              <a:buChar char="§"/>
            </a:pPr>
            <a:r>
              <a:rPr lang="fr-FR" sz="4000" dirty="0" smtClean="0"/>
              <a:t>Expérimentation sur les communes ACV</a:t>
            </a:r>
            <a:r>
              <a:rPr lang="fr-FR" sz="4000" dirty="0"/>
              <a:t> </a:t>
            </a:r>
            <a:r>
              <a:rPr lang="fr-FR" sz="4000" dirty="0" smtClean="0"/>
              <a:t>jusqu’en septembre</a:t>
            </a:r>
          </a:p>
          <a:p>
            <a:pPr marL="1141320" lvl="1" indent="-457200">
              <a:buClr>
                <a:srgbClr val="C8D41F"/>
              </a:buClr>
              <a:buFont typeface="Wingdings" panose="05000000000000000000" pitchFamily="2" charset="2"/>
              <a:buChar char="§"/>
            </a:pPr>
            <a:r>
              <a:rPr lang="fr-FR" sz="4000" dirty="0" smtClean="0"/>
              <a:t>Présentation et échanges avec les acteurs dans le cadre de Géo2France</a:t>
            </a:r>
          </a:p>
          <a:p>
            <a:pPr marL="1141320" lvl="1" indent="-457200">
              <a:buClr>
                <a:srgbClr val="C8D41F"/>
              </a:buClr>
              <a:buFont typeface="Wingdings" panose="05000000000000000000" pitchFamily="2" charset="2"/>
              <a:buChar char="§"/>
            </a:pPr>
            <a:r>
              <a:rPr lang="fr-FR" sz="4000" dirty="0" smtClean="0"/>
              <a:t>Extension aux commune de l’appel à projet Centre-ville / Centre-bourg</a:t>
            </a:r>
          </a:p>
          <a:p>
            <a:pPr marL="1141320" lvl="1" indent="-457200">
              <a:buClr>
                <a:srgbClr val="C8D41F"/>
              </a:buClr>
              <a:buFont typeface="Wingdings" panose="05000000000000000000" pitchFamily="2" charset="2"/>
              <a:buChar char="§"/>
            </a:pPr>
            <a:r>
              <a:rPr lang="fr-FR" sz="4000" dirty="0" smtClean="0"/>
              <a:t>Extension à de nouvelles données pour compléter l’analyse (DVF, indicateurs fonciers …)</a:t>
            </a:r>
          </a:p>
        </p:txBody>
      </p:sp>
    </p:spTree>
    <p:extLst>
      <p:ext uri="{BB962C8B-B14F-4D97-AF65-F5344CB8AC3E}">
        <p14:creationId xmlns:p14="http://schemas.microsoft.com/office/powerpoint/2010/main" val="402446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1C9213B1-A9E1-424C-8C72-5A8532634C07}"/>
              </a:ext>
            </a:extLst>
          </p:cNvPr>
          <p:cNvSpPr txBox="1">
            <a:spLocks/>
          </p:cNvSpPr>
          <p:nvPr/>
        </p:nvSpPr>
        <p:spPr>
          <a:xfrm>
            <a:off x="1219419" y="1594085"/>
            <a:ext cx="15776138" cy="92051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C8D41F"/>
                </a:solidFill>
              </a:defRPr>
            </a:lvl1pPr>
          </a:lstStyle>
          <a:p>
            <a:pPr marL="0" marR="0" lvl="0" indent="0" algn="ctr" defTabSz="13703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C8D41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rPr>
              <a:t>En savoir plus</a:t>
            </a:r>
            <a:b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C8D41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rPr>
            </a:b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C8D41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rPr>
              <a:t/>
            </a:r>
            <a:b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C8D41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rPr>
            </a:br>
            <a:endParaRPr kumimoji="0" lang="fr-FR" sz="5400" b="1" i="0" u="none" strike="noStrike" kern="1200" cap="none" spc="0" normalizeH="0" baseline="0" noProof="0" dirty="0">
              <a:ln>
                <a:noFill/>
              </a:ln>
              <a:solidFill>
                <a:srgbClr val="C8D41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n-cs"/>
            </a:endParaRPr>
          </a:p>
          <a:p>
            <a:pPr marL="0" marR="0" lvl="0" indent="0" algn="ctr" defTabSz="13703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400" b="1" i="0" u="none" strike="noStrike" kern="1200" cap="none" spc="0" normalizeH="0" baseline="0" noProof="0" dirty="0">
              <a:ln>
                <a:noFill/>
              </a:ln>
              <a:solidFill>
                <a:srgbClr val="C8D41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n-c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C9B46DDD-09C6-44C2-B7AC-79BF2815329A}"/>
              </a:ext>
            </a:extLst>
          </p:cNvPr>
          <p:cNvSpPr txBox="1">
            <a:spLocks/>
          </p:cNvSpPr>
          <p:nvPr/>
        </p:nvSpPr>
        <p:spPr>
          <a:xfrm>
            <a:off x="1257519" y="2788830"/>
            <a:ext cx="15776138" cy="23356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25000"/>
              </a:lnSpc>
              <a:buNone/>
              <a:defRPr sz="3600" baseline="0">
                <a:solidFill>
                  <a:srgbClr val="3B6C9E"/>
                </a:solidFill>
              </a:defRPr>
            </a:lvl1pPr>
            <a:lvl2pPr>
              <a:buNone/>
              <a:defRPr sz="3000" baseline="0">
                <a:solidFill>
                  <a:srgbClr val="3B6C9E"/>
                </a:solidFill>
              </a:defRPr>
            </a:lvl2pPr>
            <a:lvl3pPr>
              <a:buNone/>
              <a:defRPr sz="3000" baseline="0">
                <a:solidFill>
                  <a:srgbClr val="3B6C9E"/>
                </a:solidFill>
              </a:defRPr>
            </a:lvl3pPr>
            <a:lvl4pPr>
              <a:defRPr sz="3000" baseline="0">
                <a:solidFill>
                  <a:srgbClr val="3B6C9E"/>
                </a:solidFill>
              </a:defRPr>
            </a:lvl4pPr>
            <a:lvl5pPr>
              <a:defRPr sz="3000" baseline="0">
                <a:solidFill>
                  <a:srgbClr val="3B6C9E"/>
                </a:solidFill>
              </a:defRPr>
            </a:lvl5pPr>
          </a:lstStyle>
          <a:p>
            <a:pPr marL="342578" marR="0" lvl="0" indent="-342578" algn="ctr" defTabSz="1370313" rtl="0" eaLnBrk="1" fontAlgn="auto" latinLnBrk="0" hangingPunct="1">
              <a:lnSpc>
                <a:spcPct val="125000"/>
              </a:lnSpc>
              <a:spcBef>
                <a:spcPts val="1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4000" b="1" dirty="0" smtClean="0">
                <a:latin typeface="Arial" panose="020B0604020202020204" pitchFamily="34" charset="0"/>
              </a:rPr>
              <a:t>Sraddet.participons.net</a:t>
            </a:r>
            <a:r>
              <a:rPr lang="fr-FR" sz="4000" b="1" dirty="0">
                <a:latin typeface="Arial" panose="020B0604020202020204" pitchFamily="34" charset="0"/>
              </a:rPr>
              <a:t/>
            </a:r>
            <a:br>
              <a:rPr lang="fr-FR" sz="4000" b="1" dirty="0">
                <a:latin typeface="Arial" panose="020B0604020202020204" pitchFamily="34" charset="0"/>
              </a:rPr>
            </a:br>
            <a:r>
              <a:rPr lang="fr-FR" sz="4000" b="1" dirty="0" smtClean="0">
                <a:latin typeface="Arial" panose="020B0604020202020204" pitchFamily="34" charset="0"/>
              </a:rPr>
              <a:t>stephane.humbert@hautsdefrance.fr</a:t>
            </a:r>
            <a:endParaRPr kumimoji="0" lang="fr-FR" sz="24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7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F206C5-22D1-42BC-8929-1FC9D9106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438" y="3572706"/>
            <a:ext cx="8688308" cy="312727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dirty="0" smtClean="0"/>
              <a:t>Analyse </a:t>
            </a:r>
            <a:r>
              <a:rPr lang="fr-FR" dirty="0" err="1" smtClean="0"/>
              <a:t>infracommunale</a:t>
            </a:r>
            <a:r>
              <a:rPr lang="fr-FR" dirty="0" smtClean="0"/>
              <a:t> des </a:t>
            </a:r>
            <a:r>
              <a:rPr lang="fr-FR" dirty="0" err="1" smtClean="0"/>
              <a:t>centres-villes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5EF1899-DB39-4086-8110-33FAC79811C8}"/>
              </a:ext>
            </a:extLst>
          </p:cNvPr>
          <p:cNvSpPr txBox="1">
            <a:spLocks/>
          </p:cNvSpPr>
          <p:nvPr/>
        </p:nvSpPr>
        <p:spPr>
          <a:xfrm>
            <a:off x="630307" y="6920484"/>
            <a:ext cx="8688308" cy="3127273"/>
          </a:xfrm>
          <a:prstGeom prst="rect">
            <a:avLst/>
          </a:prstGeom>
        </p:spPr>
        <p:txBody>
          <a:bodyPr vert="horz" lIns="137030" tIns="68517" rIns="137030" bIns="68517" rtlCol="0" anchor="ctr">
            <a:normAutofit fontScale="92500" lnSpcReduction="10000"/>
          </a:bodyPr>
          <a:lstStyle>
            <a:lvl1pPr algn="ctr">
              <a:defRPr sz="5400">
                <a:solidFill>
                  <a:srgbClr val="C8D41F"/>
                </a:solidFill>
              </a:defRPr>
            </a:lvl1pPr>
          </a:lstStyle>
          <a:p>
            <a:r>
              <a:rPr lang="fr-FR" b="1" dirty="0" smtClean="0">
                <a:solidFill>
                  <a:srgbClr val="346C9E"/>
                </a:solidFill>
                <a:latin typeface="Arial" pitchFamily="34" charset="0"/>
                <a:cs typeface="Arial" pitchFamily="34" charset="0"/>
              </a:rPr>
              <a:t>Stéphane HUMBERT</a:t>
            </a:r>
            <a:endParaRPr lang="fr-FR" b="1" dirty="0">
              <a:solidFill>
                <a:srgbClr val="346C9E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4200" dirty="0" smtClean="0">
                <a:solidFill>
                  <a:srgbClr val="346C9E"/>
                </a:solidFill>
                <a:latin typeface="Arial" pitchFamily="34" charset="0"/>
                <a:cs typeface="Arial" pitchFamily="34" charset="0"/>
              </a:rPr>
              <a:t>Responsable du Service « Observation et Prospective »</a:t>
            </a:r>
          </a:p>
          <a:p>
            <a:r>
              <a:rPr lang="fr-FR" sz="4200" b="1" dirty="0" smtClean="0">
                <a:solidFill>
                  <a:srgbClr val="346C9E"/>
                </a:solidFill>
                <a:latin typeface="Arial" pitchFamily="34" charset="0"/>
                <a:ea typeface="+mj-ea"/>
                <a:cs typeface="Arial" pitchFamily="34" charset="0"/>
              </a:rPr>
              <a:t>Agence Hauts-de-France 2040</a:t>
            </a:r>
          </a:p>
          <a:p>
            <a:r>
              <a:rPr lang="fr-FR" sz="4200" b="1" dirty="0" smtClean="0">
                <a:solidFill>
                  <a:srgbClr val="346C9E"/>
                </a:solidFill>
                <a:latin typeface="Arial" pitchFamily="34" charset="0"/>
                <a:ea typeface="+mj-ea"/>
                <a:cs typeface="Arial" pitchFamily="34" charset="0"/>
              </a:rPr>
              <a:t>Région Hauts-de-France</a:t>
            </a:r>
            <a:endParaRPr lang="fr-FR" sz="4200" b="1" dirty="0">
              <a:solidFill>
                <a:srgbClr val="346C9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4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/>
          <p:cNvSpPr>
            <a:spLocks noGrp="1"/>
          </p:cNvSpPr>
          <p:nvPr>
            <p:ph type="title"/>
          </p:nvPr>
        </p:nvSpPr>
        <p:spPr>
          <a:xfrm>
            <a:off x="1467069" y="336785"/>
            <a:ext cx="15776138" cy="1983435"/>
          </a:xfrm>
        </p:spPr>
        <p:txBody>
          <a:bodyPr/>
          <a:lstStyle/>
          <a:p>
            <a:r>
              <a:rPr lang="fr-FR" dirty="0" smtClean="0"/>
              <a:t>Analyse </a:t>
            </a:r>
            <a:r>
              <a:rPr lang="fr-FR" dirty="0" err="1" smtClean="0"/>
              <a:t>infracommunale</a:t>
            </a:r>
            <a:r>
              <a:rPr lang="fr-FR" dirty="0" smtClean="0"/>
              <a:t> des </a:t>
            </a:r>
            <a:r>
              <a:rPr lang="fr-FR" dirty="0" err="1" smtClean="0"/>
              <a:t>centres-villes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466850" y="2170848"/>
            <a:ext cx="14234361" cy="1001712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</a:pPr>
            <a:r>
              <a:rPr lang="fr-FR" sz="3200" dirty="0" smtClean="0"/>
              <a:t>Objectif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 smtClean="0"/>
          </a:p>
          <a:p>
            <a:pPr marL="457200" indent="-457200">
              <a:lnSpc>
                <a:spcPct val="134000"/>
              </a:lnSpc>
              <a:spcBef>
                <a:spcPts val="0"/>
              </a:spcBef>
              <a:buClr>
                <a:srgbClr val="C8D41F"/>
              </a:buClr>
              <a:buFont typeface="Wingdings" panose="05000000000000000000" pitchFamily="2" charset="2"/>
              <a:buChar char="§"/>
            </a:pPr>
            <a:r>
              <a:rPr lang="fr-FR" sz="3200" dirty="0" smtClean="0">
                <a:solidFill>
                  <a:schemeClr val="tx1"/>
                </a:solidFill>
                <a:cs typeface="Arial" pitchFamily="34" charset="0"/>
              </a:rPr>
              <a:t>Avoir une approche systémique des enjeux des </a:t>
            </a:r>
            <a:r>
              <a:rPr lang="fr-FR" sz="3200" dirty="0" err="1" smtClean="0">
                <a:solidFill>
                  <a:schemeClr val="tx1"/>
                </a:solidFill>
                <a:cs typeface="Arial" pitchFamily="34" charset="0"/>
              </a:rPr>
              <a:t>centres-villes</a:t>
            </a:r>
            <a:endParaRPr lang="fr-FR" sz="32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457200" indent="-457200">
              <a:lnSpc>
                <a:spcPct val="134000"/>
              </a:lnSpc>
              <a:spcBef>
                <a:spcPts val="0"/>
              </a:spcBef>
              <a:buClr>
                <a:srgbClr val="C8D41F"/>
              </a:buClr>
              <a:buFont typeface="Wingdings" panose="05000000000000000000" pitchFamily="2" charset="2"/>
              <a:buChar char="§"/>
            </a:pPr>
            <a:r>
              <a:rPr lang="fr-FR" sz="3200" dirty="0" smtClean="0">
                <a:solidFill>
                  <a:schemeClr val="tx1"/>
                </a:solidFill>
                <a:cs typeface="Arial" pitchFamily="34" charset="0"/>
              </a:rPr>
              <a:t>Outillage </a:t>
            </a:r>
            <a:r>
              <a:rPr lang="fr-FR" sz="3200" dirty="0">
                <a:solidFill>
                  <a:schemeClr val="tx1"/>
                </a:solidFill>
                <a:cs typeface="Arial" pitchFamily="34" charset="0"/>
              </a:rPr>
              <a:t>des politiques régionales</a:t>
            </a:r>
          </a:p>
          <a:p>
            <a:pPr marL="1142355" lvl="1" indent="-457200">
              <a:lnSpc>
                <a:spcPct val="134000"/>
              </a:lnSpc>
              <a:spcBef>
                <a:spcPts val="0"/>
              </a:spcBef>
              <a:buClr>
                <a:srgbClr val="C8D41F"/>
              </a:buClr>
              <a:buFont typeface="Courier New" panose="02070309020205020404" pitchFamily="49" charset="0"/>
              <a:buChar char="o"/>
            </a:pPr>
            <a:r>
              <a:rPr lang="fr-FR" sz="2600" dirty="0">
                <a:solidFill>
                  <a:schemeClr val="tx1"/>
                </a:solidFill>
                <a:cs typeface="Arial" pitchFamily="34" charset="0"/>
              </a:rPr>
              <a:t>Suivi du SRADDET</a:t>
            </a:r>
          </a:p>
          <a:p>
            <a:pPr marL="1142355" lvl="1" indent="-457200">
              <a:lnSpc>
                <a:spcPct val="134000"/>
              </a:lnSpc>
              <a:spcBef>
                <a:spcPts val="0"/>
              </a:spcBef>
              <a:buClr>
                <a:srgbClr val="C8D41F"/>
              </a:buClr>
              <a:buFont typeface="Courier New" panose="02070309020205020404" pitchFamily="49" charset="0"/>
              <a:buChar char="o"/>
            </a:pPr>
            <a:r>
              <a:rPr lang="fr-FR" sz="2600" dirty="0" smtClean="0">
                <a:solidFill>
                  <a:schemeClr val="tx1"/>
                </a:solidFill>
                <a:cs typeface="Arial" pitchFamily="34" charset="0"/>
              </a:rPr>
              <a:t>Participation </a:t>
            </a:r>
            <a:r>
              <a:rPr lang="fr-FR" sz="2600" dirty="0" smtClean="0">
                <a:solidFill>
                  <a:schemeClr val="tx1"/>
                </a:solidFill>
                <a:cs typeface="Arial" pitchFamily="34" charset="0"/>
              </a:rPr>
              <a:t>de la Région à Action </a:t>
            </a:r>
            <a:r>
              <a:rPr lang="fr-FR" sz="2600" dirty="0">
                <a:solidFill>
                  <a:schemeClr val="tx1"/>
                </a:solidFill>
                <a:cs typeface="Arial" pitchFamily="34" charset="0"/>
              </a:rPr>
              <a:t>cœur de ville</a:t>
            </a:r>
          </a:p>
          <a:p>
            <a:pPr marL="1142355" lvl="1" indent="-457200">
              <a:lnSpc>
                <a:spcPct val="134000"/>
              </a:lnSpc>
              <a:spcBef>
                <a:spcPts val="0"/>
              </a:spcBef>
              <a:buClr>
                <a:srgbClr val="C8D41F"/>
              </a:buClr>
              <a:buFont typeface="Courier New" panose="02070309020205020404" pitchFamily="49" charset="0"/>
              <a:buChar char="o"/>
            </a:pPr>
            <a:r>
              <a:rPr lang="fr-FR" sz="2600" dirty="0">
                <a:solidFill>
                  <a:schemeClr val="tx1"/>
                </a:solidFill>
                <a:cs typeface="Arial" pitchFamily="34" charset="0"/>
              </a:rPr>
              <a:t>Appel à projet revitalisation des </a:t>
            </a:r>
            <a:r>
              <a:rPr lang="fr-FR" sz="2600" dirty="0" err="1">
                <a:solidFill>
                  <a:schemeClr val="tx1"/>
                </a:solidFill>
                <a:cs typeface="Arial" pitchFamily="34" charset="0"/>
              </a:rPr>
              <a:t>centres-villes</a:t>
            </a:r>
            <a:r>
              <a:rPr lang="fr-FR" sz="2600" dirty="0">
                <a:solidFill>
                  <a:schemeClr val="tx1"/>
                </a:solidFill>
                <a:cs typeface="Arial" pitchFamily="34" charset="0"/>
              </a:rPr>
              <a:t> et des centres-bourgs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</a:pPr>
            <a:r>
              <a:rPr lang="fr-FR" sz="1600" dirty="0"/>
              <a:t/>
            </a:r>
            <a:br>
              <a:rPr lang="fr-FR" sz="1600" dirty="0"/>
            </a:b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1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4"/>
          <p:cNvSpPr>
            <a:spLocks noGrp="1"/>
          </p:cNvSpPr>
          <p:nvPr>
            <p:ph type="title"/>
          </p:nvPr>
        </p:nvSpPr>
        <p:spPr>
          <a:xfrm>
            <a:off x="1467069" y="336785"/>
            <a:ext cx="15776138" cy="198343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Choix d’un zonage permettant de disposer de données sur différentes thématiques : le carreau</a:t>
            </a:r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1466850" y="2170848"/>
            <a:ext cx="15776575" cy="1001712"/>
          </a:xfrm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</a:pPr>
            <a:r>
              <a:rPr lang="fr-FR" sz="1600" dirty="0"/>
              <a:t/>
            </a:r>
            <a:br>
              <a:rPr lang="fr-FR" sz="1600" dirty="0"/>
            </a:b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3740483"/>
            <a:ext cx="15172824" cy="56677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2239" y="2501013"/>
            <a:ext cx="1542422" cy="7742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4"/>
          <p:cNvSpPr>
            <a:spLocks noGrp="1"/>
          </p:cNvSpPr>
          <p:nvPr>
            <p:ph type="title"/>
          </p:nvPr>
        </p:nvSpPr>
        <p:spPr>
          <a:xfrm>
            <a:off x="1467069" y="336785"/>
            <a:ext cx="15776138" cy="1983435"/>
          </a:xfrm>
        </p:spPr>
        <p:txBody>
          <a:bodyPr/>
          <a:lstStyle/>
          <a:p>
            <a:r>
              <a:rPr lang="fr-FR" dirty="0" smtClean="0"/>
              <a:t>Calcul des données géolocalisées sur ce périmètre</a:t>
            </a:r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1466850" y="2170848"/>
            <a:ext cx="15776575" cy="1001712"/>
          </a:xfrm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</a:pPr>
            <a:r>
              <a:rPr lang="fr-FR" sz="1600" dirty="0"/>
              <a:t/>
            </a:r>
            <a:br>
              <a:rPr lang="fr-FR" sz="1600" dirty="0"/>
            </a:b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829" y="2495677"/>
            <a:ext cx="8298616" cy="741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4"/>
          <p:cNvSpPr>
            <a:spLocks noGrp="1"/>
          </p:cNvSpPr>
          <p:nvPr>
            <p:ph type="title"/>
          </p:nvPr>
        </p:nvSpPr>
        <p:spPr>
          <a:xfrm>
            <a:off x="1467069" y="336785"/>
            <a:ext cx="15776138" cy="1983435"/>
          </a:xfrm>
        </p:spPr>
        <p:txBody>
          <a:bodyPr/>
          <a:lstStyle/>
          <a:p>
            <a:r>
              <a:rPr lang="fr-FR" dirty="0" smtClean="0"/>
              <a:t>Calcul des données géolocalisées sur ce périmètre</a:t>
            </a:r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1466850" y="2170848"/>
            <a:ext cx="15776575" cy="1001712"/>
          </a:xfrm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</a:pPr>
            <a:r>
              <a:rPr lang="fr-FR" sz="1600" dirty="0"/>
              <a:t/>
            </a:r>
            <a:br>
              <a:rPr lang="fr-FR" sz="1600" dirty="0"/>
            </a:b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940" t="4009" r="468" b="3623"/>
          <a:stretch/>
        </p:blipFill>
        <p:spPr>
          <a:xfrm>
            <a:off x="3420261" y="2002406"/>
            <a:ext cx="11869752" cy="79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7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4"/>
          <p:cNvSpPr>
            <a:spLocks noGrp="1"/>
          </p:cNvSpPr>
          <p:nvPr>
            <p:ph type="title"/>
          </p:nvPr>
        </p:nvSpPr>
        <p:spPr>
          <a:xfrm>
            <a:off x="1467069" y="336785"/>
            <a:ext cx="15776138" cy="1983435"/>
          </a:xfrm>
        </p:spPr>
        <p:txBody>
          <a:bodyPr/>
          <a:lstStyle/>
          <a:p>
            <a:r>
              <a:rPr lang="fr-FR" dirty="0"/>
              <a:t>Sélection d’un </a:t>
            </a:r>
            <a:r>
              <a:rPr lang="fr-FR" dirty="0" smtClean="0"/>
              <a:t>périmètre du centre-ville</a:t>
            </a:r>
            <a:endParaRPr lang="fr-FR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1466850" y="2170848"/>
            <a:ext cx="15776575" cy="1001712"/>
          </a:xfrm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</a:pPr>
            <a:r>
              <a:rPr lang="fr-FR" sz="1600" dirty="0"/>
              <a:t/>
            </a:r>
            <a:br>
              <a:rPr lang="fr-FR" sz="1600" dirty="0"/>
            </a:b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2894" y="2551404"/>
            <a:ext cx="15424485" cy="6672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591" b="1" dirty="0" smtClean="0">
                <a:solidFill>
                  <a:srgbClr val="346C9E"/>
                </a:solidFill>
              </a:rPr>
              <a:t>Identification des établissements typiques des activités de centre-ville :</a:t>
            </a:r>
          </a:p>
          <a:p>
            <a:pPr>
              <a:tabLst>
                <a:tab pos="722313" algn="l"/>
              </a:tabLst>
            </a:pPr>
            <a:r>
              <a:rPr lang="fr-FR" sz="3591" b="1" dirty="0">
                <a:solidFill>
                  <a:srgbClr val="346C9E"/>
                </a:solidFill>
              </a:rPr>
              <a:t>	</a:t>
            </a:r>
            <a:r>
              <a:rPr lang="fr-FR" dirty="0" smtClean="0"/>
              <a:t>NAF </a:t>
            </a:r>
            <a:r>
              <a:rPr lang="fr-FR" dirty="0"/>
              <a:t>Industrie : boulangeries, charcuteries, pâtisseries…</a:t>
            </a:r>
          </a:p>
          <a:p>
            <a:pPr marL="684120" lvl="1" indent="0">
              <a:buNone/>
            </a:pPr>
            <a:r>
              <a:rPr lang="fr-FR" dirty="0"/>
              <a:t>NAF BTP : promotion immobilière…</a:t>
            </a:r>
          </a:p>
          <a:p>
            <a:pPr marL="684120" lvl="1" indent="0">
              <a:buNone/>
            </a:pPr>
            <a:r>
              <a:rPr lang="fr-FR" dirty="0"/>
              <a:t>NAF Commerce : supérettes, primeurs, quincaillerie, vêtements, librairies…</a:t>
            </a:r>
          </a:p>
          <a:p>
            <a:pPr marL="684120" lvl="1" indent="0">
              <a:buNone/>
            </a:pPr>
            <a:r>
              <a:rPr lang="fr-FR" dirty="0"/>
              <a:t>NAF Transport-logistique : activités de poste et courrier</a:t>
            </a:r>
          </a:p>
          <a:p>
            <a:pPr marL="684120" lvl="1" indent="0">
              <a:buNone/>
            </a:pPr>
            <a:r>
              <a:rPr lang="fr-FR" dirty="0"/>
              <a:t>NAF Hébergement-restauration : restaurants, cafés, hôtels…</a:t>
            </a:r>
          </a:p>
          <a:p>
            <a:pPr marL="684120" lvl="1" indent="0">
              <a:buNone/>
            </a:pPr>
            <a:r>
              <a:rPr lang="fr-FR" dirty="0"/>
              <a:t>Autre : agences immobilières, salon de coiffure, photographes, agences de voyage, administration publique </a:t>
            </a:r>
            <a:r>
              <a:rPr lang="fr-FR" dirty="0" smtClean="0"/>
              <a:t>générale</a:t>
            </a:r>
          </a:p>
          <a:p>
            <a:pPr marL="684120" lvl="1" indent="0">
              <a:buNone/>
            </a:pPr>
            <a:endParaRPr lang="fr-FR" sz="2394" dirty="0"/>
          </a:p>
          <a:p>
            <a:pPr indent="-1037"/>
            <a:r>
              <a:rPr lang="fr-FR" sz="2400" dirty="0"/>
              <a:t/>
            </a:r>
            <a:br>
              <a:rPr lang="fr-FR" sz="2400" dirty="0"/>
            </a:br>
            <a:r>
              <a:rPr lang="fr-FR" sz="3200" b="1" dirty="0">
                <a:solidFill>
                  <a:srgbClr val="346C9E"/>
                </a:solidFill>
              </a:rPr>
              <a:t>Appui sur </a:t>
            </a:r>
            <a:r>
              <a:rPr lang="fr-FR" sz="3200" b="1" dirty="0" smtClean="0">
                <a:solidFill>
                  <a:srgbClr val="346C9E"/>
                </a:solidFill>
              </a:rPr>
              <a:t>un </a:t>
            </a:r>
            <a:r>
              <a:rPr lang="fr-FR" sz="3200" b="1" dirty="0">
                <a:solidFill>
                  <a:srgbClr val="346C9E"/>
                </a:solidFill>
              </a:rPr>
              <a:t>travail « zones économiques urbaines » à partir de la base SIRENE &amp; travail avec les acteurs économiques locaux (ex </a:t>
            </a:r>
            <a:r>
              <a:rPr lang="fr-FR" sz="3200" b="1" dirty="0" err="1">
                <a:solidFill>
                  <a:srgbClr val="346C9E"/>
                </a:solidFill>
              </a:rPr>
              <a:t>GéoPicardie</a:t>
            </a:r>
            <a:r>
              <a:rPr lang="fr-FR" sz="3200" b="1" dirty="0">
                <a:solidFill>
                  <a:srgbClr val="346C9E"/>
                </a:solidFill>
              </a:rPr>
              <a:t>)</a:t>
            </a:r>
          </a:p>
          <a:p>
            <a:pPr marL="68412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361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331" y="0"/>
            <a:ext cx="13400006" cy="94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5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26" y="239561"/>
            <a:ext cx="13213848" cy="93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741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472C4"/>
      </a:hlink>
      <a:folHlink>
        <a:srgbClr val="954F7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169</Words>
  <Application>Microsoft Office PowerPoint</Application>
  <PresentationFormat>Personnalisé</PresentationFormat>
  <Paragraphs>67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Thème Office</vt:lpstr>
      <vt:lpstr>Présentation PowerPoint</vt:lpstr>
      <vt:lpstr>Analyse infracommunale des centres-villes</vt:lpstr>
      <vt:lpstr>Analyse infracommunale des centres-villes</vt:lpstr>
      <vt:lpstr>Choix d’un zonage permettant de disposer de données sur différentes thématiques : le carreau</vt:lpstr>
      <vt:lpstr>Calcul des données géolocalisées sur ce périmètre</vt:lpstr>
      <vt:lpstr>Calcul des données géolocalisées sur ce périmètre</vt:lpstr>
      <vt:lpstr>Sélection d’un périmètre du centre-ville</vt:lpstr>
      <vt:lpstr>Présentation PowerPoint</vt:lpstr>
      <vt:lpstr>Présentation PowerPoint</vt:lpstr>
      <vt:lpstr>Présentation PowerPoint</vt:lpstr>
      <vt:lpstr>Données mobilisées pour l’analyse statistique</vt:lpstr>
      <vt:lpstr>Etapes du projet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AFIGEO</dc:creator>
  <cp:lastModifiedBy>Stéphane HUMBERT</cp:lastModifiedBy>
  <cp:revision>60</cp:revision>
  <cp:lastPrinted>2019-06-28T13:33:11Z</cp:lastPrinted>
  <dcterms:created xsi:type="dcterms:W3CDTF">2018-04-06T08:22:50Z</dcterms:created>
  <dcterms:modified xsi:type="dcterms:W3CDTF">2019-06-28T15:18:27Z</dcterms:modified>
</cp:coreProperties>
</file>