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73" r:id="rId4"/>
    <p:sldId id="263" r:id="rId5"/>
    <p:sldId id="267" r:id="rId6"/>
    <p:sldId id="266" r:id="rId7"/>
    <p:sldId id="265" r:id="rId8"/>
    <p:sldId id="268" r:id="rId9"/>
    <p:sldId id="270" r:id="rId10"/>
    <p:sldId id="271" r:id="rId11"/>
    <p:sldId id="269" r:id="rId12"/>
    <p:sldId id="274" r:id="rId13"/>
    <p:sldId id="258" r:id="rId1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083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41" autoAdjust="0"/>
  </p:normalViewPr>
  <p:slideViewPr>
    <p:cSldViewPr snapToGrid="0">
      <p:cViewPr varScale="1">
        <p:scale>
          <a:sx n="84" d="100"/>
          <a:sy n="84" d="100"/>
        </p:scale>
        <p:origin x="1315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9A89F8-85C8-4CFD-85BF-40AB668CB760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7DA9C0-BA19-48ED-A724-30271D6C3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19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3FE6FCF-4D22-4BC2-8113-38F9104223D3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0693A38-F8AD-486A-936F-BBB8A495F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83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09600" y="2800016"/>
            <a:ext cx="8570993" cy="1678384"/>
          </a:xfrm>
        </p:spPr>
        <p:txBody>
          <a:bodyPr anchor="b">
            <a:normAutofit/>
          </a:bodyPr>
          <a:lstStyle>
            <a:lvl1pPr algn="ctr">
              <a:defRPr sz="54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PPT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29259" y="4830234"/>
            <a:ext cx="8570148" cy="1054100"/>
          </a:xfrm>
        </p:spPr>
        <p:txBody>
          <a:bodyPr>
            <a:normAutofit/>
          </a:bodyPr>
          <a:lstStyle>
            <a:lvl1pPr marL="0" indent="0" algn="ctr">
              <a:buNone/>
              <a:defRPr sz="4267" baseline="0">
                <a:solidFill>
                  <a:srgbClr val="81B7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  <p:pic>
        <p:nvPicPr>
          <p:cNvPr id="6" name="Image 5" descr="Logo Région HD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174" y="482445"/>
            <a:ext cx="2041610" cy="204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35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557" y="1646296"/>
            <a:ext cx="8730074" cy="4694297"/>
          </a:xfrm>
        </p:spPr>
        <p:txBody>
          <a:bodyPr/>
          <a:lstStyle>
            <a:lvl1pPr marL="304792" indent="-304792">
              <a:buClr>
                <a:srgbClr val="81B719"/>
              </a:buClr>
              <a:buFont typeface="Wingdings" panose="05000000000000000000" pitchFamily="2" charset="2"/>
              <a:buChar char="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77" indent="-304792">
              <a:buClr>
                <a:srgbClr val="81B719"/>
              </a:buClr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81B719"/>
              </a:buClr>
              <a:buFont typeface="Arial" panose="020B0604020202020204" pitchFamily="34" charset="0"/>
              <a:buChar char="-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547" indent="-304792">
              <a:buClr>
                <a:srgbClr val="81B719"/>
              </a:buClr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131" indent="-304792">
              <a:buClr>
                <a:srgbClr val="81B719"/>
              </a:buClr>
              <a:buFont typeface="Wingdings" panose="05000000000000000000" pitchFamily="2" charset="2"/>
              <a:buChar char="v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78740" y="6457244"/>
            <a:ext cx="8758297" cy="222015"/>
          </a:xfrm>
        </p:spPr>
        <p:txBody>
          <a:bodyPr>
            <a:noAutofit/>
          </a:bodyPr>
          <a:lstStyle>
            <a:lvl1pPr marL="0" indent="0">
              <a:buNone/>
              <a:defRPr sz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RAPPEL TITRE PRINCIPAL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9400" y="3"/>
            <a:ext cx="1244599" cy="1262128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191147" y="790225"/>
            <a:ext cx="7645223" cy="68674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779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Logo Région HDF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13" y="5460489"/>
            <a:ext cx="1036394" cy="103565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3888" y="1712149"/>
            <a:ext cx="7886700" cy="856074"/>
          </a:xfrm>
        </p:spPr>
        <p:txBody>
          <a:bodyPr anchor="t">
            <a:normAutofit/>
          </a:bodyPr>
          <a:lstStyle>
            <a:lvl1pPr algn="ctr">
              <a:defRPr sz="5333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SOUS PARTIE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23888" y="2662298"/>
            <a:ext cx="7886700" cy="893704"/>
          </a:xfrm>
        </p:spPr>
        <p:txBody>
          <a:bodyPr/>
          <a:lstStyle>
            <a:lvl1pPr marL="0" indent="0" algn="ctr">
              <a:buNone/>
              <a:defRPr sz="3200" baseline="0">
                <a:solidFill>
                  <a:srgbClr val="81B719"/>
                </a:solidFill>
                <a:latin typeface="Arial"/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59274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8148" y="1683926"/>
            <a:ext cx="4307652" cy="4667016"/>
          </a:xfrm>
        </p:spPr>
        <p:txBody>
          <a:bodyPr/>
          <a:lstStyle>
            <a:lvl1pPr marL="304792" indent="-304792">
              <a:buClr>
                <a:srgbClr val="81B719"/>
              </a:buClr>
              <a:buFont typeface="Wingdings" panose="05000000000000000000" pitchFamily="2" charset="2"/>
              <a:buChar char=""/>
              <a:defRPr>
                <a:latin typeface="Arial"/>
              </a:defRPr>
            </a:lvl1pPr>
            <a:lvl2pPr marL="914377" indent="-304792">
              <a:buClr>
                <a:srgbClr val="81B719"/>
              </a:buClr>
              <a:buFont typeface="Courier New" panose="02070309020205020404" pitchFamily="49" charset="0"/>
              <a:buChar char="o"/>
              <a:defRPr/>
            </a:lvl2pPr>
            <a:lvl3pPr marL="1523962" indent="-304792">
              <a:buClr>
                <a:srgbClr val="81B719"/>
              </a:buClr>
              <a:buFont typeface="Calibri" panose="020F0502020204030204" pitchFamily="34" charset="0"/>
              <a:buChar char="-"/>
              <a:defRPr/>
            </a:lvl3pPr>
            <a:lvl4pPr marL="2133547" indent="-304792">
              <a:buClr>
                <a:srgbClr val="81B719"/>
              </a:buClr>
              <a:buFont typeface="Wingdings" panose="05000000000000000000" pitchFamily="2" charset="2"/>
              <a:buChar char="ü"/>
              <a:defRPr/>
            </a:lvl4pPr>
            <a:lvl5pPr marL="2743131" indent="-304792">
              <a:buClr>
                <a:srgbClr val="81B719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93334"/>
            <a:ext cx="4326467" cy="4667014"/>
          </a:xfrm>
        </p:spPr>
        <p:txBody>
          <a:bodyPr/>
          <a:lstStyle>
            <a:lvl1pPr marL="304792" indent="-304792">
              <a:buClr>
                <a:srgbClr val="81B719"/>
              </a:buClr>
              <a:buFont typeface="Wingdings" panose="05000000000000000000" pitchFamily="2" charset="2"/>
              <a:buChar char=""/>
              <a:defRPr/>
            </a:lvl1pPr>
            <a:lvl2pPr marL="914377" indent="-304792">
              <a:buClr>
                <a:srgbClr val="81B719"/>
              </a:buClr>
              <a:buFont typeface="Courier New" panose="02070309020205020404" pitchFamily="49" charset="0"/>
              <a:buChar char="o"/>
              <a:defRPr/>
            </a:lvl2pPr>
            <a:lvl3pPr marL="1523962" indent="-304792">
              <a:buClr>
                <a:srgbClr val="81B719"/>
              </a:buClr>
              <a:buFont typeface="Calibri" panose="020F0502020204030204" pitchFamily="34" charset="0"/>
              <a:buChar char="-"/>
              <a:defRPr/>
            </a:lvl3pPr>
            <a:lvl4pPr marL="2133547" indent="-304792">
              <a:buClr>
                <a:srgbClr val="81B719"/>
              </a:buClr>
              <a:buFont typeface="Wingdings" panose="05000000000000000000" pitchFamily="2" charset="2"/>
              <a:buChar char="ü"/>
              <a:defRPr/>
            </a:lvl4pPr>
            <a:lvl5pPr marL="2743131" indent="-304792">
              <a:buClr>
                <a:srgbClr val="81B719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41735" y="3"/>
            <a:ext cx="1202264" cy="1219197"/>
          </a:xfrm>
          <a:prstGeom prst="rect">
            <a:avLst/>
          </a:prstGeom>
        </p:spPr>
      </p:pic>
      <p:sp>
        <p:nvSpPr>
          <p:cNvPr id="8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78740" y="6457244"/>
            <a:ext cx="8795927" cy="231423"/>
          </a:xfrm>
        </p:spPr>
        <p:txBody>
          <a:bodyPr>
            <a:noAutofit/>
          </a:bodyPr>
          <a:lstStyle>
            <a:lvl1pPr marL="0" indent="0">
              <a:buNone/>
              <a:defRPr sz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RAPPEL TITRE PRINCIPAL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191147" y="790225"/>
            <a:ext cx="7682853" cy="68674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65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9400" y="3"/>
            <a:ext cx="1244599" cy="1262128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191147" y="790225"/>
            <a:ext cx="7682853" cy="68674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7696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3990E-08B4-4197-B787-B650FB9932D5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4726E-BC45-40B3-9A4F-3E86F9E5B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34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port.data.gouv.f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.gouv.fr/fr/datasets/base-nationale-des-lieux-de-covoiturage/" TargetMode="External"/><Relationship Id="rId2" Type="http://schemas.openxmlformats.org/officeDocument/2006/relationships/hyperlink" Target="https://schema.data.gouv.fr/etalab/schema-lieux-covoiturage/latest/documentatio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5056" y="779461"/>
            <a:ext cx="7886700" cy="856074"/>
          </a:xfrm>
        </p:spPr>
        <p:txBody>
          <a:bodyPr>
            <a:noAutofit/>
          </a:bodyPr>
          <a:lstStyle/>
          <a:p>
            <a:r>
              <a:rPr lang="fr-FR" sz="3600" dirty="0" smtClean="0"/>
              <a:t>Recensement des</a:t>
            </a:r>
            <a:br>
              <a:rPr lang="fr-FR" sz="3600" dirty="0" smtClean="0"/>
            </a:br>
            <a:r>
              <a:rPr lang="fr-FR" sz="3600" dirty="0" smtClean="0"/>
              <a:t>aires de Covoiturage </a:t>
            </a:r>
            <a:br>
              <a:rPr lang="fr-FR" sz="3600" dirty="0" smtClean="0"/>
            </a:br>
            <a:r>
              <a:rPr lang="fr-FR" sz="3600" dirty="0" smtClean="0"/>
              <a:t>et </a:t>
            </a:r>
            <a:br>
              <a:rPr lang="fr-FR" sz="3600" dirty="0" smtClean="0"/>
            </a:br>
            <a:r>
              <a:rPr lang="fr-FR" sz="3600" dirty="0" smtClean="0"/>
              <a:t>création d’un référentiel commun</a:t>
            </a:r>
            <a:br>
              <a:rPr lang="fr-FR" sz="3600" dirty="0" smtClean="0"/>
            </a:br>
            <a:r>
              <a:rPr lang="fr-FR" sz="3600" dirty="0" smtClean="0"/>
              <a:t>en hauts-de-</a:t>
            </a:r>
            <a:r>
              <a:rPr lang="fr-FR" sz="3600" dirty="0" err="1" smtClean="0"/>
              <a:t>france</a:t>
            </a:r>
            <a:endParaRPr lang="fr-FR" sz="3600" dirty="0"/>
          </a:p>
        </p:txBody>
      </p:sp>
      <p:sp>
        <p:nvSpPr>
          <p:cNvPr id="6" name="Sous-titre 5"/>
          <p:cNvSpPr>
            <a:spLocks noGrp="1"/>
          </p:cNvSpPr>
          <p:nvPr>
            <p:ph type="body" idx="1"/>
          </p:nvPr>
        </p:nvSpPr>
        <p:spPr>
          <a:xfrm>
            <a:off x="733616" y="4417946"/>
            <a:ext cx="7886700" cy="89370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Séance de travail du 21 mai 2021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864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481506"/>
            <a:ext cx="8774112" cy="771221"/>
          </a:xfrm>
        </p:spPr>
        <p:txBody>
          <a:bodyPr>
            <a:noAutofit/>
          </a:bodyPr>
          <a:lstStyle/>
          <a:p>
            <a:r>
              <a:rPr lang="fr-FR" sz="2800" dirty="0"/>
              <a:t>CHAMPS ADDITIONNELS PAR RAPPORT AU SCHEMA NATIONAL</a:t>
            </a: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97557" y="2085208"/>
            <a:ext cx="8730074" cy="41967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Hétérogénéité des thématiques complémentaires renseignées entre les structures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/>
              <a:t>Grande richesse d’informations à disposition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/>
              <a:t>Notamment 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Description des services sur les aires de covoiturage (places vélos, abris usagers, bornes de recharge électriques…)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Etat d’avancement de l’aire de covoiturage : est-elle en projet? Mise en service?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99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435787"/>
            <a:ext cx="8774112" cy="579198"/>
          </a:xfrm>
        </p:spPr>
        <p:txBody>
          <a:bodyPr>
            <a:noAutofit/>
          </a:bodyPr>
          <a:lstStyle/>
          <a:p>
            <a:r>
              <a:rPr lang="fr-FR" sz="2800" dirty="0" smtClean="0"/>
              <a:t>PROPOSITION DE CHAMPS POUR LA CONSTITUTION D’UNE BASE REGIONALE </a:t>
            </a:r>
            <a:endParaRPr lang="fr-FR" sz="28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13926" y="1554856"/>
            <a:ext cx="8730074" cy="43430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Liste de suggestions qui nous semblent pertinentes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Basée sur le schéma national : reprise de tous les champs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Ajout de 8 champs à partir des informations contenues dans vos bases de données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A discuter sur sa faisabilité et son intérêt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8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435787"/>
            <a:ext cx="8774112" cy="579198"/>
          </a:xfrm>
        </p:spPr>
        <p:txBody>
          <a:bodyPr>
            <a:noAutofit/>
          </a:bodyPr>
          <a:lstStyle/>
          <a:p>
            <a:r>
              <a:rPr lang="fr-FR" sz="2800" dirty="0" smtClean="0"/>
              <a:t>PROPOSITION DE CHAMPS POUR LA CONSTITUTION D’UNE BASE REGIONALE </a:t>
            </a:r>
            <a:endParaRPr lang="fr-FR" sz="28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797701"/>
              </p:ext>
            </p:extLst>
          </p:nvPr>
        </p:nvGraphicFramePr>
        <p:xfrm>
          <a:off x="640080" y="1609025"/>
          <a:ext cx="7626096" cy="5128297"/>
        </p:xfrm>
        <a:graphic>
          <a:graphicData uri="http://schemas.openxmlformats.org/drawingml/2006/table">
            <a:tbl>
              <a:tblPr/>
              <a:tblGrid>
                <a:gridCol w="1589247"/>
                <a:gridCol w="4664812"/>
                <a:gridCol w="1372037"/>
              </a:tblGrid>
              <a:tr h="192343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des champs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1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id_lieu</a:t>
                      </a:r>
                      <a:endParaRPr lang="fr-FR" sz="1000" b="0" i="0" u="none" strike="noStrike" dirty="0"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4930" marR="4930" marT="4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Identifiant du lieu de covoiturage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nom_lieu</a:t>
                      </a:r>
                      <a:endParaRPr lang="fr-FR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du lieu de covoiturage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ad_lieu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Adresse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com_lieu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de la commune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insee</a:t>
                      </a:r>
                      <a:endParaRPr lang="fr-FR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INSEE de la commune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de lieu de covoiturage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date_maj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de dernière mise à jour des données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ouvert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lieu est-il ouvert?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SIREN de l’entité ayant fourni la donnée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Xlong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Ylat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Latitude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nbre_pl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 places réservées au stationnement disponibles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nbre_pmr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 places PMR disponibles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proprio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de l’aménageur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lumiere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 éclairage nocturne est-il présent?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Situation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Aire de covoiturage en service, en projet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Région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date_mise_en_service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de mise en service de l'aire de covoiturage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Région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etab_source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de l'entité ayant fourni la donnée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Région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places_velo 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 places vélo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Région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abri_velo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Présence d'abri vélos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Région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abri_usagers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Présence d'abri usagers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Région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6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Présence de </a:t>
                      </a: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Bornes de Recharge</a:t>
                      </a:r>
                      <a:r>
                        <a:rPr lang="fr-F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Electriques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Région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services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Restauration, toilettes, livraison en circuit court...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Proposition Région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duree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Durée maximale de stationnement autorisée exprimée en min.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0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horaires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Jours et horaires d’ouverture de l’équipement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5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Commentaires éventuels sur les commodités mises à disposition du grand public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Schéma national</a:t>
                      </a:r>
                    </a:p>
                  </a:txBody>
                  <a:tcPr marL="4930" marR="4930" marT="49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46504" y="2450592"/>
            <a:ext cx="625449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3200" b="1" cap="all" dirty="0">
                <a:solidFill>
                  <a:srgbClr val="0A308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attention et de votre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8654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53519" y="207187"/>
            <a:ext cx="8774112" cy="68674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PARTICIPANTS</a:t>
            </a:r>
            <a:endParaRPr lang="fr-FR" sz="28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97557" y="1564000"/>
            <a:ext cx="8730074" cy="52117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2400" dirty="0" smtClean="0"/>
          </a:p>
          <a:p>
            <a:endParaRPr lang="fr-FR" sz="2400" dirty="0"/>
          </a:p>
          <a:p>
            <a:pPr marL="609585" lvl="1" indent="0">
              <a:buNone/>
            </a:pPr>
            <a:endParaRPr lang="fr-FR" sz="18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13964"/>
              </p:ext>
            </p:extLst>
          </p:nvPr>
        </p:nvGraphicFramePr>
        <p:xfrm>
          <a:off x="1428567" y="783259"/>
          <a:ext cx="6096000" cy="5903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640"/>
                <a:gridCol w="2194560"/>
                <a:gridCol w="1447800"/>
              </a:tblGrid>
              <a:tr h="27236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 Nord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Geoffrey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Denoyelle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du Nord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Mathieu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Cooren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Excusé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8346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de l'Oise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Marie-José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Bruyer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Présente</a:t>
                      </a:r>
                    </a:p>
                  </a:txBody>
                  <a:tcPr marL="7620" marR="7620" marT="7620" marB="0" anchor="b"/>
                </a:tc>
              </a:tr>
              <a:tr h="2468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de l'Oise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Christophe Marion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Excusé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468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de l'Aisne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Michel Normand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</a:t>
                      </a:r>
                    </a:p>
                  </a:txBody>
                  <a:tcPr marL="7620" marR="7620" marT="7620" marB="0" anchor="b"/>
                </a:tc>
              </a:tr>
              <a:tr h="23774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de l'Aisne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Kyriacos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</a:t>
                      </a:r>
                    </a:p>
                  </a:txBody>
                  <a:tcPr marL="7620" marR="7620" marT="7620" marB="0" anchor="b"/>
                </a:tc>
              </a:tr>
              <a:tr h="23774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de l'Aisne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Philippe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Cozette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</a:t>
                      </a:r>
                    </a:p>
                  </a:txBody>
                  <a:tcPr marL="7620" marR="7620" marT="7620" marB="0" anchor="b"/>
                </a:tc>
              </a:tr>
              <a:tr h="2468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de l'Aisne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Guessan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603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de la Somme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Florentin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Locq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</a:t>
                      </a:r>
                    </a:p>
                  </a:txBody>
                  <a:tcPr marL="7620" marR="7620" marT="7620" marB="0" anchor="b"/>
                </a:tc>
              </a:tr>
              <a:tr h="2468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Département du Pas-de-Calais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Caroline Bonnier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Présente</a:t>
                      </a:r>
                    </a:p>
                  </a:txBody>
                  <a:tcPr marL="7620" marR="7620" marT="7620" marB="0" anchor="b"/>
                </a:tc>
              </a:tr>
              <a:tr h="25603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ADUGA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Agnès Descamps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Excusée</a:t>
                      </a:r>
                    </a:p>
                  </a:txBody>
                  <a:tcPr marL="7620" marR="7620" marT="7620" marB="0" anchor="b"/>
                </a:tc>
              </a:tr>
              <a:tr h="23774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Pierre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Larosa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Excusé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Emilie Dhalluin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Excusée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774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 du Soissonnais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Xavier Czaja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</a:t>
                      </a:r>
                    </a:p>
                  </a:txBody>
                  <a:tcPr marL="7620" marR="7620" marT="7620" marB="0" anchor="b"/>
                </a:tc>
              </a:tr>
              <a:tr h="25603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 du Pays de Mormal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Rufus Kané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Excusé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0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SMTCO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Grégory Lefebvre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Excusé</a:t>
                      </a: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SMTCO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Julien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Dalest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Excusé</a:t>
                      </a:r>
                    </a:p>
                  </a:txBody>
                  <a:tcPr marL="7620" marR="7620" marT="7620" marB="0" anchor="b"/>
                </a:tc>
              </a:tr>
              <a:tr h="2011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HdFM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Emilie Delevoye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4688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 Baie de Somme 3 Vallées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Marie Ladonne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Excusée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PETR de Thiérache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Alexis Millier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3774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Région - Service SIG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Vincent Fabry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</a:t>
                      </a:r>
                    </a:p>
                  </a:txBody>
                  <a:tcPr marL="7620" marR="7620" marT="7620" marB="0" anchor="b"/>
                </a:tc>
              </a:tr>
              <a:tr h="210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Miryad Ali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Présente</a:t>
                      </a:r>
                    </a:p>
                  </a:txBody>
                  <a:tcPr marL="7620" marR="7620" marT="7620" marB="0" anchor="b"/>
                </a:tc>
              </a:tr>
              <a:tr h="210312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Région – Service Études Mobilités et Territoires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Laurent Verdier, Mathilde Bouchet, Jimmy Boryczko, Delphine Rousseau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Présents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8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810691"/>
            <a:ext cx="8774112" cy="68674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Déroulé de la rencontre</a:t>
            </a:r>
            <a:endParaRPr lang="fr-FR" sz="28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97557" y="1564000"/>
            <a:ext cx="8730074" cy="5211704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sz="2400" dirty="0" smtClean="0"/>
              <a:t>Présentation </a:t>
            </a:r>
            <a:r>
              <a:rPr lang="fr-FR" sz="2400" dirty="0"/>
              <a:t>du schéma interdépartemental des aires de covoiturage </a:t>
            </a:r>
            <a:r>
              <a:rPr lang="fr-FR" sz="2400" dirty="0" smtClean="0"/>
              <a:t>Nord et Pas-de-Calais </a:t>
            </a:r>
            <a:r>
              <a:rPr lang="fr-FR" sz="2400" dirty="0"/>
              <a:t>par M. </a:t>
            </a:r>
            <a:r>
              <a:rPr lang="fr-FR" sz="2400" dirty="0" err="1"/>
              <a:t>Denoyelle</a:t>
            </a:r>
            <a:r>
              <a:rPr lang="fr-FR" sz="2400" dirty="0"/>
              <a:t> et de Mme Bonnier </a:t>
            </a:r>
            <a:endParaRPr lang="fr-FR" sz="24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fr-FR" sz="14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sz="2400" dirty="0"/>
              <a:t>Présentation du schéma national et de ses évolutions possibles par Mme </a:t>
            </a:r>
            <a:r>
              <a:rPr lang="fr-FR" sz="2400" dirty="0" smtClean="0"/>
              <a:t>Ali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fr-FR" sz="14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sz="2400" dirty="0" smtClean="0"/>
              <a:t>Comparaison </a:t>
            </a:r>
            <a:r>
              <a:rPr lang="fr-FR" sz="2400" dirty="0"/>
              <a:t>des jeux de données actuels produits par les membres du </a:t>
            </a:r>
            <a:r>
              <a:rPr lang="fr-FR" sz="2400" dirty="0" smtClean="0"/>
              <a:t>groupe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fr-FR" sz="14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sz="2400" dirty="0" smtClean="0"/>
              <a:t>Présentation </a:t>
            </a:r>
            <a:r>
              <a:rPr lang="fr-FR" sz="2400" dirty="0"/>
              <a:t>des outils mis à disposition sur la plateforme Géo2France pour animer un groupe de travail et collecter des données par M. Fabry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fr-FR" sz="2400" dirty="0"/>
          </a:p>
          <a:p>
            <a:endParaRPr lang="fr-FR" sz="2400" dirty="0"/>
          </a:p>
          <a:p>
            <a:pPr marL="609585" lvl="1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1331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463218"/>
            <a:ext cx="8774112" cy="917526"/>
          </a:xfrm>
        </p:spPr>
        <p:txBody>
          <a:bodyPr>
            <a:noAutofit/>
          </a:bodyPr>
          <a:lstStyle/>
          <a:p>
            <a:r>
              <a:rPr lang="fr-FR" sz="2800" dirty="0" smtClean="0"/>
              <a:t>SUIVI DES AIRES DE COVOITURAGE EN</a:t>
            </a:r>
            <a:br>
              <a:rPr lang="fr-FR" sz="2800" dirty="0" smtClean="0"/>
            </a:br>
            <a:r>
              <a:rPr lang="fr-FR" sz="2800" dirty="0" smtClean="0"/>
              <a:t>HAUTS-DE-FRANCE</a:t>
            </a:r>
            <a:endParaRPr lang="fr-FR" sz="28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97557" y="1554856"/>
            <a:ext cx="8730074" cy="50562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2000" dirty="0" smtClean="0"/>
              <a:t>La majorité d’entre vous recense et suit les aires de covoiturage dans une base de données</a:t>
            </a:r>
          </a:p>
          <a:p>
            <a:pPr>
              <a:lnSpc>
                <a:spcPct val="100000"/>
              </a:lnSpc>
            </a:pPr>
            <a:endParaRPr lang="fr-FR" sz="1100" dirty="0" smtClean="0"/>
          </a:p>
          <a:p>
            <a:pPr>
              <a:lnSpc>
                <a:spcPct val="100000"/>
              </a:lnSpc>
            </a:pPr>
            <a:r>
              <a:rPr lang="fr-FR" sz="2000" dirty="0" smtClean="0"/>
              <a:t>Sollicitation récente des membres du groupe pour :</a:t>
            </a:r>
          </a:p>
          <a:p>
            <a:pPr lvl="1">
              <a:lnSpc>
                <a:spcPct val="100000"/>
              </a:lnSpc>
            </a:pPr>
            <a:r>
              <a:rPr lang="fr-FR" sz="2000" dirty="0" smtClean="0"/>
              <a:t>Recevoir les intitulés des champs ou la base de données créée par chaque structure</a:t>
            </a:r>
          </a:p>
          <a:p>
            <a:pPr lvl="1">
              <a:lnSpc>
                <a:spcPct val="100000"/>
              </a:lnSpc>
            </a:pPr>
            <a:r>
              <a:rPr lang="fr-FR" sz="2000" dirty="0" smtClean="0"/>
              <a:t>Connaître les canaux de diffusion des données existantes</a:t>
            </a:r>
          </a:p>
          <a:p>
            <a:pPr lvl="1">
              <a:lnSpc>
                <a:spcPct val="100000"/>
              </a:lnSpc>
            </a:pPr>
            <a:r>
              <a:rPr lang="fr-FR" sz="2000" dirty="0" smtClean="0"/>
              <a:t>Récupération de ces informations toujours en cours pour certaines structures</a:t>
            </a:r>
          </a:p>
          <a:p>
            <a:pPr lvl="1">
              <a:lnSpc>
                <a:spcPct val="100000"/>
              </a:lnSpc>
            </a:pPr>
            <a:endParaRPr lang="fr-FR" sz="1400" dirty="0" smtClean="0"/>
          </a:p>
          <a:p>
            <a:pPr>
              <a:lnSpc>
                <a:spcPct val="100000"/>
              </a:lnSpc>
            </a:pPr>
            <a:r>
              <a:rPr lang="fr-FR" sz="2000" dirty="0" smtClean="0"/>
              <a:t>Objectifs : </a:t>
            </a:r>
          </a:p>
          <a:p>
            <a:pPr lvl="1">
              <a:lnSpc>
                <a:spcPct val="100000"/>
              </a:lnSpc>
            </a:pPr>
            <a:r>
              <a:rPr lang="fr-FR" sz="2000" dirty="0" smtClean="0"/>
              <a:t>Identifier les informations les plus collectées</a:t>
            </a:r>
          </a:p>
          <a:p>
            <a:pPr lvl="1">
              <a:lnSpc>
                <a:spcPct val="100000"/>
              </a:lnSpc>
            </a:pPr>
            <a:r>
              <a:rPr lang="fr-FR" sz="2000" dirty="0" smtClean="0"/>
              <a:t>Identifier les points communs et les différences par rapport au schéma national des aires de covoiturage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273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92403"/>
            <a:ext cx="8774112" cy="579198"/>
          </a:xfrm>
        </p:spPr>
        <p:txBody>
          <a:bodyPr>
            <a:noAutofit/>
          </a:bodyPr>
          <a:lstStyle/>
          <a:p>
            <a:r>
              <a:rPr lang="fr-FR" sz="2800" dirty="0" smtClean="0"/>
              <a:t>CANAUX DE DIFFUSION</a:t>
            </a:r>
            <a:endParaRPr lang="fr-FR" sz="28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97557" y="4837553"/>
            <a:ext cx="8730074" cy="37452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200" dirty="0" smtClean="0"/>
              <a:t>PAN = Point d’Accès National</a:t>
            </a:r>
            <a:r>
              <a:rPr lang="fr-FR" sz="1200" dirty="0"/>
              <a:t>, </a:t>
            </a:r>
            <a:r>
              <a:rPr lang="fr-FR" sz="1200" dirty="0" smtClean="0">
                <a:hlinkClick r:id="rId2"/>
              </a:rPr>
              <a:t>https://transport.data.gouv.fr/</a:t>
            </a:r>
            <a:endParaRPr lang="fr-FR" sz="1200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97557" y="5355713"/>
            <a:ext cx="8730074" cy="1319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04792" indent="-304792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1B719"/>
              </a:buClr>
              <a:buFont typeface="Wingdings" panose="05000000000000000000" pitchFamily="2" charset="2"/>
              <a:buChar char="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377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B719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23962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B719"/>
              </a:buClr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133547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B719"/>
              </a:buClr>
              <a:buFont typeface="Wingdings" panose="05000000000000000000" pitchFamily="2" charset="2"/>
              <a:buChar char="ü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743131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B719"/>
              </a:buClr>
              <a:buFont typeface="Wingdings" panose="05000000000000000000" pitchFamily="2" charset="2"/>
              <a:buChar char="v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Diffusion large et hétérogène des données de covoiturage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4 structures déposent leurs données sur le PAN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fr-FR" sz="20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741261"/>
              </p:ext>
            </p:extLst>
          </p:nvPr>
        </p:nvGraphicFramePr>
        <p:xfrm>
          <a:off x="260165" y="1468104"/>
          <a:ext cx="8659219" cy="3272946"/>
        </p:xfrm>
        <a:graphic>
          <a:graphicData uri="http://schemas.openxmlformats.org/drawingml/2006/table">
            <a:tbl>
              <a:tblPr/>
              <a:tblGrid>
                <a:gridCol w="1594090"/>
                <a:gridCol w="398836"/>
                <a:gridCol w="1190460"/>
                <a:gridCol w="957266"/>
                <a:gridCol w="957266"/>
                <a:gridCol w="799076"/>
                <a:gridCol w="1261920"/>
                <a:gridCol w="1500305"/>
              </a:tblGrid>
              <a:tr h="17662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Structure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Opendata</a:t>
                      </a:r>
                      <a:endParaRPr lang="fr-F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fr-F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Passpass</a:t>
                      </a:r>
                      <a:endParaRPr lang="fr-F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fr-F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covoiturage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Ilévia</a:t>
                      </a:r>
                      <a:endParaRPr lang="fr-FR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fr-F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covoiturage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Blablacar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Oise-mobilite.fr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Covoiturage-Oise.fr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CD 59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CD 60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CD 62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CD 80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MEL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HDFM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CD 02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Actuellement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pas de recensement des aires de covoiturage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 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 Soissonnais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Actuellement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pas de recensement des aires de covoiturage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CC 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 Pays de </a:t>
                      </a:r>
                      <a:r>
                        <a:rPr lang="fr-F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Mormal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S'appuie 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 le CD 59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SMTCO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Information 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à compléter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ADUGA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Donnée 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mise à jour depuis 2017, donnée gérée aujourd'hui par le CD 80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PETR de Thiérache</a:t>
                      </a: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Actuellement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pas de recensement des aires de covoiturage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SM Baie de Somme 3 </a:t>
                      </a:r>
                      <a:endParaRPr lang="fr-FR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fr-FR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Vallées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59" marR="7359" marT="73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Site 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covoiturage "</a:t>
                      </a:r>
                      <a:r>
                        <a:rPr lang="fr-F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Rouléco</a:t>
                      </a:r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 de 2011 à 2018, donnée gérée aujourd'hui par le CD 80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78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792403"/>
            <a:ext cx="8774112" cy="579198"/>
          </a:xfrm>
        </p:spPr>
        <p:txBody>
          <a:bodyPr>
            <a:noAutofit/>
          </a:bodyPr>
          <a:lstStyle/>
          <a:p>
            <a:r>
              <a:rPr lang="fr-FR" sz="2800" dirty="0" smtClean="0"/>
              <a:t>Le SCHEMA NATIONAL</a:t>
            </a:r>
            <a:endParaRPr lang="fr-FR" sz="28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97557" y="1655440"/>
            <a:ext cx="8730074" cy="46942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Schéma national 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2000" dirty="0"/>
              <a:t>Documentation : </a:t>
            </a:r>
            <a:r>
              <a:rPr lang="fr-FR" sz="2000" dirty="0">
                <a:hlinkClick r:id="rId2"/>
              </a:rPr>
              <a:t>https://</a:t>
            </a:r>
            <a:r>
              <a:rPr lang="fr-FR" sz="2000" dirty="0" smtClean="0">
                <a:hlinkClick r:id="rId2"/>
              </a:rPr>
              <a:t>schema.data.gouv.fr/etalab/schema-lieux-covoiturage/latest/documentation.html</a:t>
            </a:r>
            <a:endParaRPr lang="fr-FR" sz="20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2000" dirty="0" smtClean="0"/>
              <a:t>Base </a:t>
            </a:r>
            <a:r>
              <a:rPr lang="fr-FR" sz="2000" dirty="0"/>
              <a:t>de données : </a:t>
            </a:r>
            <a:r>
              <a:rPr lang="fr-FR" sz="2000" dirty="0">
                <a:hlinkClick r:id="rId3"/>
              </a:rPr>
              <a:t>https://www.data.gouv.fr/fr/datasets/base-nationale-des-lieux-de-covoiturage</a:t>
            </a:r>
            <a:r>
              <a:rPr lang="fr-FR" sz="2000" dirty="0" smtClean="0">
                <a:hlinkClick r:id="rId3"/>
              </a:rPr>
              <a:t>/</a:t>
            </a:r>
            <a:endParaRPr lang="fr-FR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18 champs décrivent les aires de covoiturage dont 10 obligatoires et 8 facultatifs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400" dirty="0"/>
          </a:p>
          <a:p>
            <a:pPr marL="609585" lvl="1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879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353491"/>
            <a:ext cx="8774112" cy="6867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dirty="0" smtClean="0"/>
              <a:t>CHAMPS FORMATES SELON LE SCHEMA</a:t>
            </a:r>
            <a:br>
              <a:rPr lang="fr-FR" sz="2800" dirty="0" smtClean="0"/>
            </a:br>
            <a:r>
              <a:rPr lang="fr-FR" sz="2800" dirty="0" smtClean="0"/>
              <a:t>NATIONAL</a:t>
            </a:r>
            <a:endParaRPr lang="fr-FR" sz="2800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718593"/>
              </p:ext>
            </p:extLst>
          </p:nvPr>
        </p:nvGraphicFramePr>
        <p:xfrm>
          <a:off x="199687" y="1545336"/>
          <a:ext cx="8681597" cy="3465868"/>
        </p:xfrm>
        <a:graphic>
          <a:graphicData uri="http://schemas.openxmlformats.org/drawingml/2006/table">
            <a:tbl>
              <a:tblPr/>
              <a:tblGrid>
                <a:gridCol w="662686"/>
                <a:gridCol w="2980944"/>
                <a:gridCol w="380954"/>
                <a:gridCol w="380954"/>
                <a:gridCol w="911444"/>
                <a:gridCol w="711154"/>
                <a:gridCol w="293641"/>
                <a:gridCol w="798467"/>
                <a:gridCol w="862853"/>
                <a:gridCol w="698500"/>
              </a:tblGrid>
              <a:tr h="24798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nationale (BN)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 59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 62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 80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ADUGA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3498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(envoi à PassPass)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(envoi à la BN)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(onglet existant)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(onglet spontané)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(onglet projet)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id_lieu</a:t>
                      </a:r>
                      <a:endParaRPr lang="fr-FR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Identifiant du lieu de covoiturage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nom_lieu</a:t>
                      </a:r>
                      <a:endParaRPr lang="fr-FR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du lieu de covoiturage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ad_lieu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Adresse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com_lieu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de la commune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insee</a:t>
                      </a:r>
                      <a:endParaRPr lang="fr-FR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INSEE de la commune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de lieu de covoiturage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date_maj</a:t>
                      </a:r>
                      <a:endParaRPr lang="fr-FR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de dernière mise à jour des données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ouvert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 lieu est-il ouvert?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SIREN de l’entité ayant fourni la donnée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Xlong</a:t>
                      </a:r>
                      <a:endParaRPr lang="fr-FR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Ylat</a:t>
                      </a:r>
                      <a:endParaRPr lang="fr-FR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Latitude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nbre_pl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 places réservées au stationnement disponibles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nbre_pmr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 places PMR disponibles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6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duree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Durée maximale de stationnement autorisée exprimée en min.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horaires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Jours et horaires d’ouverture de l’équipement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proprio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 de l’aménageur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48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lumiere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 éclairage nocturne est-il présent?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9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Commentaires éventuels sur les commodités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mises à disposition du grand public</a:t>
                      </a:r>
                    </a:p>
                  </a:txBody>
                  <a:tcPr marL="6327" marR="6327" marT="6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27" marR="6327" marT="63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Espace réservé du contenu 2"/>
          <p:cNvSpPr txBox="1">
            <a:spLocks/>
          </p:cNvSpPr>
          <p:nvPr/>
        </p:nvSpPr>
        <p:spPr>
          <a:xfrm>
            <a:off x="151210" y="5104828"/>
            <a:ext cx="8730074" cy="17531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04792" indent="-304792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1B719"/>
              </a:buClr>
              <a:buFont typeface="Wingdings" panose="05000000000000000000" pitchFamily="2" charset="2"/>
              <a:buChar char="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377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B719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523962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B719"/>
              </a:buClr>
              <a:buFont typeface="Arial" panose="020B0604020202020204" pitchFamily="34" charset="0"/>
              <a:buChar char="-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133547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B719"/>
              </a:buClr>
              <a:buFont typeface="Wingdings" panose="05000000000000000000" pitchFamily="2" charset="2"/>
              <a:buChar char="ü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743131" indent="-304792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1B719"/>
              </a:buClr>
              <a:buFont typeface="Wingdings" panose="05000000000000000000" pitchFamily="2" charset="2"/>
              <a:buChar char="v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 = champs obligatoires    </a:t>
            </a:r>
            <a:r>
              <a:rPr lang="fr-FR" sz="1200" b="1" dirty="0" smtClean="0"/>
              <a:t>Abc</a:t>
            </a:r>
            <a:r>
              <a:rPr lang="fr-FR" sz="1200" dirty="0" smtClean="0"/>
              <a:t> = champs facultatifs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000" dirty="0" smtClean="0"/>
              <a:t>4 champs communs à tous les échantillons : </a:t>
            </a:r>
            <a:r>
              <a:rPr lang="fr-FR" sz="2000" dirty="0" err="1" smtClean="0"/>
              <a:t>nom_lieu</a:t>
            </a:r>
            <a:r>
              <a:rPr lang="fr-FR" sz="2000" dirty="0" smtClean="0"/>
              <a:t>; </a:t>
            </a:r>
            <a:r>
              <a:rPr lang="fr-FR" sz="2000" dirty="0" err="1" smtClean="0"/>
              <a:t>ad_lieu</a:t>
            </a:r>
            <a:r>
              <a:rPr lang="fr-FR" sz="2000" dirty="0" smtClean="0"/>
              <a:t>; </a:t>
            </a:r>
            <a:r>
              <a:rPr lang="fr-FR" sz="2000" dirty="0" err="1" smtClean="0"/>
              <a:t>com_lieu</a:t>
            </a:r>
            <a:r>
              <a:rPr lang="fr-FR" sz="2000" dirty="0" smtClean="0"/>
              <a:t> et </a:t>
            </a:r>
            <a:r>
              <a:rPr lang="fr-FR" sz="2000" dirty="0" err="1" smtClean="0"/>
              <a:t>insee</a:t>
            </a:r>
            <a:r>
              <a:rPr lang="fr-FR" sz="2000" dirty="0" smtClean="0"/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sz="15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000" dirty="0" smtClean="0"/>
              <a:t>4 champs très souvent remplis : </a:t>
            </a:r>
            <a:r>
              <a:rPr lang="fr-FR" sz="2000" dirty="0" err="1" smtClean="0"/>
              <a:t>Xlong</a:t>
            </a:r>
            <a:r>
              <a:rPr lang="fr-FR" sz="2000" dirty="0" smtClean="0"/>
              <a:t>; </a:t>
            </a:r>
            <a:r>
              <a:rPr lang="fr-FR" sz="2000" dirty="0" err="1" smtClean="0"/>
              <a:t>Ylat</a:t>
            </a:r>
            <a:r>
              <a:rPr lang="fr-FR" sz="2000" dirty="0" smtClean="0"/>
              <a:t>; </a:t>
            </a:r>
            <a:r>
              <a:rPr lang="fr-FR" sz="2000" dirty="0" err="1" smtClean="0"/>
              <a:t>nbre_pl</a:t>
            </a:r>
            <a:r>
              <a:rPr lang="fr-FR" sz="2000" dirty="0" smtClean="0"/>
              <a:t> et </a:t>
            </a:r>
            <a:r>
              <a:rPr lang="fr-FR" sz="2000" dirty="0" err="1" smtClean="0"/>
              <a:t>comm</a:t>
            </a:r>
            <a:endParaRPr lang="fr-FR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sz="15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000" dirty="0" smtClean="0"/>
              <a:t>2 champs facultatifs ne sont jamais renseignés : </a:t>
            </a:r>
            <a:r>
              <a:rPr lang="fr-FR" sz="2000" dirty="0" err="1" smtClean="0"/>
              <a:t>duree</a:t>
            </a:r>
            <a:r>
              <a:rPr lang="fr-FR" sz="2000" dirty="0" smtClean="0"/>
              <a:t> et horaires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8365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481506"/>
            <a:ext cx="8774112" cy="771221"/>
          </a:xfrm>
        </p:spPr>
        <p:txBody>
          <a:bodyPr>
            <a:noAutofit/>
          </a:bodyPr>
          <a:lstStyle/>
          <a:p>
            <a:r>
              <a:rPr lang="fr-FR" sz="2800" dirty="0" smtClean="0"/>
              <a:t>CHAMPS FORMATES DIFFEREMMENT DU SCHEMA NATIONAL</a:t>
            </a:r>
            <a:endParaRPr lang="fr-FR" sz="28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39181"/>
              </p:ext>
            </p:extLst>
          </p:nvPr>
        </p:nvGraphicFramePr>
        <p:xfrm>
          <a:off x="433148" y="1597565"/>
          <a:ext cx="8122159" cy="1194771"/>
        </p:xfrm>
        <a:graphic>
          <a:graphicData uri="http://schemas.openxmlformats.org/drawingml/2006/table">
            <a:tbl>
              <a:tblPr/>
              <a:tblGrid>
                <a:gridCol w="2637685"/>
                <a:gridCol w="507871"/>
                <a:gridCol w="457189"/>
                <a:gridCol w="1109543"/>
                <a:gridCol w="442996"/>
                <a:gridCol w="1000138"/>
                <a:gridCol w="1077023"/>
                <a:gridCol w="889714"/>
              </a:tblGrid>
              <a:tr h="1452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Intitulés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 59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 62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 80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ADUGA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23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envoi à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PassPass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onglet existant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onglet spontané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onglet projet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0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Identifiant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l'aire de covoiturage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30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Coordonnées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X; Y dans un seul champs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22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Entité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ayant fourni la donnée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051" marR="6051" marT="6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97557" y="3017520"/>
            <a:ext cx="8730074" cy="38404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Champs relatifs à la localisation de l’aire de covoiturage et au nombre de places disponibles sont renseignés (parfois avec un formalisme différent du schéma national)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r-FR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3 champs obligatoires du schéma à s’approprier 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2000" dirty="0" smtClean="0"/>
              <a:t>L’identification des aires de covoiturage 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2000" dirty="0" smtClean="0"/>
              <a:t>Le type de lieu de covoiturage : la liste proposée par la BN répond-t-elle à nos besoins?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2000" dirty="0" smtClean="0"/>
              <a:t>La date de mise à jour des données : important pour suivre la vie de la base données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fr-FR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2400" dirty="0" smtClean="0"/>
              <a:t>Champ « ouvert » : est-il pertinent à renseigner? A-t-on des aires de covoiturage fermées? En travaux?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474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172" y="481506"/>
            <a:ext cx="8774112" cy="771221"/>
          </a:xfrm>
        </p:spPr>
        <p:txBody>
          <a:bodyPr>
            <a:noAutofit/>
          </a:bodyPr>
          <a:lstStyle/>
          <a:p>
            <a:r>
              <a:rPr lang="fr-FR" sz="2800" dirty="0" smtClean="0"/>
              <a:t>CHAMPS ADDITIONNELS PAR RAPPORT AU SCHEMA NATIONAL</a:t>
            </a:r>
            <a:endParaRPr lang="fr-FR" sz="28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97665"/>
              </p:ext>
            </p:extLst>
          </p:nvPr>
        </p:nvGraphicFramePr>
        <p:xfrm>
          <a:off x="107173" y="1463039"/>
          <a:ext cx="8766972" cy="5179210"/>
        </p:xfrm>
        <a:graphic>
          <a:graphicData uri="http://schemas.openxmlformats.org/drawingml/2006/table">
            <a:tbl>
              <a:tblPr/>
              <a:tblGrid>
                <a:gridCol w="1336505"/>
                <a:gridCol w="3096565"/>
                <a:gridCol w="461525"/>
                <a:gridCol w="457200"/>
                <a:gridCol w="1143000"/>
                <a:gridCol w="365760"/>
                <a:gridCol w="418007"/>
                <a:gridCol w="112732"/>
                <a:gridCol w="589893"/>
                <a:gridCol w="112701"/>
                <a:gridCol w="673084"/>
              </a:tblGrid>
              <a:tr h="1311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11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Thématiques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Champs additionnels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 59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 62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 80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ADUGA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envoi à </a:t>
                      </a:r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PassPass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onglet</a:t>
                      </a:r>
                    </a:p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existant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onglet</a:t>
                      </a:r>
                    </a:p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spontané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onglet</a:t>
                      </a:r>
                    </a:p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projet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Identification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° automatique de l'objet "aire de covoiturage"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9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Etat de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l'aire</a:t>
                      </a:r>
                    </a:p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covoiturage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Etat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d'avancement (en projet, mise en service…)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Date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mise en service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Propriétaire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Propriétaire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l'aire de covoiturage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URL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 gestionnaire/propriétaire de la donnée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Aire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covoiturage publique/privée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9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d'aire</a:t>
                      </a:r>
                    </a:p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Niveau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d'importance de l'aire de covoiturage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90">
                <a:tc vMerge="1"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Typologie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aires de covoiturage non officielles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rowSpan="4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Adresse/Localisation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Eléments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complémentaires adresse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EPCI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Code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postal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rowSpan="5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Nombre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places vélos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Nombre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bornes électriques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Nombre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places poids lourds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Présence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d'un abris vélos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Présence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d'un abris usagers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Accessibilité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Accessible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 PMR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Accessible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 cars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informations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Taux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d'occupation diurne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Taux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d'occupation nocturne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Langue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la base de données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64" marR="5464" marT="54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1537</Words>
  <Application>Microsoft Office PowerPoint</Application>
  <PresentationFormat>Affichage à l'écran (4:3)</PresentationFormat>
  <Paragraphs>718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 Unicode MS</vt:lpstr>
      <vt:lpstr>Arial</vt:lpstr>
      <vt:lpstr>Calibri</vt:lpstr>
      <vt:lpstr>Calibri Light</vt:lpstr>
      <vt:lpstr>Courier New</vt:lpstr>
      <vt:lpstr>Wingdings</vt:lpstr>
      <vt:lpstr>Conception personnalisée</vt:lpstr>
      <vt:lpstr>Recensement des aires de Covoiturage  et  création d’un référentiel commun en hauts-de-france</vt:lpstr>
      <vt:lpstr>PARTICIPANTS</vt:lpstr>
      <vt:lpstr>Déroulé de la rencontre</vt:lpstr>
      <vt:lpstr>SUIVI DES AIRES DE COVOITURAGE EN HAUTS-DE-FRANCE</vt:lpstr>
      <vt:lpstr>CANAUX DE DIFFUSION</vt:lpstr>
      <vt:lpstr>Le SCHEMA NATIONAL</vt:lpstr>
      <vt:lpstr>CHAMPS FORMATES SELON LE SCHEMA NATIONAL</vt:lpstr>
      <vt:lpstr>CHAMPS FORMATES DIFFEREMMENT DU SCHEMA NATIONAL</vt:lpstr>
      <vt:lpstr>CHAMPS ADDITIONNELS PAR RAPPORT AU SCHEMA NATIONAL</vt:lpstr>
      <vt:lpstr>CHAMPS ADDITIONNELS PAR RAPPORT AU SCHEMA NATIONAL</vt:lpstr>
      <vt:lpstr>PROPOSITION DE CHAMPS POUR LA CONSTITUTION D’UNE BASE REGIONALE </vt:lpstr>
      <vt:lpstr>PROPOSITION DE CHAMPS POUR LA CONSTITUTION D’UNE BASE REGIONALE </vt:lpstr>
      <vt:lpstr>Présentation PowerPoint</vt:lpstr>
    </vt:vector>
  </TitlesOfParts>
  <Company>Conseil NPdCP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BYHET Boris</dc:creator>
  <cp:lastModifiedBy>Delphine ROUSSEAU</cp:lastModifiedBy>
  <cp:revision>118</cp:revision>
  <cp:lastPrinted>2021-06-04T12:28:50Z</cp:lastPrinted>
  <dcterms:created xsi:type="dcterms:W3CDTF">2016-09-06T08:13:42Z</dcterms:created>
  <dcterms:modified xsi:type="dcterms:W3CDTF">2021-06-04T12:32:58Z</dcterms:modified>
</cp:coreProperties>
</file>