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8" r:id="rId4"/>
    <p:sldId id="267" r:id="rId5"/>
    <p:sldId id="260" r:id="rId6"/>
    <p:sldId id="261" r:id="rId7"/>
    <p:sldId id="265" r:id="rId8"/>
    <p:sldId id="263" r:id="rId9"/>
    <p:sldId id="264" r:id="rId10"/>
    <p:sldId id="262" r:id="rId11"/>
    <p:sldId id="25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3083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41" autoAdjust="0"/>
  </p:normalViewPr>
  <p:slideViewPr>
    <p:cSldViewPr snapToGrid="0">
      <p:cViewPr varScale="1">
        <p:scale>
          <a:sx n="84" d="100"/>
          <a:sy n="84" d="100"/>
        </p:scale>
        <p:origin x="1315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A89F8-85C8-4CFD-85BF-40AB668CB760}" type="datetimeFigureOut">
              <a:rPr lang="fr-FR" smtClean="0"/>
              <a:t>04/06/2021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DA9C0-BA19-48ED-A724-30271D6C3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199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E6FCF-4D22-4BC2-8113-38F9104223D3}" type="datetimeFigureOut">
              <a:rPr lang="fr-FR" smtClean="0"/>
              <a:t>04/06/2021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93A38-F8AD-486A-936F-BBB8A495F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83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09600" y="2800016"/>
            <a:ext cx="8570993" cy="1678384"/>
          </a:xfrm>
        </p:spPr>
        <p:txBody>
          <a:bodyPr anchor="b">
            <a:normAutofit/>
          </a:bodyPr>
          <a:lstStyle>
            <a:lvl1pPr algn="ctr">
              <a:defRPr sz="54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PPT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29259" y="4830234"/>
            <a:ext cx="8570148" cy="1054100"/>
          </a:xfrm>
        </p:spPr>
        <p:txBody>
          <a:bodyPr>
            <a:normAutofit/>
          </a:bodyPr>
          <a:lstStyle>
            <a:lvl1pPr marL="0" indent="0" algn="ctr">
              <a:buNone/>
              <a:defRPr sz="4267" baseline="0">
                <a:solidFill>
                  <a:srgbClr val="81B71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 dirty="0" smtClean="0"/>
              <a:t>Sous-titre</a:t>
            </a:r>
            <a:endParaRPr lang="fr-FR" dirty="0"/>
          </a:p>
        </p:txBody>
      </p:sp>
      <p:pic>
        <p:nvPicPr>
          <p:cNvPr id="6" name="Image 5" descr="Logo Région HD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174" y="482445"/>
            <a:ext cx="2041610" cy="204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35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557" y="1646296"/>
            <a:ext cx="8730074" cy="4694297"/>
          </a:xfrm>
        </p:spPr>
        <p:txBody>
          <a:bodyPr/>
          <a:lstStyle>
            <a:lvl1pPr marL="304792" indent="-304792">
              <a:buClr>
                <a:srgbClr val="81B719"/>
              </a:buClr>
              <a:buFont typeface="Wingdings" panose="05000000000000000000" pitchFamily="2" charset="2"/>
              <a:buChar char="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77" indent="-304792">
              <a:buClr>
                <a:srgbClr val="81B719"/>
              </a:buClr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81B719"/>
              </a:buClr>
              <a:buFont typeface="Arial" panose="020B0604020202020204" pitchFamily="34" charset="0"/>
              <a:buChar char="-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547" indent="-304792">
              <a:buClr>
                <a:srgbClr val="81B719"/>
              </a:buClr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131" indent="-304792">
              <a:buClr>
                <a:srgbClr val="81B719"/>
              </a:buClr>
              <a:buFont typeface="Wingdings" panose="05000000000000000000" pitchFamily="2" charset="2"/>
              <a:buChar char="v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178740" y="6457244"/>
            <a:ext cx="8758297" cy="222015"/>
          </a:xfrm>
        </p:spPr>
        <p:txBody>
          <a:bodyPr>
            <a:noAutofit/>
          </a:bodyPr>
          <a:lstStyle>
            <a:lvl1pPr marL="0" indent="0">
              <a:buNone/>
              <a:defRPr sz="12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RAPPEL TITRE PRINCIPAL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9400" y="3"/>
            <a:ext cx="1244599" cy="1262128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191147" y="790225"/>
            <a:ext cx="7645223" cy="686740"/>
          </a:xfrm>
        </p:spPr>
        <p:txBody>
          <a:bodyPr anchor="t">
            <a:normAutofit/>
          </a:bodyPr>
          <a:lstStyle>
            <a:lvl1pPr algn="l">
              <a:defRPr sz="32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6779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Logo Région HDF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013" y="5460489"/>
            <a:ext cx="1036394" cy="103565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3888" y="1712149"/>
            <a:ext cx="7886700" cy="856074"/>
          </a:xfrm>
        </p:spPr>
        <p:txBody>
          <a:bodyPr anchor="t">
            <a:normAutofit/>
          </a:bodyPr>
          <a:lstStyle>
            <a:lvl1pPr algn="ctr">
              <a:defRPr sz="5333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SOUS PARTIE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23888" y="2662298"/>
            <a:ext cx="7886700" cy="893704"/>
          </a:xfrm>
        </p:spPr>
        <p:txBody>
          <a:bodyPr/>
          <a:lstStyle>
            <a:lvl1pPr marL="0" indent="0" algn="ctr">
              <a:buNone/>
              <a:defRPr sz="3200" baseline="0">
                <a:solidFill>
                  <a:srgbClr val="81B719"/>
                </a:solidFill>
                <a:latin typeface="Arial"/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59274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8148" y="1683926"/>
            <a:ext cx="4307652" cy="4667016"/>
          </a:xfrm>
        </p:spPr>
        <p:txBody>
          <a:bodyPr/>
          <a:lstStyle>
            <a:lvl1pPr marL="304792" indent="-304792">
              <a:buClr>
                <a:srgbClr val="81B719"/>
              </a:buClr>
              <a:buFont typeface="Wingdings" panose="05000000000000000000" pitchFamily="2" charset="2"/>
              <a:buChar char=""/>
              <a:defRPr>
                <a:latin typeface="Arial"/>
              </a:defRPr>
            </a:lvl1pPr>
            <a:lvl2pPr marL="914377" indent="-304792">
              <a:buClr>
                <a:srgbClr val="81B719"/>
              </a:buClr>
              <a:buFont typeface="Courier New" panose="02070309020205020404" pitchFamily="49" charset="0"/>
              <a:buChar char="o"/>
              <a:defRPr/>
            </a:lvl2pPr>
            <a:lvl3pPr marL="1523962" indent="-304792">
              <a:buClr>
                <a:srgbClr val="81B719"/>
              </a:buClr>
              <a:buFont typeface="Calibri" panose="020F0502020204030204" pitchFamily="34" charset="0"/>
              <a:buChar char="-"/>
              <a:defRPr/>
            </a:lvl3pPr>
            <a:lvl4pPr marL="2133547" indent="-304792">
              <a:buClr>
                <a:srgbClr val="81B719"/>
              </a:buClr>
              <a:buFont typeface="Wingdings" panose="05000000000000000000" pitchFamily="2" charset="2"/>
              <a:buChar char="ü"/>
              <a:defRPr/>
            </a:lvl4pPr>
            <a:lvl5pPr marL="2743131" indent="-304792">
              <a:buClr>
                <a:srgbClr val="81B719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93334"/>
            <a:ext cx="4326467" cy="4667014"/>
          </a:xfrm>
        </p:spPr>
        <p:txBody>
          <a:bodyPr/>
          <a:lstStyle>
            <a:lvl1pPr marL="304792" indent="-304792">
              <a:buClr>
                <a:srgbClr val="81B719"/>
              </a:buClr>
              <a:buFont typeface="Wingdings" panose="05000000000000000000" pitchFamily="2" charset="2"/>
              <a:buChar char=""/>
              <a:defRPr/>
            </a:lvl1pPr>
            <a:lvl2pPr marL="914377" indent="-304792">
              <a:buClr>
                <a:srgbClr val="81B719"/>
              </a:buClr>
              <a:buFont typeface="Courier New" panose="02070309020205020404" pitchFamily="49" charset="0"/>
              <a:buChar char="o"/>
              <a:defRPr/>
            </a:lvl2pPr>
            <a:lvl3pPr marL="1523962" indent="-304792">
              <a:buClr>
                <a:srgbClr val="81B719"/>
              </a:buClr>
              <a:buFont typeface="Calibri" panose="020F0502020204030204" pitchFamily="34" charset="0"/>
              <a:buChar char="-"/>
              <a:defRPr/>
            </a:lvl3pPr>
            <a:lvl4pPr marL="2133547" indent="-304792">
              <a:buClr>
                <a:srgbClr val="81B719"/>
              </a:buClr>
              <a:buFont typeface="Wingdings" panose="05000000000000000000" pitchFamily="2" charset="2"/>
              <a:buChar char="ü"/>
              <a:defRPr/>
            </a:lvl4pPr>
            <a:lvl5pPr marL="2743131" indent="-304792">
              <a:buClr>
                <a:srgbClr val="81B719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41735" y="3"/>
            <a:ext cx="1202264" cy="1219197"/>
          </a:xfrm>
          <a:prstGeom prst="rect">
            <a:avLst/>
          </a:prstGeom>
        </p:spPr>
      </p:pic>
      <p:sp>
        <p:nvSpPr>
          <p:cNvPr id="8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178740" y="6457244"/>
            <a:ext cx="8795927" cy="231423"/>
          </a:xfrm>
        </p:spPr>
        <p:txBody>
          <a:bodyPr>
            <a:noAutofit/>
          </a:bodyPr>
          <a:lstStyle>
            <a:lvl1pPr marL="0" indent="0">
              <a:buNone/>
              <a:defRPr sz="12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RAPPEL TITRE PRINCIPAL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191147" y="790225"/>
            <a:ext cx="7682853" cy="686740"/>
          </a:xfrm>
        </p:spPr>
        <p:txBody>
          <a:bodyPr anchor="t">
            <a:normAutofit/>
          </a:bodyPr>
          <a:lstStyle>
            <a:lvl1pPr algn="l">
              <a:defRPr sz="32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65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9400" y="3"/>
            <a:ext cx="1244599" cy="1262128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191147" y="790225"/>
            <a:ext cx="7682853" cy="686740"/>
          </a:xfrm>
        </p:spPr>
        <p:txBody>
          <a:bodyPr anchor="t">
            <a:normAutofit/>
          </a:bodyPr>
          <a:lstStyle>
            <a:lvl1pPr algn="l">
              <a:defRPr sz="32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7696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3990E-08B4-4197-B787-B650FB9932D5}" type="datetimeFigureOut">
              <a:rPr lang="fr-FR" smtClean="0"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4726E-BC45-40B3-9A4F-3E86F9E5B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34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Recensement des</a:t>
            </a:r>
            <a:br>
              <a:rPr lang="fr-FR" sz="3600" dirty="0" smtClean="0"/>
            </a:br>
            <a:r>
              <a:rPr lang="fr-FR" sz="3600" dirty="0" smtClean="0"/>
              <a:t>aires de Covoiturage</a:t>
            </a:r>
            <a:br>
              <a:rPr lang="fr-FR" sz="3600" dirty="0" smtClean="0"/>
            </a:br>
            <a:r>
              <a:rPr lang="fr-FR" sz="3600" dirty="0" smtClean="0"/>
              <a:t>en hauts-de-</a:t>
            </a:r>
            <a:r>
              <a:rPr lang="fr-FR" sz="3600" dirty="0" err="1" smtClean="0"/>
              <a:t>france</a:t>
            </a:r>
            <a:endParaRPr lang="fr-FR" sz="3600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Séance de travail du 19 avril 2021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1864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764971"/>
            <a:ext cx="8774112" cy="686740"/>
          </a:xfrm>
        </p:spPr>
        <p:txBody>
          <a:bodyPr/>
          <a:lstStyle/>
          <a:p>
            <a:r>
              <a:rPr lang="fr-FR" dirty="0" smtClean="0"/>
              <a:t>Echanges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52" y="1517904"/>
            <a:ext cx="5038344" cy="503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46504" y="2450592"/>
            <a:ext cx="6254496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3200" b="1" cap="all" dirty="0">
                <a:solidFill>
                  <a:srgbClr val="0A308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attention et de votre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8654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764971"/>
            <a:ext cx="8774112" cy="686740"/>
          </a:xfrm>
        </p:spPr>
        <p:txBody>
          <a:bodyPr/>
          <a:lstStyle/>
          <a:p>
            <a:r>
              <a:rPr lang="fr-FR" dirty="0" smtClean="0"/>
              <a:t>Déroulé de la rencontre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Tour de table</a:t>
            </a:r>
          </a:p>
          <a:p>
            <a:pPr marL="609585" lvl="1" indent="0">
              <a:buNone/>
            </a:pPr>
            <a:endParaRPr lang="fr-FR" dirty="0"/>
          </a:p>
          <a:p>
            <a:r>
              <a:rPr lang="fr-FR" dirty="0" smtClean="0"/>
              <a:t>Proposition d’un projet collaboratif pour recenser les aires de covoiturage en Hauts-de-France</a:t>
            </a:r>
          </a:p>
          <a:p>
            <a:endParaRPr lang="fr-FR" dirty="0"/>
          </a:p>
          <a:p>
            <a:r>
              <a:rPr lang="fr-FR" dirty="0" smtClean="0"/>
              <a:t>Discussion ouverte sur l’intérêt de ce projet et sur une éventuelle participation</a:t>
            </a:r>
          </a:p>
          <a:p>
            <a:pPr marL="609585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18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764971"/>
            <a:ext cx="8774112" cy="686740"/>
          </a:xfrm>
        </p:spPr>
        <p:txBody>
          <a:bodyPr/>
          <a:lstStyle/>
          <a:p>
            <a:r>
              <a:rPr lang="fr-FR" dirty="0" smtClean="0"/>
              <a:t>Tour de table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97556" y="1646296"/>
            <a:ext cx="8864147" cy="5129408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5 Départements : Aisne, Oise, Nord, Pas-de-Calais, Somme</a:t>
            </a:r>
            <a:endParaRPr lang="fr-FR" dirty="0"/>
          </a:p>
          <a:p>
            <a:pPr marL="0" indent="0">
              <a:buNone/>
            </a:pPr>
            <a:endParaRPr lang="fr-FR" sz="1100" dirty="0"/>
          </a:p>
          <a:p>
            <a:r>
              <a:rPr lang="fr-FR" dirty="0" smtClean="0"/>
              <a:t>3 EPCI : Agglomération du Soissonnais, Communauté de communes du Pays de </a:t>
            </a:r>
            <a:r>
              <a:rPr lang="fr-FR" dirty="0" err="1" smtClean="0"/>
              <a:t>Mormal</a:t>
            </a:r>
            <a:r>
              <a:rPr lang="fr-FR" dirty="0"/>
              <a:t>, Métropole Européenne de </a:t>
            </a:r>
            <a:r>
              <a:rPr lang="fr-FR" dirty="0" smtClean="0"/>
              <a:t>Lille </a:t>
            </a:r>
          </a:p>
          <a:p>
            <a:pPr marL="0" indent="0">
              <a:buNone/>
            </a:pPr>
            <a:endParaRPr lang="fr-FR" sz="1000" dirty="0"/>
          </a:p>
          <a:p>
            <a:r>
              <a:rPr lang="fr-FR" dirty="0" smtClean="0"/>
              <a:t>2 structures intercommunales : </a:t>
            </a:r>
            <a:r>
              <a:rPr lang="fr-FR" dirty="0"/>
              <a:t>PETR de </a:t>
            </a:r>
            <a:r>
              <a:rPr lang="fr-FR" dirty="0" smtClean="0"/>
              <a:t>Thiérache, syndicat mixte Baie de Somme 3 Vallées</a:t>
            </a:r>
          </a:p>
          <a:p>
            <a:pPr marL="0" indent="0">
              <a:buNone/>
            </a:pPr>
            <a:endParaRPr lang="fr-FR" sz="1000" dirty="0" smtClean="0"/>
          </a:p>
          <a:p>
            <a:r>
              <a:rPr lang="fr-FR" dirty="0" smtClean="0"/>
              <a:t>2 syndicats mixtes SRU : Hauts-de-France Mobilités, SMTCO</a:t>
            </a:r>
          </a:p>
          <a:p>
            <a:pPr marL="0" indent="0">
              <a:buNone/>
            </a:pPr>
            <a:endParaRPr lang="fr-FR" sz="1000" dirty="0" smtClean="0"/>
          </a:p>
          <a:p>
            <a:r>
              <a:rPr lang="fr-FR" dirty="0" smtClean="0"/>
              <a:t>Agence d’urbanisme du Grand Amiénois</a:t>
            </a:r>
          </a:p>
          <a:p>
            <a:pPr marL="0" indent="0">
              <a:buNone/>
            </a:pPr>
            <a:endParaRPr lang="fr-FR" sz="1000" dirty="0"/>
          </a:p>
          <a:p>
            <a:r>
              <a:rPr lang="fr-FR" dirty="0" smtClean="0"/>
              <a:t>Région Hauts-de-France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2700" b="1" dirty="0" smtClean="0">
                <a:solidFill>
                  <a:srgbClr val="0A3083"/>
                </a:solidFill>
              </a:rPr>
              <a:t>Votre service/vos fonctions ?</a:t>
            </a:r>
          </a:p>
          <a:p>
            <a:pPr marL="0" indent="0">
              <a:buNone/>
            </a:pPr>
            <a:r>
              <a:rPr lang="fr-FR" sz="2700" b="1" dirty="0" smtClean="0">
                <a:solidFill>
                  <a:srgbClr val="0A3083"/>
                </a:solidFill>
              </a:rPr>
              <a:t>Disposez-vous d’un schéma de développement des aires de covoiturage ?</a:t>
            </a:r>
          </a:p>
          <a:p>
            <a:pPr marL="0" indent="0">
              <a:buNone/>
            </a:pPr>
            <a:r>
              <a:rPr lang="fr-FR" sz="2700" b="1" dirty="0" smtClean="0">
                <a:solidFill>
                  <a:srgbClr val="0A3083"/>
                </a:solidFill>
              </a:rPr>
              <a:t>Avez-vous établi un recensement des aires dans votre territoire ? </a:t>
            </a:r>
          </a:p>
          <a:p>
            <a:pPr marL="609585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10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764971"/>
            <a:ext cx="8774112" cy="686740"/>
          </a:xfrm>
        </p:spPr>
        <p:txBody>
          <a:bodyPr/>
          <a:lstStyle/>
          <a:p>
            <a:r>
              <a:rPr lang="fr-FR" dirty="0" smtClean="0"/>
              <a:t>LOM – côté Région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Région devient autorité organisatrice de la mobilité (AOM – mobilités actives, partagées et solidaires) et chef de file de la mobilité (coordination)</a:t>
            </a:r>
          </a:p>
          <a:p>
            <a:pPr marL="609585" lvl="1" indent="0">
              <a:buNone/>
            </a:pPr>
            <a:endParaRPr lang="fr-FR" dirty="0"/>
          </a:p>
          <a:p>
            <a:r>
              <a:rPr lang="fr-FR" dirty="0" smtClean="0"/>
              <a:t>Les bassins de mobilités, en cours de définition, seront les nouveaux espaces de référence des politiques locales de transport -&gt; au sein de ces bassins, des contrats opérationnels de mobilité devraient retenir des objectifs et actions sur la question du covoiturage </a:t>
            </a:r>
          </a:p>
          <a:p>
            <a:pPr marL="609585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09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764971"/>
            <a:ext cx="8774112" cy="686740"/>
          </a:xfrm>
        </p:spPr>
        <p:txBody>
          <a:bodyPr/>
          <a:lstStyle/>
          <a:p>
            <a:r>
              <a:rPr lang="fr-FR" dirty="0"/>
              <a:t>LOM </a:t>
            </a:r>
            <a:r>
              <a:rPr lang="fr-FR" dirty="0" smtClean="0"/>
              <a:t>– Covoiturage en général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51210" y="1902328"/>
            <a:ext cx="8730074" cy="4694297"/>
          </a:xfrm>
        </p:spPr>
        <p:txBody>
          <a:bodyPr/>
          <a:lstStyle/>
          <a:p>
            <a:pPr lvl="1"/>
            <a:r>
              <a:rPr lang="fr-FR" dirty="0"/>
              <a:t>Possibilité de création de service de mobilité partagée</a:t>
            </a:r>
          </a:p>
          <a:p>
            <a:pPr lvl="1"/>
            <a:r>
              <a:rPr lang="fr-FR" dirty="0"/>
              <a:t>Aides financières </a:t>
            </a:r>
            <a:r>
              <a:rPr lang="fr-FR" dirty="0" err="1"/>
              <a:t>covoitureurs</a:t>
            </a:r>
            <a:endParaRPr lang="fr-FR" dirty="0"/>
          </a:p>
          <a:p>
            <a:pPr lvl="1"/>
            <a:r>
              <a:rPr lang="fr-FR" dirty="0"/>
              <a:t>Développement infrastructures et services</a:t>
            </a:r>
          </a:p>
          <a:p>
            <a:pPr lvl="1"/>
            <a:r>
              <a:rPr lang="fr-FR" dirty="0"/>
              <a:t>Seule ou conjointement avec d’autres collectivités : établir un schéma des aires de covoiturage destinées à faciliter la pratique du covoiturage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45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764971"/>
            <a:ext cx="7710948" cy="68674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Intérêt particulier pour recenser les aires de covoiturage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97557" y="1646296"/>
            <a:ext cx="8730074" cy="5129408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Disposer d’une donnée de base pour la réalisation ou l’actualisation des schémas de covoiturage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Enrichir l’état des lieux et les réflexions à l’échelle des bassins de mobilité (futurs contrats opérationnels de mobilité)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Accompagner les </a:t>
            </a:r>
            <a:r>
              <a:rPr lang="fr-FR" dirty="0"/>
              <a:t>stratégies locales </a:t>
            </a:r>
            <a:r>
              <a:rPr lang="fr-FR" dirty="0" smtClean="0"/>
              <a:t>de covoiturage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Faciliter une approche partenariale et homogène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rgbClr val="0A3083"/>
                </a:solidFill>
              </a:rPr>
              <a:t>►créer </a:t>
            </a:r>
            <a:r>
              <a:rPr lang="fr-FR" dirty="0">
                <a:solidFill>
                  <a:srgbClr val="0A3083"/>
                </a:solidFill>
              </a:rPr>
              <a:t>une base d’information commune, </a:t>
            </a:r>
            <a:r>
              <a:rPr lang="fr-FR" dirty="0" smtClean="0">
                <a:solidFill>
                  <a:srgbClr val="0A3083"/>
                </a:solidFill>
              </a:rPr>
              <a:t>partagée </a:t>
            </a:r>
            <a:r>
              <a:rPr lang="fr-FR" dirty="0">
                <a:solidFill>
                  <a:srgbClr val="0A3083"/>
                </a:solidFill>
              </a:rPr>
              <a:t>et libre de </a:t>
            </a:r>
            <a:r>
              <a:rPr lang="fr-FR" dirty="0" smtClean="0">
                <a:solidFill>
                  <a:srgbClr val="0A3083"/>
                </a:solidFill>
              </a:rPr>
              <a:t>droits </a:t>
            </a:r>
            <a:r>
              <a:rPr lang="fr-FR" dirty="0">
                <a:solidFill>
                  <a:srgbClr val="0A3083"/>
                </a:solidFill>
              </a:rPr>
              <a:t>à l’échelle </a:t>
            </a:r>
            <a:r>
              <a:rPr lang="fr-FR" dirty="0" smtClean="0">
                <a:solidFill>
                  <a:srgbClr val="0A3083"/>
                </a:solidFill>
              </a:rPr>
              <a:t>des Hauts-de-France ?</a:t>
            </a:r>
            <a:endParaRPr lang="fr-FR" dirty="0">
              <a:solidFill>
                <a:srgbClr val="0A3083"/>
              </a:solidFill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89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Entretiens avec Départements / Métropoles / SM -&gt; comprendre le covoiturage en Hauts-de-France</a:t>
            </a:r>
          </a:p>
          <a:p>
            <a:r>
              <a:rPr lang="fr-FR" dirty="0" smtClean="0"/>
              <a:t>Benchmark traitement de données / référentiel national covoiturage</a:t>
            </a:r>
          </a:p>
          <a:p>
            <a:r>
              <a:rPr lang="fr-FR" dirty="0" smtClean="0"/>
              <a:t>Géo2France : </a:t>
            </a:r>
            <a:r>
              <a:rPr lang="fr-FR" dirty="0" err="1" smtClean="0"/>
              <a:t>Géocontrib</a:t>
            </a:r>
            <a:r>
              <a:rPr lang="fr-FR" dirty="0" smtClean="0"/>
              <a:t> / recensement et saisi des aires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rgbClr val="0A3083"/>
                </a:solidFill>
              </a:rPr>
              <a:t>►une proposition de méthode à discuter autour d’un « squelette » pour la base et de la constitution d’un groupe projet</a:t>
            </a:r>
            <a:endParaRPr lang="fr-FR" dirty="0">
              <a:solidFill>
                <a:srgbClr val="0A3083"/>
              </a:solidFill>
            </a:endParaRPr>
          </a:p>
          <a:p>
            <a:pPr marL="0" indent="0">
              <a:buNone/>
            </a:pPr>
            <a:r>
              <a:rPr lang="fr-FR" dirty="0" smtClean="0"/>
              <a:t>	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8740" y="829398"/>
            <a:ext cx="7645223" cy="686740"/>
          </a:xfrm>
        </p:spPr>
        <p:txBody>
          <a:bodyPr/>
          <a:lstStyle/>
          <a:p>
            <a:r>
              <a:rPr lang="fr-FR" dirty="0" smtClean="0"/>
              <a:t>Travaux préparatoires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25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764971"/>
            <a:ext cx="8774112" cy="686740"/>
          </a:xfrm>
        </p:spPr>
        <p:txBody>
          <a:bodyPr/>
          <a:lstStyle/>
          <a:p>
            <a:r>
              <a:rPr lang="fr-FR" dirty="0"/>
              <a:t>Calendrier proposé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Fin juin : référentiel </a:t>
            </a:r>
            <a:r>
              <a:rPr lang="fr-FR" dirty="0"/>
              <a:t>commun </a:t>
            </a:r>
            <a:r>
              <a:rPr lang="fr-FR" dirty="0" smtClean="0"/>
              <a:t>stabilisé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Septembre-octobre : données </a:t>
            </a:r>
            <a:r>
              <a:rPr lang="fr-FR" dirty="0"/>
              <a:t>niveau </a:t>
            </a:r>
            <a:r>
              <a:rPr lang="fr-FR" dirty="0" smtClean="0"/>
              <a:t>1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O</a:t>
            </a:r>
            <a:r>
              <a:rPr lang="fr-FR" dirty="0" smtClean="0"/>
              <a:t>ctobre </a:t>
            </a:r>
            <a:r>
              <a:rPr lang="fr-FR" dirty="0"/>
              <a:t>: contours des bassins de mobilité </a:t>
            </a:r>
            <a:r>
              <a:rPr lang="fr-FR" dirty="0" smtClean="0"/>
              <a:t>arrêtés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A partir de novembre 2021 </a:t>
            </a:r>
            <a:r>
              <a:rPr lang="fr-FR" dirty="0"/>
              <a:t>: </a:t>
            </a:r>
            <a:r>
              <a:rPr lang="fr-FR" dirty="0" smtClean="0"/>
              <a:t>engagement des démarches à l’échelle des bassins </a:t>
            </a:r>
            <a:r>
              <a:rPr lang="fr-FR" dirty="0"/>
              <a:t>de </a:t>
            </a:r>
            <a:r>
              <a:rPr lang="fr-FR" dirty="0" smtClean="0"/>
              <a:t>mobilité : compléments niveau 1, voire suivants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3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764971"/>
            <a:ext cx="8774112" cy="686740"/>
          </a:xfrm>
        </p:spPr>
        <p:txBody>
          <a:bodyPr/>
          <a:lstStyle/>
          <a:p>
            <a:r>
              <a:rPr lang="fr-FR" dirty="0"/>
              <a:t>Travaux préparatoires 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900" dirty="0"/>
              <a:t>3 niveaux : </a:t>
            </a:r>
          </a:p>
          <a:p>
            <a:pPr marL="0" indent="0">
              <a:buNone/>
            </a:pPr>
            <a:endParaRPr lang="fr-FR" sz="2900" dirty="0"/>
          </a:p>
          <a:p>
            <a:pPr lvl="1" algn="just"/>
            <a:r>
              <a:rPr lang="fr-FR" sz="2500" dirty="0"/>
              <a:t>Niveau de données 1 (base de données </a:t>
            </a:r>
            <a:r>
              <a:rPr lang="fr-FR" sz="2500" dirty="0" smtClean="0"/>
              <a:t>nationale) </a:t>
            </a:r>
            <a:r>
              <a:rPr lang="fr-FR" sz="2500" dirty="0"/>
              <a:t>: typologie, incontournable : nom lieu / adresse / code INSEE /  ville / coordonnées GPS / type de parking (parking /aire autoroute/ parking privé) / source / </a:t>
            </a:r>
            <a:r>
              <a:rPr lang="fr-FR" sz="2600" dirty="0"/>
              <a:t>réalisation / date de mise en œuvre </a:t>
            </a:r>
          </a:p>
          <a:p>
            <a:pPr algn="just"/>
            <a:endParaRPr lang="fr-FR" sz="2900" dirty="0"/>
          </a:p>
          <a:p>
            <a:pPr lvl="1" algn="just"/>
            <a:r>
              <a:rPr lang="fr-FR" sz="2500" dirty="0"/>
              <a:t>2 : analyse fine : places / places PMR / abri usagers/ stationnement vélo / BRE / éclairage  </a:t>
            </a:r>
          </a:p>
          <a:p>
            <a:pPr algn="just"/>
            <a:endParaRPr lang="fr-FR" sz="2900" dirty="0"/>
          </a:p>
          <a:p>
            <a:pPr lvl="1" algn="just"/>
            <a:r>
              <a:rPr lang="fr-FR" sz="2500" dirty="0"/>
              <a:t>3 : services divers : casiers livraison / point stop</a:t>
            </a:r>
          </a:p>
          <a:p>
            <a:pPr algn="just"/>
            <a:endParaRPr lang="fr-FR" sz="2900" dirty="0"/>
          </a:p>
          <a:p>
            <a:r>
              <a:rPr lang="fr-FR" sz="2900" dirty="0" smtClean="0"/>
              <a:t>Base </a:t>
            </a:r>
            <a:r>
              <a:rPr lang="fr-FR" sz="2900" dirty="0"/>
              <a:t>de données : présentation Excel 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0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500</Words>
  <Application>Microsoft Office PowerPoint</Application>
  <PresentationFormat>Affichage à l'écran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Conception personnalisée</vt:lpstr>
      <vt:lpstr>Recensement des aires de Covoiturage en hauts-de-france</vt:lpstr>
      <vt:lpstr>Déroulé de la rencontre</vt:lpstr>
      <vt:lpstr>Tour de table</vt:lpstr>
      <vt:lpstr>LOM – côté Région</vt:lpstr>
      <vt:lpstr>LOM – Covoiturage en général</vt:lpstr>
      <vt:lpstr>Intérêt particulier pour recenser les aires de covoiturage</vt:lpstr>
      <vt:lpstr>Travaux préparatoires</vt:lpstr>
      <vt:lpstr>Calendrier proposé</vt:lpstr>
      <vt:lpstr>Travaux préparatoires </vt:lpstr>
      <vt:lpstr>Echanges</vt:lpstr>
      <vt:lpstr>Présentation PowerPoint</vt:lpstr>
    </vt:vector>
  </TitlesOfParts>
  <Company>Conseil NPdCP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BYHET Boris</dc:creator>
  <cp:lastModifiedBy>VERDIER Laurent</cp:lastModifiedBy>
  <cp:revision>43</cp:revision>
  <dcterms:created xsi:type="dcterms:W3CDTF">2016-09-06T08:13:42Z</dcterms:created>
  <dcterms:modified xsi:type="dcterms:W3CDTF">2021-06-04T06:30:30Z</dcterms:modified>
</cp:coreProperties>
</file>