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63" r:id="rId3"/>
  </p:sldMasterIdLst>
  <p:notesMasterIdLst>
    <p:notesMasterId r:id="rId31"/>
  </p:notesMasterIdLst>
  <p:handoutMasterIdLst>
    <p:handoutMasterId r:id="rId32"/>
  </p:handoutMasterIdLst>
  <p:sldIdLst>
    <p:sldId id="256" r:id="rId4"/>
    <p:sldId id="285" r:id="rId5"/>
    <p:sldId id="300" r:id="rId6"/>
    <p:sldId id="296" r:id="rId7"/>
    <p:sldId id="308" r:id="rId8"/>
    <p:sldId id="317" r:id="rId9"/>
    <p:sldId id="318" r:id="rId10"/>
    <p:sldId id="319" r:id="rId11"/>
    <p:sldId id="302" r:id="rId12"/>
    <p:sldId id="316" r:id="rId13"/>
    <p:sldId id="294" r:id="rId14"/>
    <p:sldId id="314" r:id="rId15"/>
    <p:sldId id="288" r:id="rId16"/>
    <p:sldId id="306" r:id="rId17"/>
    <p:sldId id="298" r:id="rId18"/>
    <p:sldId id="292" r:id="rId19"/>
    <p:sldId id="309" r:id="rId20"/>
    <p:sldId id="304" r:id="rId21"/>
    <p:sldId id="293" r:id="rId22"/>
    <p:sldId id="310" r:id="rId23"/>
    <p:sldId id="295" r:id="rId24"/>
    <p:sldId id="311" r:id="rId25"/>
    <p:sldId id="307" r:id="rId26"/>
    <p:sldId id="301" r:id="rId27"/>
    <p:sldId id="312" r:id="rId28"/>
    <p:sldId id="297" r:id="rId29"/>
    <p:sldId id="315" r:id="rId30"/>
  </p:sldIdLst>
  <p:sldSz cx="9144000" cy="5143500" type="screen16x9"/>
  <p:notesSz cx="6799263" cy="9929813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AFA6A7-4421-F657-6C5D-A9DDD97B12EE}">
  <a:tblStyle styleId="{59AFA6A7-4421-F657-6C5D-A9DDD97B12EE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5597" autoAdjust="0"/>
  </p:normalViewPr>
  <p:slideViewPr>
    <p:cSldViewPr>
      <p:cViewPr varScale="1">
        <p:scale>
          <a:sx n="123" d="100"/>
          <a:sy n="123" d="100"/>
        </p:scale>
        <p:origin x="451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891" cy="4984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85" y="1"/>
            <a:ext cx="2946890" cy="4984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7AC15-4BB9-40C5-990A-123F3C95AFA5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52"/>
            <a:ext cx="2946891" cy="498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85" y="9431352"/>
            <a:ext cx="2946890" cy="498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A8969-C977-4E7A-9B35-9516049336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846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2190834" cy="961831"/>
          </a:xfrm>
          <a:prstGeom prst="rect">
            <a:avLst/>
          </a:prstGeom>
        </p:spPr>
        <p:txBody>
          <a:bodyPr vert="horz" lIns="110923" tIns="55461" rIns="110923" bIns="55461" rtlCol="0"/>
          <a:lstStyle>
            <a:lvl1pPr algn="l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2863768" y="2"/>
            <a:ext cx="2190834" cy="961831"/>
          </a:xfrm>
          <a:prstGeom prst="rect">
            <a:avLst/>
          </a:prstGeom>
        </p:spPr>
        <p:txBody>
          <a:bodyPr vert="horz" lIns="110923" tIns="55461" rIns="110923" bIns="55461" rtlCol="0"/>
          <a:lstStyle>
            <a:lvl1pPr algn="r">
              <a:defRPr sz="1400"/>
            </a:lvl1pPr>
          </a:lstStyle>
          <a:p>
            <a:pPr>
              <a:defRPr/>
            </a:pPr>
            <a:fld id="{73FE6FCF-4D22-4BC2-8113-38F9104223D3}" type="datetimeFigureOut">
              <a:rPr lang="fr-FR"/>
              <a:t>05/07/2022</a:t>
            </a:fld>
            <a:endParaRPr lang="fr-FR"/>
          </a:p>
        </p:txBody>
      </p:sp>
      <p:sp>
        <p:nvSpPr>
          <p:cNvPr id="6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3221038" y="2397125"/>
            <a:ext cx="11498263" cy="6469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0923" tIns="55461" rIns="110923" bIns="55461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505578" y="9225591"/>
            <a:ext cx="4044617" cy="7548210"/>
          </a:xfrm>
          <a:prstGeom prst="rect">
            <a:avLst/>
          </a:prstGeom>
        </p:spPr>
        <p:txBody>
          <a:bodyPr vert="horz" lIns="110923" tIns="55461" rIns="110923" bIns="55461"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1" y="18208229"/>
            <a:ext cx="2190834" cy="961830"/>
          </a:xfrm>
          <a:prstGeom prst="rect">
            <a:avLst/>
          </a:prstGeom>
        </p:spPr>
        <p:txBody>
          <a:bodyPr vert="horz" lIns="110923" tIns="55461" rIns="110923" bIns="55461" rtlCol="0" anchor="b"/>
          <a:lstStyle>
            <a:lvl1pPr algn="l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2863768" y="18208229"/>
            <a:ext cx="2190834" cy="961830"/>
          </a:xfrm>
          <a:prstGeom prst="rect">
            <a:avLst/>
          </a:prstGeom>
        </p:spPr>
        <p:txBody>
          <a:bodyPr vert="horz" lIns="110923" tIns="55461" rIns="110923" bIns="55461" rtlCol="0" anchor="b"/>
          <a:lstStyle>
            <a:lvl1pPr algn="r">
              <a:defRPr sz="1400"/>
            </a:lvl1pPr>
          </a:lstStyle>
          <a:p>
            <a:pPr>
              <a:defRPr/>
            </a:pPr>
            <a:fld id="{D0693A38-F8AD-486A-936F-BBB8A495F682}" type="slidenum">
              <a:rPr lang="fr-FR"/>
              <a:t>‹N°›</a:t>
            </a:fld>
            <a:endParaRPr lang="fr-FR"/>
          </a:p>
        </p:txBody>
      </p:sp>
      <p:grpSp>
        <p:nvGrpSpPr>
          <p:cNvPr id="10" name="Groupe 7"/>
          <p:cNvGrpSpPr/>
          <p:nvPr/>
        </p:nvGrpSpPr>
        <p:grpSpPr bwMode="auto">
          <a:xfrm>
            <a:off x="132909" y="9180655"/>
            <a:ext cx="666844" cy="577883"/>
            <a:chOff x="3602843" y="4089503"/>
            <a:chExt cx="2038349" cy="714376"/>
          </a:xfrm>
        </p:grpSpPr>
        <p:pic>
          <p:nvPicPr>
            <p:cNvPr id="11" name="Picture 2" descr="Préfecture Nord Pas de Calais - Picardie"/>
            <p:cNvPicPr>
              <a:picLocks noChangeAspect="1" noChangeArrowheads="1"/>
            </p:cNvPicPr>
            <p:nvPr userDrawn="1"/>
          </p:nvPicPr>
          <p:blipFill>
            <a:blip r:embed="rId2"/>
            <a:stretch/>
          </p:blipFill>
          <p:spPr bwMode="auto">
            <a:xfrm>
              <a:off x="3602843" y="4089504"/>
              <a:ext cx="552450" cy="714375"/>
            </a:xfrm>
            <a:prstGeom prst="rect">
              <a:avLst/>
            </a:prstGeom>
            <a:noFill/>
          </p:spPr>
        </p:pic>
        <p:pic>
          <p:nvPicPr>
            <p:cNvPr id="12" name="Picture 4" descr="Région Hauts-de-France"/>
            <p:cNvPicPr>
              <a:picLocks noChangeAspect="1" noChangeArrowheads="1"/>
            </p:cNvPicPr>
            <p:nvPr userDrawn="1"/>
          </p:nvPicPr>
          <p:blipFill>
            <a:blip r:embed="rId3"/>
            <a:stretch/>
          </p:blipFill>
          <p:spPr bwMode="auto">
            <a:xfrm>
              <a:off x="4326744" y="4089503"/>
              <a:ext cx="1314450" cy="7143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5768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93A38-F8AD-486A-936F-BBB8A495F68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3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309601" y="2100012"/>
            <a:ext cx="8570993" cy="1258788"/>
          </a:xfrm>
        </p:spPr>
        <p:txBody>
          <a:bodyPr anchor="b">
            <a:normAutofit/>
          </a:bodyPr>
          <a:lstStyle>
            <a:lvl1pPr algn="ctr">
              <a:defRPr sz="5400" b="1" cap="all">
                <a:solidFill>
                  <a:srgbClr val="0A308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TITRE PPT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329259" y="3622676"/>
            <a:ext cx="8570148" cy="790575"/>
          </a:xfrm>
        </p:spPr>
        <p:txBody>
          <a:bodyPr>
            <a:normAutofit/>
          </a:bodyPr>
          <a:lstStyle>
            <a:lvl1pPr marL="0" indent="0" algn="ctr">
              <a:buNone/>
              <a:defRPr sz="4250">
                <a:solidFill>
                  <a:srgbClr val="81B719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 sz="265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50"/>
            </a:lvl4pPr>
            <a:lvl5pPr marL="2438339" indent="0" algn="ctr">
              <a:buNone/>
              <a:defRPr sz="2150"/>
            </a:lvl5pPr>
            <a:lvl6pPr marL="3047924" indent="0" algn="ctr">
              <a:buNone/>
              <a:defRPr sz="2150"/>
            </a:lvl6pPr>
            <a:lvl7pPr marL="3657509" indent="0" algn="ctr">
              <a:buNone/>
              <a:defRPr sz="2150"/>
            </a:lvl7pPr>
            <a:lvl8pPr marL="4267093" indent="0" algn="ctr">
              <a:buNone/>
              <a:defRPr sz="2150"/>
            </a:lvl8pPr>
            <a:lvl9pPr marL="4876678" indent="0" algn="ctr">
              <a:buNone/>
              <a:defRPr sz="2150"/>
            </a:lvl9pPr>
          </a:lstStyle>
          <a:p>
            <a:pPr>
              <a:defRPr/>
            </a:pPr>
            <a:r>
              <a:rPr lang="fr-FR"/>
              <a:t>Sous-titre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A308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Titre SLIDE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601" y="2100012"/>
            <a:ext cx="8570993" cy="1258788"/>
          </a:xfrm>
        </p:spPr>
        <p:txBody>
          <a:bodyPr anchor="b">
            <a:normAutofit/>
          </a:bodyPr>
          <a:lstStyle>
            <a:lvl1pPr algn="ctr">
              <a:defRPr sz="54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PPT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29259" y="3622676"/>
            <a:ext cx="8570148" cy="790575"/>
          </a:xfrm>
        </p:spPr>
        <p:txBody>
          <a:bodyPr>
            <a:normAutofit/>
          </a:bodyPr>
          <a:lstStyle>
            <a:lvl1pPr marL="0" indent="0" algn="ctr">
              <a:buNone/>
              <a:defRPr sz="4267" baseline="0">
                <a:solidFill>
                  <a:srgbClr val="81B71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714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557" y="1234722"/>
            <a:ext cx="8730074" cy="3520723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Clr>
                <a:srgbClr val="81B719"/>
              </a:buClr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78741" y="4842934"/>
            <a:ext cx="8758297" cy="166511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4522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78741" y="4755445"/>
            <a:ext cx="896807" cy="299335"/>
            <a:chOff x="3602844" y="4089503"/>
            <a:chExt cx="2038350" cy="714376"/>
          </a:xfrm>
        </p:grpSpPr>
        <p:pic>
          <p:nvPicPr>
            <p:cNvPr id="6" name="Picture 2" descr="Préfecture Nord Pas de Calais - Picardie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2844" y="4089504"/>
              <a:ext cx="552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Région Hauts-de-France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744" y="4089503"/>
              <a:ext cx="1314450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321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3888" y="1284112"/>
            <a:ext cx="7886700" cy="642056"/>
          </a:xfrm>
        </p:spPr>
        <p:txBody>
          <a:bodyPr anchor="t">
            <a:normAutofit/>
          </a:bodyPr>
          <a:lstStyle>
            <a:lvl1pPr algn="ctr">
              <a:defRPr sz="5333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SOUS PARTIE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23888" y="1996724"/>
            <a:ext cx="7886700" cy="670278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rgbClr val="81B719"/>
                </a:solidFill>
                <a:latin typeface="Arial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Sous-titre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0505" y="3985689"/>
            <a:ext cx="962988" cy="94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97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88148" y="1262945"/>
            <a:ext cx="4307652" cy="3500262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>
                <a:latin typeface="Arial"/>
              </a:defRPr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1523962" indent="-304792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270000"/>
            <a:ext cx="4326467" cy="3500261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 panose="05000000000000000000" pitchFamily="2" charset="2"/>
              <a:buChar char=""/>
              <a:defRPr/>
            </a:lvl1pPr>
            <a:lvl2pPr marL="914377" indent="-304792">
              <a:buClr>
                <a:srgbClr val="81B719"/>
              </a:buClr>
              <a:buFont typeface="Courier New" panose="02070309020205020404" pitchFamily="49" charset="0"/>
              <a:buChar char="o"/>
              <a:defRPr/>
            </a:lvl2pPr>
            <a:lvl3pPr marL="1523962" indent="-304792">
              <a:buClr>
                <a:srgbClr val="81B719"/>
              </a:buClr>
              <a:buFont typeface="Calibri" panose="020F0502020204030204" pitchFamily="34" charset="0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 panose="05000000000000000000" pitchFamily="2" charset="2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78741" y="4842934"/>
            <a:ext cx="8795927" cy="173567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RAPPEL TITRE PRINCIPAL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037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 baseline="0">
                <a:solidFill>
                  <a:srgbClr val="0A30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946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E8D4-D652-4536-867C-76E8D320E6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62E-62AA-4C42-BDC7-88A0F6711D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97557" y="1234722"/>
            <a:ext cx="8730074" cy="3520723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/>
              <a:buChar char=""/>
              <a:defRPr>
                <a:latin typeface="Arial"/>
                <a:cs typeface="Arial"/>
              </a:defRPr>
            </a:lvl1pPr>
            <a:lvl2pPr marL="914377" indent="-304792">
              <a:buClr>
                <a:srgbClr val="81B719"/>
              </a:buClr>
              <a:buFont typeface="Courier New"/>
              <a:buChar char="o"/>
              <a:defRPr>
                <a:latin typeface="Arial"/>
                <a:cs typeface="Arial"/>
              </a:defRPr>
            </a:lvl2pPr>
            <a:lvl3pPr marL="1523962" indent="-304792">
              <a:buClr>
                <a:srgbClr val="81B719"/>
              </a:buClr>
              <a:buFont typeface="Arial"/>
              <a:buChar char="-"/>
              <a:defRPr>
                <a:latin typeface="Arial"/>
                <a:cs typeface="Arial"/>
              </a:defRPr>
            </a:lvl3pPr>
            <a:lvl4pPr marL="2133547" indent="-304792">
              <a:buClr>
                <a:srgbClr val="81B719"/>
              </a:buClr>
              <a:buFont typeface="Wingdings"/>
              <a:buChar char="ü"/>
              <a:defRPr>
                <a:latin typeface="Arial"/>
                <a:cs typeface="Arial"/>
              </a:defRPr>
            </a:lvl4pPr>
            <a:lvl5pPr marL="2743131" indent="-304792">
              <a:buClr>
                <a:srgbClr val="81B719"/>
              </a:buClr>
              <a:buFont typeface="Wingdings"/>
              <a:buChar char="v"/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178741" y="4842934"/>
            <a:ext cx="8758297" cy="16651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  <a:lvl2pPr marL="609585" indent="0">
              <a:buNone/>
              <a:defRPr sz="265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RAPPEL TITRE PRINCIPAL</a:t>
            </a:r>
            <a:endParaRPr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91148" y="592669"/>
            <a:ext cx="7645223" cy="51505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A308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Titre SLIDE</a:t>
            </a:r>
          </a:p>
        </p:txBody>
      </p:sp>
      <p:grpSp>
        <p:nvGrpSpPr>
          <p:cNvPr id="7" name="Groupe 1"/>
          <p:cNvGrpSpPr/>
          <p:nvPr userDrawn="1"/>
        </p:nvGrpSpPr>
        <p:grpSpPr bwMode="auto">
          <a:xfrm>
            <a:off x="178741" y="4755445"/>
            <a:ext cx="896807" cy="299335"/>
            <a:chOff x="3602843" y="4089503"/>
            <a:chExt cx="2038349" cy="714376"/>
          </a:xfrm>
        </p:grpSpPr>
        <p:pic>
          <p:nvPicPr>
            <p:cNvPr id="8" name="Picture 2" descr="Préfecture Nord Pas de Calais - Picardie"/>
            <p:cNvPicPr>
              <a:picLocks noChangeAspect="1" noChangeArrowheads="1"/>
            </p:cNvPicPr>
            <p:nvPr userDrawn="1"/>
          </p:nvPicPr>
          <p:blipFill>
            <a:blip r:embed="rId2"/>
            <a:stretch/>
          </p:blipFill>
          <p:spPr bwMode="auto">
            <a:xfrm>
              <a:off x="3602843" y="4089504"/>
              <a:ext cx="552450" cy="714375"/>
            </a:xfrm>
            <a:prstGeom prst="rect">
              <a:avLst/>
            </a:prstGeom>
            <a:noFill/>
          </p:spPr>
        </p:pic>
        <p:pic>
          <p:nvPicPr>
            <p:cNvPr id="9" name="Picture 4" descr="Région Hauts-de-France"/>
            <p:cNvPicPr>
              <a:picLocks noChangeAspect="1" noChangeArrowheads="1"/>
            </p:cNvPicPr>
            <p:nvPr userDrawn="1"/>
          </p:nvPicPr>
          <p:blipFill>
            <a:blip r:embed="rId3"/>
            <a:stretch/>
          </p:blipFill>
          <p:spPr bwMode="auto">
            <a:xfrm>
              <a:off x="4326744" y="4089503"/>
              <a:ext cx="1314450" cy="7143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1_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623888" y="1284111"/>
            <a:ext cx="7886700" cy="642055"/>
          </a:xfrm>
        </p:spPr>
        <p:txBody>
          <a:bodyPr anchor="t">
            <a:normAutofit/>
          </a:bodyPr>
          <a:lstStyle>
            <a:lvl1pPr algn="ctr">
              <a:defRPr sz="5350" b="1" cap="all">
                <a:solidFill>
                  <a:srgbClr val="0A308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Titre SOUS PARTIE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623888" y="1996724"/>
            <a:ext cx="7886700" cy="67027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81B719"/>
                </a:solidFill>
                <a:latin typeface="Arial"/>
              </a:defRPr>
            </a:lvl1pPr>
            <a:lvl2pPr marL="609585" indent="0">
              <a:buNone/>
              <a:defRPr sz="265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  <p:pic>
        <p:nvPicPr>
          <p:cNvPr id="6" name="Imag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90505" y="3985689"/>
            <a:ext cx="962988" cy="9465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188148" y="1262945"/>
            <a:ext cx="4307652" cy="3500262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/>
              <a:buChar char=""/>
              <a:defRPr>
                <a:latin typeface="Arial"/>
              </a:defRPr>
            </a:lvl1pPr>
            <a:lvl2pPr marL="914377" indent="-304792">
              <a:buClr>
                <a:srgbClr val="81B719"/>
              </a:buClr>
              <a:buFont typeface="Courier New"/>
              <a:buChar char="o"/>
              <a:defRPr/>
            </a:lvl2pPr>
            <a:lvl3pPr marL="1523962" indent="-304792">
              <a:buClr>
                <a:srgbClr val="81B719"/>
              </a:buClr>
              <a:buFont typeface="Calibri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/>
              <a:buChar char="v"/>
              <a:defRPr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648201" y="1270000"/>
            <a:ext cx="4326467" cy="3500261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/>
              <a:buChar char=""/>
              <a:defRPr/>
            </a:lvl1pPr>
            <a:lvl2pPr marL="914377" indent="-304792">
              <a:buClr>
                <a:srgbClr val="81B719"/>
              </a:buClr>
              <a:buFont typeface="Courier New"/>
              <a:buChar char="o"/>
              <a:defRPr/>
            </a:lvl2pPr>
            <a:lvl3pPr marL="1523962" indent="-304792">
              <a:buClr>
                <a:srgbClr val="81B719"/>
              </a:buClr>
              <a:buFont typeface="Calibri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/>
              <a:buChar char="v"/>
              <a:defRPr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178741" y="4842934"/>
            <a:ext cx="8795927" cy="173567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  <a:lvl2pPr marL="609585" indent="0">
              <a:buNone/>
              <a:defRPr sz="265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RAPPEL TITRE PRINCIPAL</a:t>
            </a:r>
            <a:endParaRPr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A308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Titre SLIDE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A308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Titre SLIDE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 bwMode="auto">
          <a:xfrm>
            <a:off x="309601" y="2100012"/>
            <a:ext cx="8570993" cy="1258788"/>
          </a:xfrm>
        </p:spPr>
        <p:txBody>
          <a:bodyPr anchor="b">
            <a:normAutofit/>
          </a:bodyPr>
          <a:lstStyle>
            <a:lvl1pPr algn="ctr">
              <a:defRPr sz="5400" b="1" cap="all">
                <a:solidFill>
                  <a:srgbClr val="0A308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TITRE PPT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329259" y="3622676"/>
            <a:ext cx="8570148" cy="790575"/>
          </a:xfrm>
        </p:spPr>
        <p:txBody>
          <a:bodyPr>
            <a:normAutofit/>
          </a:bodyPr>
          <a:lstStyle>
            <a:lvl1pPr marL="0" indent="0" algn="ctr">
              <a:buNone/>
              <a:defRPr sz="4250">
                <a:solidFill>
                  <a:srgbClr val="81B719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 sz="265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50"/>
            </a:lvl4pPr>
            <a:lvl5pPr marL="2438339" indent="0" algn="ctr">
              <a:buNone/>
              <a:defRPr sz="2150"/>
            </a:lvl5pPr>
            <a:lvl6pPr marL="3047924" indent="0" algn="ctr">
              <a:buNone/>
              <a:defRPr sz="2150"/>
            </a:lvl6pPr>
            <a:lvl7pPr marL="3657509" indent="0" algn="ctr">
              <a:buNone/>
              <a:defRPr sz="2150"/>
            </a:lvl7pPr>
            <a:lvl8pPr marL="4267093" indent="0" algn="ctr">
              <a:buNone/>
              <a:defRPr sz="2150"/>
            </a:lvl8pPr>
            <a:lvl9pPr marL="4876678" indent="0" algn="ctr">
              <a:buNone/>
              <a:defRPr sz="2150"/>
            </a:lvl9pPr>
          </a:lstStyle>
          <a:p>
            <a:pPr>
              <a:defRPr/>
            </a:pPr>
            <a:r>
              <a:rPr lang="fr-FR"/>
              <a:t>Sous-titre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97557" y="1234722"/>
            <a:ext cx="8730074" cy="3520723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/>
              <a:buChar char=""/>
              <a:defRPr>
                <a:latin typeface="Arial"/>
                <a:cs typeface="Arial"/>
              </a:defRPr>
            </a:lvl1pPr>
            <a:lvl2pPr marL="914377" indent="-304792">
              <a:buClr>
                <a:srgbClr val="81B719"/>
              </a:buClr>
              <a:buFont typeface="Courier New"/>
              <a:buChar char="o"/>
              <a:defRPr>
                <a:latin typeface="Arial"/>
                <a:cs typeface="Arial"/>
              </a:defRPr>
            </a:lvl2pPr>
            <a:lvl3pPr marL="1523962" indent="-304792">
              <a:buClr>
                <a:srgbClr val="81B719"/>
              </a:buClr>
              <a:buFont typeface="Arial"/>
              <a:buChar char="-"/>
              <a:defRPr>
                <a:latin typeface="Arial"/>
                <a:cs typeface="Arial"/>
              </a:defRPr>
            </a:lvl3pPr>
            <a:lvl4pPr marL="2133547" indent="-304792">
              <a:buClr>
                <a:srgbClr val="81B719"/>
              </a:buClr>
              <a:buFont typeface="Wingdings"/>
              <a:buChar char="ü"/>
              <a:defRPr>
                <a:latin typeface="Arial"/>
                <a:cs typeface="Arial"/>
              </a:defRPr>
            </a:lvl4pPr>
            <a:lvl5pPr marL="2743131" indent="-304792">
              <a:buClr>
                <a:srgbClr val="81B719"/>
              </a:buClr>
              <a:buFont typeface="Wingdings"/>
              <a:buChar char="v"/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178741" y="4842934"/>
            <a:ext cx="8758297" cy="166511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  <a:lvl2pPr marL="609585" indent="0">
              <a:buNone/>
              <a:defRPr sz="265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RAPPEL TITRE PRINCIPAL</a:t>
            </a:r>
            <a:endParaRPr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91148" y="592669"/>
            <a:ext cx="7645223" cy="51505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A308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Titre SLIDE</a:t>
            </a:r>
          </a:p>
        </p:txBody>
      </p:sp>
      <p:grpSp>
        <p:nvGrpSpPr>
          <p:cNvPr id="7" name="Groupe 1"/>
          <p:cNvGrpSpPr/>
          <p:nvPr userDrawn="1"/>
        </p:nvGrpSpPr>
        <p:grpSpPr bwMode="auto">
          <a:xfrm>
            <a:off x="178741" y="4755445"/>
            <a:ext cx="896807" cy="299335"/>
            <a:chOff x="3602843" y="4089503"/>
            <a:chExt cx="2038349" cy="714376"/>
          </a:xfrm>
        </p:grpSpPr>
        <p:pic>
          <p:nvPicPr>
            <p:cNvPr id="8" name="Picture 2" descr="Préfecture Nord Pas de Calais - Picardie"/>
            <p:cNvPicPr>
              <a:picLocks noChangeAspect="1" noChangeArrowheads="1"/>
            </p:cNvPicPr>
            <p:nvPr userDrawn="1"/>
          </p:nvPicPr>
          <p:blipFill>
            <a:blip r:embed="rId2"/>
            <a:stretch/>
          </p:blipFill>
          <p:spPr bwMode="auto">
            <a:xfrm>
              <a:off x="3602843" y="4089504"/>
              <a:ext cx="552450" cy="714375"/>
            </a:xfrm>
            <a:prstGeom prst="rect">
              <a:avLst/>
            </a:prstGeom>
            <a:noFill/>
          </p:spPr>
        </p:pic>
        <p:pic>
          <p:nvPicPr>
            <p:cNvPr id="9" name="Picture 4" descr="Région Hauts-de-France"/>
            <p:cNvPicPr>
              <a:picLocks noChangeAspect="1" noChangeArrowheads="1"/>
            </p:cNvPicPr>
            <p:nvPr userDrawn="1"/>
          </p:nvPicPr>
          <p:blipFill>
            <a:blip r:embed="rId3"/>
            <a:stretch/>
          </p:blipFill>
          <p:spPr bwMode="auto">
            <a:xfrm>
              <a:off x="4326744" y="4089503"/>
              <a:ext cx="1314450" cy="714375"/>
            </a:xfrm>
            <a:prstGeom prst="rect">
              <a:avLst/>
            </a:prstGeom>
            <a:noFill/>
          </p:spPr>
        </p:pic>
      </p:grpSp>
      <p:pic>
        <p:nvPicPr>
          <p:cNvPr id="10" name="Image 7"/>
          <p:cNvPicPr>
            <a:picLocks noChangeAspect="1"/>
          </p:cNvPicPr>
          <p:nvPr userDrawn="1"/>
        </p:nvPicPr>
        <p:blipFill>
          <a:blip r:embed="rId4"/>
          <a:srcRect b="13620"/>
          <a:stretch/>
        </p:blipFill>
        <p:spPr bwMode="auto">
          <a:xfrm>
            <a:off x="1061728" y="4675789"/>
            <a:ext cx="699338" cy="3566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1_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623888" y="1284111"/>
            <a:ext cx="7886700" cy="642055"/>
          </a:xfrm>
        </p:spPr>
        <p:txBody>
          <a:bodyPr anchor="t">
            <a:normAutofit/>
          </a:bodyPr>
          <a:lstStyle>
            <a:lvl1pPr algn="ctr">
              <a:defRPr sz="5350" b="1" cap="all">
                <a:solidFill>
                  <a:srgbClr val="0A308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Titre SOUS PARTIE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623888" y="1996724"/>
            <a:ext cx="7886700" cy="67027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81B719"/>
                </a:solidFill>
                <a:latin typeface="Arial"/>
              </a:defRPr>
            </a:lvl1pPr>
            <a:lvl2pPr marL="609585" indent="0">
              <a:buNone/>
              <a:defRPr sz="265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Sous-titre</a:t>
            </a:r>
            <a:endParaRPr/>
          </a:p>
        </p:txBody>
      </p:sp>
      <p:pic>
        <p:nvPicPr>
          <p:cNvPr id="6" name="Image 4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90505" y="3985689"/>
            <a:ext cx="962988" cy="9465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188148" y="1262945"/>
            <a:ext cx="4307652" cy="3500262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/>
              <a:buChar char=""/>
              <a:defRPr>
                <a:latin typeface="Arial"/>
              </a:defRPr>
            </a:lvl1pPr>
            <a:lvl2pPr marL="914377" indent="-304792">
              <a:buClr>
                <a:srgbClr val="81B719"/>
              </a:buClr>
              <a:buFont typeface="Courier New"/>
              <a:buChar char="o"/>
              <a:defRPr/>
            </a:lvl2pPr>
            <a:lvl3pPr marL="1523962" indent="-304792">
              <a:buClr>
                <a:srgbClr val="81B719"/>
              </a:buClr>
              <a:buFont typeface="Calibri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/>
              <a:buChar char="v"/>
              <a:defRPr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648201" y="1270000"/>
            <a:ext cx="4326467" cy="3500261"/>
          </a:xfrm>
        </p:spPr>
        <p:txBody>
          <a:bodyPr/>
          <a:lstStyle>
            <a:lvl1pPr marL="304792" indent="-304792">
              <a:buClr>
                <a:srgbClr val="81B719"/>
              </a:buClr>
              <a:buFont typeface="Wingdings"/>
              <a:buChar char=""/>
              <a:defRPr/>
            </a:lvl1pPr>
            <a:lvl2pPr marL="914377" indent="-304792">
              <a:buClr>
                <a:srgbClr val="81B719"/>
              </a:buClr>
              <a:buFont typeface="Courier New"/>
              <a:buChar char="o"/>
              <a:defRPr/>
            </a:lvl2pPr>
            <a:lvl3pPr marL="1523962" indent="-304792">
              <a:buClr>
                <a:srgbClr val="81B719"/>
              </a:buClr>
              <a:buFont typeface="Calibri"/>
              <a:buChar char="-"/>
              <a:defRPr/>
            </a:lvl3pPr>
            <a:lvl4pPr marL="2133547" indent="-304792">
              <a:buClr>
                <a:srgbClr val="81B719"/>
              </a:buClr>
              <a:buFont typeface="Wingdings"/>
              <a:buChar char="ü"/>
              <a:defRPr/>
            </a:lvl4pPr>
            <a:lvl5pPr marL="2743131" indent="-304792">
              <a:buClr>
                <a:srgbClr val="81B719"/>
              </a:buClr>
              <a:buFont typeface="Wingdings"/>
              <a:buChar char="v"/>
              <a:defRPr/>
            </a:lvl5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178741" y="4842934"/>
            <a:ext cx="8795927" cy="173567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  <a:lvl2pPr marL="609585" indent="0">
              <a:buNone/>
              <a:defRPr sz="265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RAPPEL TITRE PRINCIPAL</a:t>
            </a:r>
            <a:endParaRPr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91148" y="592669"/>
            <a:ext cx="7682853" cy="51505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0A308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Titre SLIDE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93990E-08B4-4197-B787-B650FB9932D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t>05/07/2022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54726E-BC45-40B3-9A4F-3E86F9E5B386}" type="slidenum">
              <a:rPr lang="fr-FR">
                <a:solidFill>
                  <a:prstClr val="black">
                    <a:tint val="75000"/>
                  </a:prstClr>
                </a:solidFill>
              </a:r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93990E-08B4-4197-B787-B650FB9932D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t>05/07/2022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54726E-BC45-40B3-9A4F-3E86F9E5B386}" type="slidenum">
              <a:rPr lang="fr-FR">
                <a:solidFill>
                  <a:prstClr val="black">
                    <a:tint val="75000"/>
                  </a:prstClr>
                </a:solidFill>
              </a:r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990E-08B4-4197-B787-B650FB9932D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05/07/2022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726E-BC45-40B3-9A4F-3E86F9E5B38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5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hedesign.fr/developpement-web/grav-cms/" TargetMode="External"/><Relationship Id="rId2" Type="http://schemas.openxmlformats.org/officeDocument/2006/relationships/hyperlink" Target="https://esa-sen4sta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learn.getgrav.org/1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scourse.org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thedesign.fr/developpement-web/grav-cms/" TargetMode="External"/><Relationship Id="rId3" Type="http://schemas.openxmlformats.org/officeDocument/2006/relationships/hyperlink" Target="https://www.datagrandest.fr/portail/fr/mentions-legales" TargetMode="External"/><Relationship Id="rId7" Type="http://schemas.openxmlformats.org/officeDocument/2006/relationships/hyperlink" Target="https://www.anthedesign.fr/service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team.fr/consultant/presentation/olivier-salesse" TargetMode="External"/><Relationship Id="rId5" Type="http://schemas.openxmlformats.org/officeDocument/2006/relationships/hyperlink" Target="https://groups.google.com/g/georchestra/c/RuU4dt-XFQk" TargetMode="External"/><Relationship Id="rId10" Type="http://schemas.openxmlformats.org/officeDocument/2006/relationships/hyperlink" Target="https://esa-sen4stat.org/" TargetMode="External"/><Relationship Id="rId4" Type="http://schemas.openxmlformats.org/officeDocument/2006/relationships/hyperlink" Target="https://groups.google.com/g/georchestra?pli=1" TargetMode="External"/><Relationship Id="rId9" Type="http://schemas.openxmlformats.org/officeDocument/2006/relationships/hyperlink" Target="https://learn.getgrav.org/1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1" descr="Logo Région HDF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92410" y="235186"/>
            <a:ext cx="1042330" cy="10146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5032" y="235186"/>
            <a:ext cx="788675" cy="1014687"/>
          </a:xfrm>
          <a:prstGeom prst="rect">
            <a:avLst/>
          </a:prstGeom>
        </p:spPr>
      </p:pic>
      <p:sp>
        <p:nvSpPr>
          <p:cNvPr id="6" name="Titre 6"/>
          <p:cNvSpPr>
            <a:spLocks noGrp="1"/>
          </p:cNvSpPr>
          <p:nvPr>
            <p:ph type="title"/>
          </p:nvPr>
        </p:nvSpPr>
        <p:spPr bwMode="auto">
          <a:xfrm>
            <a:off x="611560" y="1851670"/>
            <a:ext cx="7833244" cy="6599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000" dirty="0" smtClean="0"/>
              <a:t>La </a:t>
            </a:r>
            <a:r>
              <a:rPr lang="fr-FR" sz="2000" dirty="0"/>
              <a:t>PLATEFORME PARTENARIALE </a:t>
            </a:r>
            <a:r>
              <a:rPr lang="fr-FR" sz="2000" dirty="0" smtClean="0"/>
              <a:t>DE DONNEES</a:t>
            </a:r>
            <a:br>
              <a:rPr lang="fr-FR" sz="2000" dirty="0" smtClean="0"/>
            </a:br>
            <a:r>
              <a:rPr lang="fr-FR" sz="2000" dirty="0" smtClean="0"/>
              <a:t>Geo2France</a:t>
            </a:r>
            <a:endParaRPr lang="fr-FR" sz="2000" dirty="0">
              <a:solidFill>
                <a:srgbClr val="91C932"/>
              </a:solidFill>
            </a:endParaRPr>
          </a:p>
        </p:txBody>
      </p:sp>
      <p:sp>
        <p:nvSpPr>
          <p:cNvPr id="7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107504" y="2529199"/>
            <a:ext cx="8856984" cy="10506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000" b="1" dirty="0" smtClean="0">
                <a:solidFill>
                  <a:schemeClr val="accent6"/>
                </a:solidFill>
                <a:cs typeface="Arial"/>
              </a:rPr>
              <a:t>Retours d’usages en vue de la prochaine phase de développement</a:t>
            </a:r>
          </a:p>
          <a:p>
            <a:pPr>
              <a:defRPr/>
            </a:pPr>
            <a:endParaRPr lang="fr-FR" sz="900" dirty="0" smtClean="0">
              <a:solidFill>
                <a:schemeClr val="accent6"/>
              </a:solidFill>
              <a:cs typeface="Arial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23766" y="313152"/>
            <a:ext cx="1146464" cy="9388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36591" y="325090"/>
            <a:ext cx="1352322" cy="9388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rcRect b="13620"/>
          <a:stretch/>
        </p:blipFill>
        <p:spPr bwMode="auto">
          <a:xfrm>
            <a:off x="6155275" y="79755"/>
            <a:ext cx="2725320" cy="13899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05" y="3790950"/>
            <a:ext cx="3552825" cy="1352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771550"/>
            <a:ext cx="8730074" cy="3886703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À l’inscription dans </a:t>
            </a:r>
            <a:r>
              <a:rPr lang="fr-FR" sz="1800" dirty="0">
                <a:latin typeface="+mn-lt"/>
              </a:rPr>
              <a:t>le mail de confirmation :</a:t>
            </a:r>
          </a:p>
          <a:p>
            <a:pPr lvl="1"/>
            <a:r>
              <a:rPr lang="fr-FR" sz="1400" dirty="0" smtClean="0">
                <a:latin typeface="+mn-lt"/>
              </a:rPr>
              <a:t>Envoyer automatiquement un guide </a:t>
            </a:r>
            <a:r>
              <a:rPr lang="fr-FR" sz="1400" dirty="0" err="1" smtClean="0">
                <a:latin typeface="+mn-lt"/>
              </a:rPr>
              <a:t>méthodo</a:t>
            </a:r>
            <a:r>
              <a:rPr lang="fr-FR" sz="1400" dirty="0" smtClean="0">
                <a:latin typeface="+mn-lt"/>
              </a:rPr>
              <a:t> de la plateforme en PJ</a:t>
            </a:r>
          </a:p>
          <a:p>
            <a:pPr lvl="1"/>
            <a:r>
              <a:rPr lang="fr-FR" sz="1400" dirty="0" smtClean="0">
                <a:latin typeface="+mn-lt"/>
              </a:rPr>
              <a:t>Rappeler la nécessité d’autoriser les notifications mail</a:t>
            </a:r>
          </a:p>
          <a:p>
            <a:pPr lvl="1"/>
            <a:r>
              <a:rPr lang="fr-FR" sz="1400" dirty="0" smtClean="0">
                <a:latin typeface="+mn-lt"/>
              </a:rPr>
              <a:t>Ou : proposer automatiquement la notification mail </a:t>
            </a:r>
            <a:r>
              <a:rPr lang="fr-FR" sz="1400" dirty="0" smtClean="0">
                <a:latin typeface="+mn-lt"/>
              </a:rPr>
              <a:t>et l’envoi de mails groupés au </a:t>
            </a:r>
            <a:r>
              <a:rPr lang="fr-FR" sz="1400" dirty="0" smtClean="0">
                <a:latin typeface="+mn-lt"/>
              </a:rPr>
              <a:t>moment de l’inscription au groupe</a:t>
            </a:r>
          </a:p>
          <a:p>
            <a:pPr lvl="1"/>
            <a:endParaRPr lang="fr-FR" sz="1400" dirty="0">
              <a:latin typeface="+mn-lt"/>
            </a:endParaRPr>
          </a:p>
          <a:p>
            <a:pPr lvl="1"/>
            <a:endParaRPr lang="fr-FR" sz="1400" dirty="0" smtClean="0">
              <a:latin typeface="+mn-lt"/>
            </a:endParaRPr>
          </a:p>
          <a:p>
            <a:r>
              <a:rPr lang="fr-FR" sz="1800" dirty="0" smtClean="0">
                <a:latin typeface="+mn-lt"/>
              </a:rPr>
              <a:t>Fonctionnalité à déployer pour la plateforme et pour les groupes-projets : bouton « envoyer un mail aux membres »</a:t>
            </a:r>
          </a:p>
          <a:p>
            <a:endParaRPr lang="fr-FR" sz="1800" dirty="0">
              <a:latin typeface="+mn-lt"/>
            </a:endParaRPr>
          </a:p>
          <a:p>
            <a:r>
              <a:rPr lang="fr-FR" sz="1800" dirty="0" smtClean="0">
                <a:latin typeface="+mn-lt"/>
              </a:rPr>
              <a:t>Intérêt d’un forum ?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664852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</a:t>
            </a:r>
            <a:r>
              <a:rPr lang="fr-FR" sz="2000" dirty="0" smtClean="0">
                <a:solidFill>
                  <a:schemeClr val="accent6"/>
                </a:solidFill>
              </a:rPr>
              <a:t>Création de compte, notifications, </a:t>
            </a:r>
            <a:r>
              <a:rPr lang="fr-FR" sz="2000" dirty="0" err="1" smtClean="0">
                <a:solidFill>
                  <a:schemeClr val="accent6"/>
                </a:solidFill>
              </a:rPr>
              <a:t>e-MAILS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699543"/>
            <a:ext cx="8730074" cy="3816424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Interface de création de contenu pas explicite (NŒUDS, etc.)</a:t>
            </a:r>
          </a:p>
          <a:p>
            <a:r>
              <a:rPr lang="fr-FR" sz="1800" dirty="0">
                <a:latin typeface="+mn-lt"/>
              </a:rPr>
              <a:t>Éditer </a:t>
            </a:r>
            <a:r>
              <a:rPr lang="fr-FR" sz="1800" dirty="0" smtClean="0">
                <a:latin typeface="+mn-lt"/>
              </a:rPr>
              <a:t>« Nœud » </a:t>
            </a:r>
            <a:r>
              <a:rPr lang="fr-FR" sz="1800" dirty="0">
                <a:latin typeface="+mn-lt"/>
              </a:rPr>
              <a:t>ou </a:t>
            </a:r>
            <a:r>
              <a:rPr lang="fr-FR" sz="1800" dirty="0" smtClean="0">
                <a:latin typeface="+mn-lt"/>
              </a:rPr>
              <a:t>« Relation » ??? Vocabulaire abscons</a:t>
            </a:r>
            <a:endParaRPr lang="fr-FR" sz="1800" dirty="0">
              <a:latin typeface="+mn-lt"/>
            </a:endParaRPr>
          </a:p>
          <a:p>
            <a:r>
              <a:rPr lang="fr-FR" sz="1800" dirty="0" smtClean="0">
                <a:latin typeface="+mn-lt"/>
              </a:rPr>
              <a:t>Ergonomie faible pour Espace documentaire : trop d’étapes pour créer un doc</a:t>
            </a:r>
          </a:p>
          <a:p>
            <a:r>
              <a:rPr lang="fr-FR" sz="1800" dirty="0" smtClean="0">
                <a:latin typeface="+mn-lt"/>
              </a:rPr>
              <a:t>Il faudrait pouvoir éditer des documents </a:t>
            </a:r>
            <a:r>
              <a:rPr lang="fr-FR" sz="1800" dirty="0">
                <a:latin typeface="+mn-lt"/>
              </a:rPr>
              <a:t>en </a:t>
            </a:r>
            <a:r>
              <a:rPr lang="fr-FR" sz="1800" dirty="0" smtClean="0">
                <a:latin typeface="+mn-lt"/>
              </a:rPr>
              <a:t>collaboratif (synchro et </a:t>
            </a:r>
            <a:r>
              <a:rPr lang="fr-FR" sz="1800" dirty="0" err="1" smtClean="0">
                <a:latin typeface="+mn-lt"/>
              </a:rPr>
              <a:t>désynchro</a:t>
            </a:r>
            <a:r>
              <a:rPr lang="fr-FR" sz="1800" dirty="0" smtClean="0">
                <a:latin typeface="+mn-lt"/>
              </a:rPr>
              <a:t>)</a:t>
            </a:r>
            <a:endParaRPr lang="fr-FR" sz="1800" dirty="0">
              <a:latin typeface="+mn-lt"/>
            </a:endParaRPr>
          </a:p>
          <a:p>
            <a:r>
              <a:rPr lang="fr-FR" sz="1800" dirty="0" smtClean="0">
                <a:latin typeface="+mn-lt"/>
              </a:rPr>
              <a:t>Rattacher un contenu au groupe </a:t>
            </a:r>
            <a:r>
              <a:rPr lang="fr-FR" sz="1800" smtClean="0">
                <a:latin typeface="+mn-lt"/>
              </a:rPr>
              <a:t>: compliqué à trouver</a:t>
            </a:r>
            <a:endParaRPr lang="fr-FR" sz="1800" dirty="0" smtClean="0">
              <a:latin typeface="+mn-lt"/>
            </a:endParaRPr>
          </a:p>
          <a:p>
            <a:r>
              <a:rPr lang="fr-FR" sz="1800" dirty="0" smtClean="0">
                <a:latin typeface="+mn-lt"/>
              </a:rPr>
              <a:t>Quand </a:t>
            </a:r>
            <a:r>
              <a:rPr lang="fr-FR" sz="1800" dirty="0">
                <a:latin typeface="+mn-lt"/>
              </a:rPr>
              <a:t>on supprime un nœud, on est ramené à la page d’accueil du site alors qu’il faudrait revenir aux nœuds ou à défaut au groupe sur lequel on </a:t>
            </a:r>
            <a:r>
              <a:rPr lang="fr-FR" sz="1800" dirty="0" smtClean="0">
                <a:latin typeface="+mn-lt"/>
              </a:rPr>
              <a:t>travaille</a:t>
            </a:r>
          </a:p>
          <a:p>
            <a:r>
              <a:rPr lang="fr-FR" sz="1800" dirty="0" smtClean="0">
                <a:latin typeface="+mn-lt"/>
              </a:rPr>
              <a:t>Par défaut </a:t>
            </a:r>
            <a:r>
              <a:rPr lang="fr-FR" sz="1800" dirty="0">
                <a:latin typeface="+mn-lt"/>
              </a:rPr>
              <a:t>les </a:t>
            </a:r>
            <a:r>
              <a:rPr lang="fr-FR" sz="1800" dirty="0" smtClean="0">
                <a:latin typeface="+mn-lt"/>
              </a:rPr>
              <a:t>nouveaux </a:t>
            </a:r>
            <a:r>
              <a:rPr lang="fr-FR" sz="1800" dirty="0">
                <a:latin typeface="+mn-lt"/>
              </a:rPr>
              <a:t>contenus sur « privé » </a:t>
            </a:r>
            <a:r>
              <a:rPr lang="fr-FR" sz="1800" dirty="0" smtClean="0">
                <a:latin typeface="+mn-lt"/>
              </a:rPr>
              <a:t>au lieu de «</a:t>
            </a:r>
            <a:r>
              <a:rPr lang="fr-FR" sz="1800" dirty="0">
                <a:latin typeface="+mn-lt"/>
              </a:rPr>
              <a:t> public </a:t>
            </a:r>
            <a:r>
              <a:rPr lang="fr-FR" sz="1800" dirty="0" smtClean="0">
                <a:latin typeface="+mn-lt"/>
              </a:rPr>
              <a:t>»</a:t>
            </a:r>
          </a:p>
          <a:p>
            <a:r>
              <a:rPr lang="fr-FR" sz="1800" dirty="0" smtClean="0">
                <a:latin typeface="+mn-lt"/>
              </a:rPr>
              <a:t>Configuration de « dernières données »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smtClean="0">
                <a:latin typeface="+mn-lt"/>
              </a:rPr>
              <a:t>assez complexe, réservé aux admin, et devrait être réservé aux données éventuellement produites par le groupe-projet</a:t>
            </a:r>
          </a:p>
          <a:p>
            <a:r>
              <a:rPr lang="fr-FR" sz="1800" dirty="0" smtClean="0">
                <a:latin typeface="+mn-lt"/>
              </a:rPr>
              <a:t>Accepter un membre (et l’exclure) reste complexe pour les animateurs non initiés</a:t>
            </a:r>
          </a:p>
          <a:p>
            <a:pPr lvl="1"/>
            <a:r>
              <a:rPr lang="fr-FR" sz="1400" dirty="0" smtClean="0">
                <a:latin typeface="+mn-lt"/>
              </a:rPr>
              <a:t>Tableau de bord de l’animateur / rédacteur du groupe ?</a:t>
            </a:r>
            <a:endParaRPr lang="fr-FR" sz="1400" dirty="0">
              <a:latin typeface="+mn-lt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448827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>
                <a:solidFill>
                  <a:schemeClr val="accent6"/>
                </a:solidFill>
              </a:rPr>
              <a:t>les groupes-projets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699542"/>
            <a:ext cx="8730074" cy="3958711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Globalement toujours confirmer une action réalisée par un animateur / rédacteur</a:t>
            </a:r>
          </a:p>
          <a:p>
            <a:r>
              <a:rPr lang="fr-FR" sz="1800" dirty="0" smtClean="0">
                <a:latin typeface="+mn-lt"/>
              </a:rPr>
              <a:t>Pour l’animateur : besoin de pouvoir trier une liste de membre ou trouver un membre facilement (surtout les gros groupes)</a:t>
            </a:r>
          </a:p>
          <a:p>
            <a:r>
              <a:rPr lang="fr-FR" sz="1800" dirty="0">
                <a:latin typeface="+mn-lt"/>
              </a:rPr>
              <a:t>Il serait rassurant d’avoir au moment de la suppression la mention de ce qu’on supprime pour être sûr de ne pas faire d’erreur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448827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>
                <a:solidFill>
                  <a:schemeClr val="accent6"/>
                </a:solidFill>
              </a:rPr>
              <a:t>les groupes-projets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699542"/>
            <a:ext cx="8730074" cy="3958711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Comment utiliser efficacement / finement les visionneuses (varier les couches, croiser les bonnes données, optimiser la carte)</a:t>
            </a:r>
          </a:p>
          <a:p>
            <a:endParaRPr lang="fr-FR" sz="1800" dirty="0" smtClean="0">
              <a:latin typeface="+mn-lt"/>
            </a:endParaRPr>
          </a:p>
          <a:p>
            <a:endParaRPr lang="fr-FR" sz="1800" dirty="0" smtClean="0">
              <a:latin typeface="+mn-lt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448827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>
                <a:solidFill>
                  <a:schemeClr val="accent6"/>
                </a:solidFill>
              </a:rPr>
              <a:t>Vos besoins en formations et Appuis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699542"/>
            <a:ext cx="8730074" cy="3958711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Parole d’usager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448827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retours sur…  </a:t>
            </a:r>
            <a:r>
              <a:rPr lang="fr-FR" sz="2000" dirty="0" smtClean="0">
                <a:solidFill>
                  <a:schemeClr val="accent6"/>
                </a:solidFill>
              </a:rPr>
              <a:t>d’autres besoins à prioriser ?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1" descr="Logo Région HDF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92410" y="235186"/>
            <a:ext cx="1042330" cy="10146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5032" y="235186"/>
            <a:ext cx="788675" cy="1014687"/>
          </a:xfrm>
          <a:prstGeom prst="rect">
            <a:avLst/>
          </a:prstGeom>
        </p:spPr>
      </p:pic>
      <p:sp>
        <p:nvSpPr>
          <p:cNvPr id="6" name="Titre 6"/>
          <p:cNvSpPr>
            <a:spLocks noGrp="1"/>
          </p:cNvSpPr>
          <p:nvPr>
            <p:ph type="title"/>
          </p:nvPr>
        </p:nvSpPr>
        <p:spPr bwMode="auto">
          <a:xfrm>
            <a:off x="611560" y="2283718"/>
            <a:ext cx="7833244" cy="515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000" dirty="0" smtClean="0"/>
              <a:t>2 - L’infrastructure de données et ses outils</a:t>
            </a:r>
            <a:endParaRPr lang="fr-FR" sz="2000" dirty="0">
              <a:solidFill>
                <a:srgbClr val="91C93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23766" y="313152"/>
            <a:ext cx="1146464" cy="9388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36591" y="325090"/>
            <a:ext cx="1352322" cy="9388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rcRect b="13620"/>
          <a:stretch/>
        </p:blipFill>
        <p:spPr bwMode="auto">
          <a:xfrm>
            <a:off x="6155275" y="79755"/>
            <a:ext cx="2725320" cy="13899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05" y="3790950"/>
            <a:ext cx="35528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1117"/>
          <a:stretch/>
        </p:blipFill>
        <p:spPr>
          <a:xfrm>
            <a:off x="2627784" y="909857"/>
            <a:ext cx="6516216" cy="3706790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843559"/>
            <a:ext cx="8730074" cy="3456384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« OK j’ai plutôt trouvé ce que je cherchais », pas trop de difficultés</a:t>
            </a:r>
          </a:p>
          <a:p>
            <a:r>
              <a:rPr lang="fr-FR" sz="1800" dirty="0" smtClean="0">
                <a:latin typeface="+mn-lt"/>
              </a:rPr>
              <a:t>Beaucoup d’info non hiérarchisées :</a:t>
            </a:r>
          </a:p>
          <a:p>
            <a:pPr lvl="1"/>
            <a:r>
              <a:rPr lang="fr-FR" sz="1400" dirty="0" smtClean="0">
                <a:latin typeface="+mn-lt"/>
              </a:rPr>
              <a:t>Trier par date</a:t>
            </a:r>
          </a:p>
          <a:p>
            <a:pPr lvl="1"/>
            <a:r>
              <a:rPr lang="fr-FR" sz="1400" dirty="0" smtClean="0">
                <a:latin typeface="+mn-lt"/>
              </a:rPr>
              <a:t>Trier par type de producteur</a:t>
            </a:r>
          </a:p>
          <a:p>
            <a:r>
              <a:rPr lang="fr-FR" sz="1800" dirty="0" smtClean="0">
                <a:latin typeface="+mn-lt"/>
              </a:rPr>
              <a:t>Notifier l’utilisateur quand il n’a pas les droits d’accès</a:t>
            </a:r>
          </a:p>
          <a:p>
            <a:r>
              <a:rPr lang="fr-FR" sz="1800" dirty="0" smtClean="0">
                <a:latin typeface="+mn-lt"/>
              </a:rPr>
              <a:t>Bien distinguer le catalogue de données (non </a:t>
            </a:r>
            <a:r>
              <a:rPr lang="fr-FR" sz="1800" dirty="0" err="1" smtClean="0">
                <a:latin typeface="+mn-lt"/>
              </a:rPr>
              <a:t>éditorialisées</a:t>
            </a:r>
            <a:r>
              <a:rPr lang="fr-FR" sz="1800" dirty="0" smtClean="0">
                <a:latin typeface="+mn-lt"/>
              </a:rPr>
              <a:t>) et la valorisation de données avec indicateurs, comparaisons de méthode </a:t>
            </a:r>
          </a:p>
          <a:p>
            <a:pPr lvl="1"/>
            <a:endParaRPr lang="fr-FR" sz="1400" dirty="0" smtClean="0">
              <a:latin typeface="+mn-lt"/>
            </a:endParaRPr>
          </a:p>
          <a:p>
            <a:pPr lvl="1"/>
            <a:r>
              <a:rPr lang="fr-FR" sz="1400" b="1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fr-FR" sz="1400" b="1" dirty="0" smtClean="0">
                <a:latin typeface="+mn-lt"/>
              </a:rPr>
              <a:t>Intégrer dans le </a:t>
            </a:r>
            <a:r>
              <a:rPr lang="fr-FR" sz="1400" b="1" dirty="0" err="1" smtClean="0">
                <a:latin typeface="+mn-lt"/>
              </a:rPr>
              <a:t>datahub</a:t>
            </a:r>
            <a:r>
              <a:rPr lang="fr-FR" sz="1400" b="1" dirty="0" smtClean="0">
                <a:latin typeface="+mn-lt"/>
              </a:rPr>
              <a:t> les indicateurs et données </a:t>
            </a:r>
            <a:r>
              <a:rPr lang="fr-FR" sz="1400" b="1" dirty="0" err="1" smtClean="0">
                <a:latin typeface="+mn-lt"/>
              </a:rPr>
              <a:t>éditorialisées</a:t>
            </a:r>
            <a:r>
              <a:rPr lang="fr-FR" sz="1400" b="1" dirty="0" smtClean="0">
                <a:latin typeface="+mn-lt"/>
              </a:rPr>
              <a:t> (via une case à cocher ou autre)</a:t>
            </a:r>
          </a:p>
          <a:p>
            <a:endParaRPr lang="fr-FR" sz="1800" dirty="0">
              <a:latin typeface="+mn-lt"/>
            </a:endParaRPr>
          </a:p>
          <a:p>
            <a:endParaRPr lang="fr-FR" sz="1800" dirty="0" smtClean="0">
              <a:latin typeface="+mn-lt"/>
            </a:endParaRPr>
          </a:p>
          <a:p>
            <a:endParaRPr lang="fr-FR" sz="1800" dirty="0" smtClean="0">
              <a:latin typeface="+mn-lt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448827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/>
              <a:t>le catalogue </a:t>
            </a:r>
            <a:r>
              <a:rPr lang="fr-FR" sz="2000" dirty="0" smtClean="0">
                <a:solidFill>
                  <a:schemeClr val="accent6"/>
                </a:solidFill>
              </a:rPr>
              <a:t>(</a:t>
            </a:r>
            <a:r>
              <a:rPr lang="fr-FR" sz="2000" dirty="0" err="1" smtClean="0">
                <a:solidFill>
                  <a:schemeClr val="accent6"/>
                </a:solidFill>
              </a:rPr>
              <a:t>Datahub</a:t>
            </a:r>
            <a:r>
              <a:rPr lang="fr-FR" sz="2000" dirty="0" smtClean="0">
                <a:solidFill>
                  <a:schemeClr val="accent6"/>
                </a:solidFill>
              </a:rPr>
              <a:t>)</a:t>
            </a:r>
            <a:br>
              <a:rPr lang="fr-FR" sz="2000" dirty="0" smtClean="0">
                <a:solidFill>
                  <a:schemeClr val="accent6"/>
                </a:solidFill>
              </a:rPr>
            </a:br>
            <a:r>
              <a:rPr lang="fr-FR" sz="2000" dirty="0">
                <a:solidFill>
                  <a:schemeClr val="accent6"/>
                </a:solidFill>
              </a:rPr>
              <a:t>	</a:t>
            </a:r>
            <a:r>
              <a:rPr lang="fr-FR" sz="2000" dirty="0" smtClean="0">
                <a:solidFill>
                  <a:schemeClr val="accent6"/>
                </a:solidFill>
              </a:rPr>
              <a:t>		consultation, saisies, moissonnages…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2339752" y="1203598"/>
            <a:ext cx="122413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915566"/>
            <a:ext cx="8730074" cy="3742687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Parole d’usager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448827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/>
              <a:t>le catalogue </a:t>
            </a:r>
            <a:r>
              <a:rPr lang="fr-FR" sz="2000" dirty="0" smtClean="0">
                <a:solidFill>
                  <a:schemeClr val="accent6"/>
                </a:solidFill>
              </a:rPr>
              <a:t>(</a:t>
            </a:r>
            <a:r>
              <a:rPr lang="fr-FR" sz="2000" dirty="0" err="1" smtClean="0">
                <a:solidFill>
                  <a:schemeClr val="accent6"/>
                </a:solidFill>
              </a:rPr>
              <a:t>Datahub</a:t>
            </a:r>
            <a:r>
              <a:rPr lang="fr-FR" sz="2000" dirty="0" smtClean="0">
                <a:solidFill>
                  <a:schemeClr val="accent6"/>
                </a:solidFill>
              </a:rPr>
              <a:t>)</a:t>
            </a:r>
            <a:br>
              <a:rPr lang="fr-FR" sz="2000" dirty="0" smtClean="0">
                <a:solidFill>
                  <a:schemeClr val="accent6"/>
                </a:solidFill>
              </a:rPr>
            </a:br>
            <a:r>
              <a:rPr lang="fr-FR" sz="2000" dirty="0">
                <a:solidFill>
                  <a:schemeClr val="accent6"/>
                </a:solidFill>
              </a:rPr>
              <a:t>	</a:t>
            </a:r>
            <a:r>
              <a:rPr lang="fr-FR" sz="2000" dirty="0" smtClean="0">
                <a:solidFill>
                  <a:schemeClr val="accent6"/>
                </a:solidFill>
              </a:rPr>
              <a:t>		consultation, saisies, moissonnages…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7339" t="10980" r="6584"/>
          <a:stretch/>
        </p:blipFill>
        <p:spPr>
          <a:xfrm>
            <a:off x="5218285" y="837849"/>
            <a:ext cx="3925715" cy="2283718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843558"/>
            <a:ext cx="8730074" cy="3814695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Parole d’usager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664852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>
                <a:solidFill>
                  <a:schemeClr val="accent6"/>
                </a:solidFill>
              </a:rPr>
              <a:t>le stockage et la publication de données</a:t>
            </a:r>
            <a:br>
              <a:rPr lang="fr-FR" sz="2000" dirty="0" smtClean="0">
                <a:solidFill>
                  <a:schemeClr val="accent6"/>
                </a:solidFill>
              </a:rPr>
            </a:br>
            <a:r>
              <a:rPr lang="fr-FR" sz="2000" dirty="0" smtClean="0">
                <a:solidFill>
                  <a:schemeClr val="accent6"/>
                </a:solidFill>
              </a:rPr>
              <a:t>		    	</a:t>
            </a:r>
            <a:r>
              <a:rPr lang="fr-FR" sz="2000" dirty="0" err="1" smtClean="0">
                <a:solidFill>
                  <a:schemeClr val="accent6"/>
                </a:solidFill>
              </a:rPr>
              <a:t>Datafeeder</a:t>
            </a:r>
            <a:r>
              <a:rPr lang="fr-FR" sz="2000" dirty="0" smtClean="0">
                <a:solidFill>
                  <a:schemeClr val="accent6"/>
                </a:solidFill>
              </a:rPr>
              <a:t>, accès aux flux…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3059832" y="987574"/>
            <a:ext cx="122413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6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10104"/>
          <a:stretch/>
        </p:blipFill>
        <p:spPr>
          <a:xfrm>
            <a:off x="0" y="12010"/>
            <a:ext cx="9144000" cy="4623806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699542"/>
            <a:ext cx="8730074" cy="3958711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La visionneuse est la porte d’entrée pour les publics non avertis </a:t>
            </a:r>
            <a:r>
              <a:rPr lang="fr-FR" sz="1800" dirty="0" smtClean="0">
                <a:latin typeface="+mn-lt"/>
                <a:sym typeface="Wingdings" panose="05000000000000000000" pitchFamily="2" charset="2"/>
              </a:rPr>
              <a:t> la rendre plus visible en page d’accueil</a:t>
            </a:r>
            <a:endParaRPr lang="fr-FR" sz="1800" dirty="0" smtClean="0">
              <a:latin typeface="+mn-lt"/>
            </a:endParaRPr>
          </a:p>
          <a:p>
            <a:r>
              <a:rPr lang="fr-FR" sz="1800" dirty="0" smtClean="0">
                <a:latin typeface="+mn-lt"/>
              </a:rPr>
              <a:t>Moteur de recherche des couches « non intelligent » et pas toujours pertinent</a:t>
            </a:r>
          </a:p>
          <a:p>
            <a:r>
              <a:rPr lang="fr-FR" sz="1800" dirty="0" smtClean="0">
                <a:latin typeface="+mn-lt"/>
              </a:rPr>
              <a:t>Parfois une trop longue liste de métadonnées s’affiche : possibilité d’afficher une 1</a:t>
            </a:r>
            <a:r>
              <a:rPr lang="fr-FR" sz="1800" baseline="30000" dirty="0" smtClean="0">
                <a:latin typeface="+mn-lt"/>
              </a:rPr>
              <a:t>ère</a:t>
            </a:r>
            <a:r>
              <a:rPr lang="fr-FR" sz="1800" dirty="0" smtClean="0">
                <a:latin typeface="+mn-lt"/>
              </a:rPr>
              <a:t> liste simplifiée puis 2</a:t>
            </a:r>
            <a:r>
              <a:rPr lang="fr-FR" sz="1800" baseline="30000" dirty="0" smtClean="0">
                <a:latin typeface="+mn-lt"/>
              </a:rPr>
              <a:t>ème</a:t>
            </a:r>
            <a:r>
              <a:rPr lang="fr-FR" sz="1800" dirty="0" smtClean="0">
                <a:latin typeface="+mn-lt"/>
              </a:rPr>
              <a:t> liste pour spécialistes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448827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/>
              <a:t>la visionneuse </a:t>
            </a:r>
            <a:r>
              <a:rPr lang="fr-FR" sz="2000" dirty="0" err="1" smtClean="0">
                <a:solidFill>
                  <a:schemeClr val="accent6"/>
                </a:solidFill>
              </a:rPr>
              <a:t>Mapstore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4067944" y="4948014"/>
            <a:ext cx="122413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1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èche en arc 36"/>
          <p:cNvSpPr/>
          <p:nvPr/>
        </p:nvSpPr>
        <p:spPr>
          <a:xfrm rot="8341331">
            <a:off x="3722876" y="558656"/>
            <a:ext cx="4254879" cy="3720837"/>
          </a:xfrm>
          <a:prstGeom prst="circularArrow">
            <a:avLst>
              <a:gd name="adj1" fmla="val 2785"/>
              <a:gd name="adj2" fmla="val 528906"/>
              <a:gd name="adj3" fmla="val 19137364"/>
              <a:gd name="adj4" fmla="val 15152825"/>
              <a:gd name="adj5" fmla="val 2510"/>
            </a:avLst>
          </a:prstGeom>
          <a:gradFill flip="none" rotWithShape="1">
            <a:gsLst>
              <a:gs pos="8000">
                <a:schemeClr val="accent1"/>
              </a:gs>
              <a:gs pos="69000">
                <a:srgbClr val="D498B9">
                  <a:lumMod val="80000"/>
                  <a:lumOff val="20000"/>
                </a:srgbClr>
              </a:gs>
              <a:gs pos="0">
                <a:srgbClr val="FDEEE4">
                  <a:alpha val="0"/>
                </a:srgbClr>
              </a:gs>
              <a:gs pos="90000">
                <a:schemeClr val="accent2">
                  <a:lumMod val="80000"/>
                  <a:lumOff val="20000"/>
                </a:schemeClr>
              </a:gs>
            </a:gsLst>
            <a:lin ang="0" scaled="0"/>
            <a:tileRect/>
          </a:gradFill>
          <a:ln w="31750" cmpd="sng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ZoneTexte 40"/>
          <p:cNvSpPr txBox="1"/>
          <p:nvPr/>
        </p:nvSpPr>
        <p:spPr>
          <a:xfrm rot="20563530">
            <a:off x="4019859" y="1446330"/>
            <a:ext cx="3918751" cy="299380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58991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1" u="none" strike="noStrike" kern="1200" cap="none" spc="0" normalizeH="0" baseline="0" noProof="0" dirty="0" smtClean="0">
                <a:ln w="0">
                  <a:noFill/>
                </a:ln>
                <a:solidFill>
                  <a:prstClr val="white"/>
                </a:solidFill>
                <a:effectLst>
                  <a:glow rad="38100">
                    <a:srgbClr val="66A2D8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          Données  à  télécharger</a:t>
            </a:r>
            <a:endParaRPr kumimoji="0" lang="fr-FR" sz="1300" b="1" i="1" u="none" strike="noStrike" kern="1200" cap="none" spc="0" normalizeH="0" baseline="0" noProof="0" dirty="0">
              <a:ln w="0">
                <a:noFill/>
              </a:ln>
              <a:solidFill>
                <a:prstClr val="white"/>
              </a:solidFill>
              <a:effectLst>
                <a:glow rad="38100">
                  <a:srgbClr val="66A2D8"/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ZoneTexte 39"/>
          <p:cNvSpPr txBox="1"/>
          <p:nvPr/>
        </p:nvSpPr>
        <p:spPr>
          <a:xfrm rot="19164215">
            <a:off x="4098042" y="1253900"/>
            <a:ext cx="3489593" cy="283518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790822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1" u="none" strike="noStrike" kern="1200" cap="none" spc="0" normalizeH="0" baseline="0" noProof="0" dirty="0" smtClean="0">
                <a:ln w="0">
                  <a:noFill/>
                </a:ln>
                <a:solidFill>
                  <a:prstClr val="white"/>
                </a:solidFill>
                <a:effectLst>
                  <a:glow rad="38100">
                    <a:srgbClr val="66A2D8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Données  en  flux        </a:t>
            </a:r>
            <a:endParaRPr kumimoji="0" lang="fr-FR" sz="1300" b="1" i="1" u="none" strike="noStrike" kern="1200" cap="none" spc="0" normalizeH="0" baseline="0" noProof="0" dirty="0">
              <a:ln w="0">
                <a:noFill/>
              </a:ln>
              <a:solidFill>
                <a:prstClr val="white"/>
              </a:solidFill>
              <a:effectLst>
                <a:glow rad="38100">
                  <a:srgbClr val="66A2D8"/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lèche en arc 37"/>
          <p:cNvSpPr/>
          <p:nvPr/>
        </p:nvSpPr>
        <p:spPr>
          <a:xfrm rot="6797142">
            <a:off x="3364520" y="970121"/>
            <a:ext cx="3157625" cy="3224289"/>
          </a:xfrm>
          <a:prstGeom prst="circularArrow">
            <a:avLst>
              <a:gd name="adj1" fmla="val 3063"/>
              <a:gd name="adj2" fmla="val 637927"/>
              <a:gd name="adj3" fmla="val 18845658"/>
              <a:gd name="adj4" fmla="val 16241066"/>
              <a:gd name="adj5" fmla="val 3087"/>
            </a:avLst>
          </a:prstGeom>
          <a:gradFill flip="none" rotWithShape="1">
            <a:gsLst>
              <a:gs pos="20000">
                <a:schemeClr val="accent1"/>
              </a:gs>
              <a:gs pos="68000">
                <a:srgbClr val="D498B9">
                  <a:lumMod val="80000"/>
                  <a:lumOff val="20000"/>
                </a:srgbClr>
              </a:gs>
              <a:gs pos="3000">
                <a:srgbClr val="FDEEE4">
                  <a:alpha val="0"/>
                </a:srgbClr>
              </a:gs>
              <a:gs pos="85000">
                <a:schemeClr val="accent2">
                  <a:lumMod val="80000"/>
                  <a:lumOff val="20000"/>
                </a:schemeClr>
              </a:gs>
            </a:gsLst>
            <a:lin ang="0" scaled="0"/>
            <a:tileRect/>
          </a:gradFill>
          <a:ln w="31750" cmpd="sng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ZoneTexte 41"/>
          <p:cNvSpPr txBox="1"/>
          <p:nvPr/>
        </p:nvSpPr>
        <p:spPr>
          <a:xfrm rot="19497045">
            <a:off x="4403124" y="2275029"/>
            <a:ext cx="2596379" cy="164452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524458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1" u="none" strike="noStrike" kern="1200" cap="none" spc="0" normalizeH="0" baseline="0" noProof="0" dirty="0" smtClean="0">
                <a:ln w="0">
                  <a:noFill/>
                </a:ln>
                <a:solidFill>
                  <a:prstClr val="white"/>
                </a:solidFill>
                <a:effectLst>
                  <a:glow rad="38100">
                    <a:srgbClr val="66A2D8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Données  à  voir</a:t>
            </a:r>
            <a:endParaRPr kumimoji="0" lang="fr-FR" sz="1300" b="1" i="1" u="none" strike="noStrike" kern="1200" cap="none" spc="0" normalizeH="0" baseline="0" noProof="0" dirty="0">
              <a:ln w="0">
                <a:noFill/>
              </a:ln>
              <a:solidFill>
                <a:prstClr val="white"/>
              </a:solidFill>
              <a:effectLst>
                <a:glow rad="38100">
                  <a:srgbClr val="66A2D8"/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llipse 42"/>
          <p:cNvSpPr>
            <a:spLocks noChangeAspect="1"/>
          </p:cNvSpPr>
          <p:nvPr/>
        </p:nvSpPr>
        <p:spPr>
          <a:xfrm>
            <a:off x="2684060" y="987574"/>
            <a:ext cx="5853197" cy="3682208"/>
          </a:xfrm>
          <a:prstGeom prst="ellipse">
            <a:avLst/>
          </a:prstGeom>
          <a:noFill/>
          <a:ln w="184150" cmpd="sng">
            <a:gradFill flip="none" rotWithShape="1"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69000">
                  <a:schemeClr val="bg1"/>
                </a:gs>
                <a:gs pos="11000">
                  <a:schemeClr val="bg1"/>
                </a:gs>
                <a:gs pos="0">
                  <a:schemeClr val="accent2">
                    <a:lumMod val="25000"/>
                    <a:lumOff val="75000"/>
                  </a:schemeClr>
                </a:gs>
              </a:gsLst>
              <a:lin ang="0" scaled="0"/>
              <a:tileRect/>
            </a:gradFill>
          </a:ln>
          <a:effectLst>
            <a:glow>
              <a:schemeClr val="accent1">
                <a:alpha val="40000"/>
              </a:schemeClr>
            </a:glo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Ellipse 43"/>
          <p:cNvSpPr>
            <a:spLocks noChangeAspect="1"/>
          </p:cNvSpPr>
          <p:nvPr/>
        </p:nvSpPr>
        <p:spPr>
          <a:xfrm flipH="1">
            <a:off x="1478670" y="1203598"/>
            <a:ext cx="3813409" cy="3105796"/>
          </a:xfrm>
          <a:prstGeom prst="ellipse">
            <a:avLst/>
          </a:prstGeom>
          <a:noFill/>
          <a:ln w="190500" cmpd="sng">
            <a:gradFill flip="none" rotWithShape="1">
              <a:gsLst>
                <a:gs pos="76000">
                  <a:srgbClr val="FEF8F4"/>
                </a:gs>
                <a:gs pos="60000">
                  <a:schemeClr val="bg1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21000000" scaled="0"/>
              <a:tileRect/>
            </a:gradFill>
          </a:ln>
          <a:effectLst>
            <a:glow>
              <a:schemeClr val="accent1">
                <a:alpha val="40000"/>
              </a:schemeClr>
            </a:glo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58061" y="2071439"/>
            <a:ext cx="5207979" cy="279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9701379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50" b="1" i="1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50" b="1" i="1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   </a:t>
            </a:r>
            <a:r>
              <a:rPr kumimoji="0" lang="fr-FR" sz="1200" b="1" i="1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Outils pédagogiques : démos, fiches </a:t>
            </a:r>
            <a:r>
              <a:rPr kumimoji="0" lang="fr-FR" sz="1200" b="1" i="1" u="none" strike="noStrike" kern="1200" cap="none" spc="0" normalizeH="0" baseline="0" noProof="0" dirty="0" err="1" smtClean="0">
                <a:ln w="0"/>
                <a:solidFill>
                  <a:srgbClr val="5B9BD5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méthodo</a:t>
            </a:r>
            <a:r>
              <a:rPr kumimoji="0" lang="fr-FR" sz="1200" b="1" i="1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		                </a:t>
            </a:r>
            <a:endParaRPr kumimoji="0" lang="fr-FR" sz="20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7790" y="1802519"/>
            <a:ext cx="5219821" cy="28424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0663880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            </a:t>
            </a:r>
            <a:r>
              <a:rPr kumimoji="0" lang="fr-FR" sz="1200" b="1" i="1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Outils collaboratifs : </a:t>
            </a:r>
            <a:r>
              <a:rPr kumimoji="0" lang="fr-FR" sz="1200" b="1" i="1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Actualités, Agendas, Discussions</a:t>
            </a:r>
            <a:r>
              <a:rPr kumimoji="0" lang="fr-FR" sz="1600" b="0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 </a:t>
            </a:r>
            <a:endParaRPr kumimoji="0" lang="fr-FR" sz="2000" b="0" i="0" u="none" strike="noStrike" kern="1200" cap="none" spc="0" normalizeH="0" baseline="0" noProof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èche en arc 9"/>
          <p:cNvSpPr/>
          <p:nvPr/>
        </p:nvSpPr>
        <p:spPr>
          <a:xfrm rot="16200000">
            <a:off x="984251" y="266300"/>
            <a:ext cx="3708248" cy="4921367"/>
          </a:xfrm>
          <a:prstGeom prst="circularArrow">
            <a:avLst>
              <a:gd name="adj1" fmla="val 2735"/>
              <a:gd name="adj2" fmla="val 608363"/>
              <a:gd name="adj3" fmla="val 628446"/>
              <a:gd name="adj4" fmla="val 8741514"/>
              <a:gd name="adj5" fmla="val 2431"/>
            </a:avLst>
          </a:prstGeom>
          <a:gradFill flip="none" rotWithShape="1">
            <a:gsLst>
              <a:gs pos="91000">
                <a:schemeClr val="accent1"/>
              </a:gs>
              <a:gs pos="67000">
                <a:srgbClr val="D498B9">
                  <a:lumMod val="80000"/>
                  <a:lumOff val="20000"/>
                </a:srgbClr>
              </a:gs>
              <a:gs pos="0">
                <a:schemeClr val="accent2">
                  <a:alpha val="0"/>
                  <a:lumMod val="0"/>
                  <a:lumOff val="100000"/>
                </a:schemeClr>
              </a:gs>
              <a:gs pos="14000">
                <a:srgbClr val="F7C5A4">
                  <a:lumMod val="10000"/>
                  <a:lumOff val="90000"/>
                </a:srgbClr>
              </a:gs>
              <a:gs pos="53000">
                <a:schemeClr val="accent2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1750" cmpd="sng">
            <a:noFill/>
          </a:ln>
          <a:effectLst>
            <a:softEdge rad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Flèche en arc 35"/>
          <p:cNvSpPr/>
          <p:nvPr/>
        </p:nvSpPr>
        <p:spPr>
          <a:xfrm>
            <a:off x="3280724" y="1469352"/>
            <a:ext cx="3115522" cy="2353507"/>
          </a:xfrm>
          <a:prstGeom prst="circularArrow">
            <a:avLst>
              <a:gd name="adj1" fmla="val 3862"/>
              <a:gd name="adj2" fmla="val 617044"/>
              <a:gd name="adj3" fmla="val 20314831"/>
              <a:gd name="adj4" fmla="val 17240465"/>
              <a:gd name="adj5" fmla="val 3770"/>
            </a:avLst>
          </a:prstGeom>
          <a:gradFill flip="none" rotWithShape="1">
            <a:gsLst>
              <a:gs pos="100000">
                <a:schemeClr val="accent1"/>
              </a:gs>
              <a:gs pos="52000">
                <a:schemeClr val="accent1">
                  <a:lumMod val="20000"/>
                  <a:lumOff val="80000"/>
                </a:schemeClr>
              </a:gs>
              <a:gs pos="14000">
                <a:srgbClr val="FDEEE4">
                  <a:alpha val="0"/>
                  <a:lumMod val="99000"/>
                  <a:lumOff val="1000"/>
                </a:srgbClr>
              </a:gs>
              <a:gs pos="26000">
                <a:schemeClr val="accent1"/>
              </a:gs>
            </a:gsLst>
            <a:lin ang="1800000" scaled="0"/>
            <a:tileRect/>
          </a:gradFill>
          <a:ln w="31750" cmpd="sng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82046" y="1553973"/>
            <a:ext cx="4026334" cy="274740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>
                <a:gd name="adj" fmla="val 1007942"/>
              </a:avLst>
            </a:prstTxWarp>
            <a:spAutoFit/>
          </a:bodyPr>
          <a:lstStyle>
            <a:defPPr>
              <a:defRPr lang="fr-FR"/>
            </a:defPPr>
            <a:lvl1pPr algn="ctr">
              <a:defRPr sz="1250" b="1" i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1" u="none" strike="noStrike" kern="1200" cap="none" spc="0" normalizeH="0" baseline="0" noProof="0" dirty="0" smtClean="0">
                <a:ln w="0"/>
                <a:solidFill>
                  <a:srgbClr val="ED7D3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Dialogue  et  co-production	        	            </a:t>
            </a:r>
            <a:endParaRPr kumimoji="0" lang="fr-FR" sz="1400" b="1" i="1" u="none" strike="noStrike" kern="1200" cap="none" spc="0" normalizeH="0" baseline="0" noProof="0" dirty="0">
              <a:ln w="0"/>
              <a:solidFill>
                <a:srgbClr val="ED7D3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733762" y="2135825"/>
            <a:ext cx="1711294" cy="775218"/>
          </a:xfrm>
          <a:prstGeom prst="roundRect">
            <a:avLst/>
          </a:prstGeom>
          <a:gradFill>
            <a:gsLst>
              <a:gs pos="0">
                <a:schemeClr val="accent2">
                  <a:satMod val="105000"/>
                  <a:tint val="67000"/>
                  <a:lumMod val="60000"/>
                  <a:lumOff val="40000"/>
                </a:schemeClr>
              </a:gs>
              <a:gs pos="3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  <a:effectLst>
            <a:outerShdw blurRad="63500" dist="12700" dir="5400000" algn="ctr" rotWithShape="0">
              <a:schemeClr val="tx1">
                <a:alpha val="5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t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 w="3175">
                  <a:solidFill>
                    <a:srgbClr val="5E9FD9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Producteurs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 w="3175">
                  <a:solidFill>
                    <a:srgbClr val="5E9FD9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données</a:t>
            </a:r>
          </a:p>
        </p:txBody>
      </p:sp>
      <p:sp>
        <p:nvSpPr>
          <p:cNvPr id="31" name="Flèche en arc 30"/>
          <p:cNvSpPr/>
          <p:nvPr/>
        </p:nvSpPr>
        <p:spPr>
          <a:xfrm rot="21155866">
            <a:off x="2722759" y="1105373"/>
            <a:ext cx="4728488" cy="3558020"/>
          </a:xfrm>
          <a:prstGeom prst="circularArrow">
            <a:avLst>
              <a:gd name="adj1" fmla="val 2760"/>
              <a:gd name="adj2" fmla="val 451231"/>
              <a:gd name="adj3" fmla="val 20465455"/>
              <a:gd name="adj4" fmla="val 17305080"/>
              <a:gd name="adj5" fmla="val 3011"/>
            </a:avLst>
          </a:prstGeom>
          <a:gradFill flip="none" rotWithShape="1">
            <a:gsLst>
              <a:gs pos="91000">
                <a:schemeClr val="accent1"/>
              </a:gs>
              <a:gs pos="52000">
                <a:schemeClr val="accent1">
                  <a:lumMod val="20000"/>
                  <a:lumOff val="80000"/>
                </a:schemeClr>
              </a:gs>
              <a:gs pos="0">
                <a:srgbClr val="FDEEE4">
                  <a:alpha val="0"/>
                </a:srgbClr>
              </a:gs>
              <a:gs pos="12000">
                <a:schemeClr val="accent1"/>
              </a:gs>
            </a:gsLst>
            <a:lin ang="1200000" scaled="0"/>
            <a:tileRect/>
          </a:gradFill>
          <a:ln w="31750" cmpd="sng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rganigramme : Procédé prédéfini 5"/>
          <p:cNvSpPr/>
          <p:nvPr/>
        </p:nvSpPr>
        <p:spPr>
          <a:xfrm>
            <a:off x="5545190" y="2394778"/>
            <a:ext cx="1361625" cy="7863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8750 w 10000"/>
              <a:gd name="connsiteY2" fmla="*/ 0 h 10000"/>
              <a:gd name="connsiteX3" fmla="*/ 8750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9497 w 10000"/>
              <a:gd name="connsiteY2" fmla="*/ 101 h 10000"/>
              <a:gd name="connsiteX3" fmla="*/ 8750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9615 w 10000"/>
              <a:gd name="connsiteY2" fmla="*/ 0 h 10000"/>
              <a:gd name="connsiteX3" fmla="*/ 8750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9615 w 10000"/>
              <a:gd name="connsiteY2" fmla="*/ 0 h 10000"/>
              <a:gd name="connsiteX3" fmla="*/ 9576 w 10000"/>
              <a:gd name="connsiteY3" fmla="*/ 9899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9615 w 10000"/>
              <a:gd name="connsiteY2" fmla="*/ 0 h 10000"/>
              <a:gd name="connsiteX3" fmla="*/ 9615 w 10000"/>
              <a:gd name="connsiteY3" fmla="*/ 9798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9615 w 10000"/>
              <a:gd name="connsiteY2" fmla="*/ 0 h 10000"/>
              <a:gd name="connsiteX3" fmla="*/ 9615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385 w 10000"/>
              <a:gd name="connsiteY0" fmla="*/ 101 h 10000"/>
              <a:gd name="connsiteX1" fmla="*/ 1250 w 10000"/>
              <a:gd name="connsiteY1" fmla="*/ 10000 h 10000"/>
              <a:gd name="connsiteX2" fmla="*/ 9615 w 10000"/>
              <a:gd name="connsiteY2" fmla="*/ 0 h 10000"/>
              <a:gd name="connsiteX3" fmla="*/ 9615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385 w 10000"/>
              <a:gd name="connsiteY0" fmla="*/ 101 h 10000"/>
              <a:gd name="connsiteX1" fmla="*/ 542 w 10000"/>
              <a:gd name="connsiteY1" fmla="*/ 10000 h 10000"/>
              <a:gd name="connsiteX2" fmla="*/ 9615 w 10000"/>
              <a:gd name="connsiteY2" fmla="*/ 0 h 10000"/>
              <a:gd name="connsiteX3" fmla="*/ 9615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385 w 10000"/>
              <a:gd name="connsiteY0" fmla="*/ 101 h 10000"/>
              <a:gd name="connsiteX1" fmla="*/ 542 w 10000"/>
              <a:gd name="connsiteY1" fmla="*/ 10000 h 10000"/>
              <a:gd name="connsiteX2" fmla="*/ 9615 w 10000"/>
              <a:gd name="connsiteY2" fmla="*/ 0 h 10000"/>
              <a:gd name="connsiteX3" fmla="*/ 9615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385 w 10000"/>
              <a:gd name="connsiteY0" fmla="*/ 101 h 10000"/>
              <a:gd name="connsiteX1" fmla="*/ 542 w 10000"/>
              <a:gd name="connsiteY1" fmla="*/ 10000 h 10000"/>
              <a:gd name="connsiteX2" fmla="*/ 9615 w 10000"/>
              <a:gd name="connsiteY2" fmla="*/ 0 h 10000"/>
              <a:gd name="connsiteX3" fmla="*/ 9615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385 w 10000"/>
              <a:gd name="connsiteY0" fmla="*/ 101 h 10000"/>
              <a:gd name="connsiteX1" fmla="*/ 542 w 10000"/>
              <a:gd name="connsiteY1" fmla="*/ 10000 h 10000"/>
              <a:gd name="connsiteX2" fmla="*/ 9615 w 10000"/>
              <a:gd name="connsiteY2" fmla="*/ 0 h 10000"/>
              <a:gd name="connsiteX3" fmla="*/ 9615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101 h 10101"/>
              <a:gd name="connsiteX1" fmla="*/ 10000 w 10000"/>
              <a:gd name="connsiteY1" fmla="*/ 101 h 10101"/>
              <a:gd name="connsiteX2" fmla="*/ 10000 w 10000"/>
              <a:gd name="connsiteY2" fmla="*/ 10101 h 10101"/>
              <a:gd name="connsiteX3" fmla="*/ 0 w 10000"/>
              <a:gd name="connsiteY3" fmla="*/ 10101 h 10101"/>
              <a:gd name="connsiteX4" fmla="*/ 0 w 10000"/>
              <a:gd name="connsiteY4" fmla="*/ 101 h 10101"/>
              <a:gd name="connsiteX0" fmla="*/ 424 w 10000"/>
              <a:gd name="connsiteY0" fmla="*/ 0 h 10101"/>
              <a:gd name="connsiteX1" fmla="*/ 542 w 10000"/>
              <a:gd name="connsiteY1" fmla="*/ 10101 h 10101"/>
              <a:gd name="connsiteX2" fmla="*/ 9615 w 10000"/>
              <a:gd name="connsiteY2" fmla="*/ 101 h 10101"/>
              <a:gd name="connsiteX3" fmla="*/ 9615 w 10000"/>
              <a:gd name="connsiteY3" fmla="*/ 10101 h 10101"/>
              <a:gd name="connsiteX0" fmla="*/ 0 w 10000"/>
              <a:gd name="connsiteY0" fmla="*/ 101 h 10101"/>
              <a:gd name="connsiteX1" fmla="*/ 10000 w 10000"/>
              <a:gd name="connsiteY1" fmla="*/ 101 h 10101"/>
              <a:gd name="connsiteX2" fmla="*/ 10000 w 10000"/>
              <a:gd name="connsiteY2" fmla="*/ 10101 h 10101"/>
              <a:gd name="connsiteX3" fmla="*/ 0 w 10000"/>
              <a:gd name="connsiteY3" fmla="*/ 10101 h 10101"/>
              <a:gd name="connsiteX4" fmla="*/ 0 w 10000"/>
              <a:gd name="connsiteY4" fmla="*/ 101 h 10101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4 w 10000"/>
              <a:gd name="connsiteY0" fmla="*/ 0 h 10000"/>
              <a:gd name="connsiteX1" fmla="*/ 542 w 10000"/>
              <a:gd name="connsiteY1" fmla="*/ 10000 h 10000"/>
              <a:gd name="connsiteX2" fmla="*/ 9615 w 10000"/>
              <a:gd name="connsiteY2" fmla="*/ 0 h 10000"/>
              <a:gd name="connsiteX3" fmla="*/ 9615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4 w 10000"/>
              <a:gd name="connsiteY0" fmla="*/ 0 h 10000"/>
              <a:gd name="connsiteX1" fmla="*/ 542 w 10000"/>
              <a:gd name="connsiteY1" fmla="*/ 10000 h 10000"/>
              <a:gd name="connsiteX2" fmla="*/ 9615 w 10000"/>
              <a:gd name="connsiteY2" fmla="*/ 0 h 10000"/>
              <a:gd name="connsiteX3" fmla="*/ 9615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4 w 10000"/>
              <a:gd name="connsiteY0" fmla="*/ 0 h 10000"/>
              <a:gd name="connsiteX1" fmla="*/ 463 w 10000"/>
              <a:gd name="connsiteY1" fmla="*/ 10000 h 10000"/>
              <a:gd name="connsiteX2" fmla="*/ 9615 w 10000"/>
              <a:gd name="connsiteY2" fmla="*/ 0 h 10000"/>
              <a:gd name="connsiteX3" fmla="*/ 9615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424 w 10000"/>
              <a:gd name="connsiteY0" fmla="*/ 0 h 10000"/>
              <a:gd name="connsiteX1" fmla="*/ 424 w 10000"/>
              <a:gd name="connsiteY1" fmla="*/ 10000 h 10000"/>
              <a:gd name="connsiteX2" fmla="*/ 9615 w 10000"/>
              <a:gd name="connsiteY2" fmla="*/ 0 h 10000"/>
              <a:gd name="connsiteX3" fmla="*/ 9615 w 10000"/>
              <a:gd name="connsiteY3" fmla="*/ 1000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 stroke="0" extrusionOk="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  <a:path w="10000" h="10000" fill="none" extrusionOk="0">
                <a:moveTo>
                  <a:pt x="424" y="0"/>
                </a:moveTo>
                <a:cubicBezTo>
                  <a:pt x="397" y="3401"/>
                  <a:pt x="451" y="6397"/>
                  <a:pt x="424" y="10000"/>
                </a:cubicBezTo>
                <a:moveTo>
                  <a:pt x="9615" y="0"/>
                </a:moveTo>
                <a:lnTo>
                  <a:pt x="9615" y="10000"/>
                </a:lnTo>
              </a:path>
              <a:path w="10000" h="10000" fill="none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>
                  <a:satMod val="103000"/>
                  <a:tint val="94000"/>
                  <a:lumMod val="25000"/>
                  <a:lumOff val="75000"/>
                </a:schemeClr>
              </a:gs>
              <a:gs pos="69000">
                <a:schemeClr val="accent1">
                  <a:satMod val="110000"/>
                  <a:lumMod val="100000"/>
                  <a:shade val="100000"/>
                </a:schemeClr>
              </a:gs>
              <a:gs pos="35000">
                <a:schemeClr val="accent1">
                  <a:satMod val="120000"/>
                  <a:shade val="78000"/>
                  <a:lumMod val="9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Visionneuses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cartographiques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Dataviz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3680600" y="2009192"/>
            <a:ext cx="1564690" cy="1454682"/>
            <a:chOff x="3786065" y="1798754"/>
            <a:chExt cx="1564690" cy="1454682"/>
          </a:xfrm>
        </p:grpSpPr>
        <p:sp>
          <p:nvSpPr>
            <p:cNvPr id="33" name="Forme 32"/>
            <p:cNvSpPr>
              <a:spLocks noChangeAspect="1"/>
            </p:cNvSpPr>
            <p:nvPr/>
          </p:nvSpPr>
          <p:spPr>
            <a:xfrm rot="281944">
              <a:off x="3786065" y="1798754"/>
              <a:ext cx="1564690" cy="1454682"/>
            </a:xfrm>
            <a:prstGeom prst="gear9">
              <a:avLst>
                <a:gd name="adj1" fmla="val 9767"/>
                <a:gd name="adj2" fmla="val 2679"/>
              </a:avLst>
            </a:prstGeom>
            <a:solidFill>
              <a:schemeClr val="bg1"/>
            </a:solidFill>
            <a:ln w="177800">
              <a:solidFill>
                <a:schemeClr val="bg1">
                  <a:lumMod val="95000"/>
                </a:schemeClr>
              </a:solidFill>
              <a:miter lim="800000"/>
            </a:ln>
            <a:effectLst>
              <a:outerShdw blurRad="63500" dist="12700" dir="5400000" algn="ctr" rotWithShape="0">
                <a:srgbClr val="000000">
                  <a:alpha val="50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08000" rIns="180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3944149" y="1980399"/>
              <a:ext cx="1269310" cy="10966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7000">
                  <a:schemeClr val="accent1">
                    <a:lumMod val="50000"/>
                    <a:lumOff val="50000"/>
                  </a:schemeClr>
                </a:gs>
                <a:gs pos="66000">
                  <a:schemeClr val="accent1">
                    <a:lumMod val="10000"/>
                    <a:lumOff val="90000"/>
                  </a:schemeClr>
                </a:gs>
                <a:gs pos="45000">
                  <a:schemeClr val="accent6">
                    <a:satMod val="103000"/>
                    <a:tint val="73000"/>
                    <a:lumMod val="30000"/>
                    <a:lumOff val="70000"/>
                  </a:schemeClr>
                </a:gs>
                <a:gs pos="91000">
                  <a:schemeClr val="accent6">
                    <a:satMod val="109000"/>
                    <a:tint val="81000"/>
                    <a:lumMod val="90000"/>
                    <a:lumOff val="1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 w="3175">
                    <a:solidFill>
                      <a:srgbClr val="5B9BD5">
                        <a:shade val="5000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Équipe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smtClean="0">
                  <a:ln w="3175">
                    <a:solidFill>
                      <a:srgbClr val="5B9BD5">
                        <a:shade val="5000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Géo2France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300" b="0" i="0" u="none" strike="noStrike" kern="1200" cap="none" spc="0" normalizeH="0" baseline="0" noProof="0" dirty="0" smtClean="0">
                  <a:ln w="3175">
                    <a:solidFill>
                      <a:srgbClr val="5B9BD5">
                        <a:shade val="50000"/>
                      </a:srgb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Ingénierie et animation</a:t>
              </a:r>
              <a:endParaRPr kumimoji="0" lang="fr-FR" sz="1300" b="0" i="0" u="none" strike="noStrike" kern="1200" cap="none" spc="0" normalizeH="0" baseline="0" noProof="0" dirty="0">
                <a:ln w="3175">
                  <a:solidFill>
                    <a:srgbClr val="5B9BD5">
                      <a:shade val="5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 rot="21348751">
            <a:off x="-147422" y="705299"/>
            <a:ext cx="5380075" cy="30714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735602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smtClean="0">
                <a:ln w="0"/>
                <a:solidFill>
                  <a:srgbClr val="ED7D31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Un </a:t>
            </a:r>
            <a:r>
              <a:rPr kumimoji="0" lang="fr-FR" sz="2000" b="1" i="1" u="none" strike="noStrike" kern="1200" cap="none" spc="0" normalizeH="0" baseline="0" noProof="0" dirty="0" smtClean="0">
                <a:ln w="0"/>
                <a:solidFill>
                  <a:srgbClr val="ED7D31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partenariat</a:t>
            </a:r>
            <a:r>
              <a:rPr kumimoji="0" lang="fr-FR" sz="1800" b="1" i="1" u="none" strike="noStrike" kern="1200" cap="none" spc="0" normalizeH="0" baseline="0" noProof="0" dirty="0" smtClean="0">
                <a:ln w="0"/>
                <a:solidFill>
                  <a:srgbClr val="ED7D31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et un </a:t>
            </a:r>
            <a:r>
              <a:rPr kumimoji="0" lang="fr-FR" sz="2000" b="1" i="1" u="none" strike="noStrike" kern="1200" cap="none" spc="0" normalizeH="0" baseline="0" noProof="0" dirty="0" smtClean="0">
                <a:ln w="0"/>
                <a:solidFill>
                  <a:srgbClr val="ED7D31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portail                             </a:t>
            </a:r>
            <a:endParaRPr kumimoji="0" lang="fr-FR" sz="2000" b="1" i="0" u="none" strike="noStrike" kern="1200" cap="none" spc="0" normalizeH="0" baseline="0" noProof="0" dirty="0">
              <a:ln w="0"/>
              <a:solidFill>
                <a:srgbClr val="ED7D31"/>
              </a:solidFill>
              <a:effectLst>
                <a:outerShdw blurRad="38100" dist="12700" dir="8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 rot="314041">
            <a:off x="2988209" y="1154289"/>
            <a:ext cx="6126846" cy="36778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9693699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fr-FR" sz="1800" b="0" i="0" u="none" strike="noStrike" kern="1200" cap="none" spc="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fr-FR" sz="1800" b="0" i="0" u="none" strike="noStrike" kern="1200" cap="none" spc="0" normalizeH="0" baseline="0" noProof="0" dirty="0" smtClean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fr-FR" sz="1800" b="1" i="1" u="none" strike="noStrike" kern="1200" cap="none" spc="0" normalizeH="0" baseline="0" noProof="0" dirty="0" smtClean="0">
                <a:ln w="0"/>
                <a:solidFill>
                  <a:srgbClr val="70AD47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pour </a:t>
            </a:r>
            <a:r>
              <a:rPr kumimoji="0" lang="fr-FR" sz="1800" b="1" i="1" u="none" strike="noStrike" kern="1200" cap="none" spc="0" normalizeH="0" baseline="0" noProof="0" dirty="0">
                <a:ln w="0"/>
                <a:solidFill>
                  <a:srgbClr val="70AD47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partager une </a:t>
            </a:r>
            <a:r>
              <a:rPr kumimoji="0" lang="fr-FR" sz="2000" b="1" i="1" u="none" strike="noStrike" kern="1200" cap="none" spc="0" normalizeH="0" baseline="0" noProof="0" dirty="0">
                <a:ln w="0"/>
                <a:solidFill>
                  <a:srgbClr val="70AD47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culture </a:t>
            </a:r>
            <a:r>
              <a:rPr kumimoji="0" lang="fr-FR" sz="1800" b="1" i="1" u="none" strike="noStrike" kern="1200" cap="none" spc="0" normalizeH="0" baseline="0" noProof="0" dirty="0">
                <a:ln w="0"/>
                <a:solidFill>
                  <a:srgbClr val="70AD47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 la </a:t>
            </a:r>
            <a:r>
              <a:rPr kumimoji="0" lang="fr-FR" sz="1800" b="1" i="1" u="none" strike="noStrike" kern="1200" cap="none" spc="0" normalizeH="0" baseline="0" noProof="0" dirty="0" smtClean="0">
                <a:ln w="0"/>
                <a:solidFill>
                  <a:srgbClr val="70AD47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donnée     </a:t>
            </a:r>
            <a:endParaRPr kumimoji="0" lang="fr-FR" sz="1800" b="0" i="0" u="none" strike="noStrike" kern="1200" cap="none" spc="0" normalizeH="0" baseline="0" noProof="0" dirty="0">
              <a:ln w="0"/>
              <a:solidFill>
                <a:srgbClr val="70AD4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 rot="21402643">
            <a:off x="2897798" y="995007"/>
            <a:ext cx="5662642" cy="37055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7462842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fr-FR" sz="13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fr-FR" sz="1300" b="0" i="0" u="none" strike="noStrike" kern="1200" cap="none" spc="0" normalizeH="0" baseline="0" noProof="0" dirty="0" smtClean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	   </a:t>
            </a:r>
            <a:r>
              <a:rPr kumimoji="0" lang="fr-FR" sz="13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	  </a:t>
            </a:r>
            <a:r>
              <a:rPr kumimoji="0" lang="fr-FR" sz="13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Une gestion fine et sécurisée</a:t>
            </a:r>
            <a:r>
              <a:rPr kumimoji="0" lang="fr-FR" sz="1300" b="1" i="1" u="none" strike="noStrike" kern="1200" cap="none" spc="0" normalizeH="0" noProof="0" dirty="0" smtClean="0">
                <a:ln w="0"/>
                <a:solidFill>
                  <a:srgbClr val="4472C4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des</a:t>
            </a:r>
            <a:r>
              <a:rPr kumimoji="0" lang="fr-FR" sz="13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fr-FR" sz="13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droits </a:t>
            </a:r>
            <a:r>
              <a:rPr kumimoji="0" lang="fr-FR" sz="1300" b="1" i="1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12700" dir="8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d’accès</a:t>
            </a:r>
            <a:endParaRPr kumimoji="0" lang="fr-FR" sz="1300" b="1" i="1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12700" dir="8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123728" y="2526387"/>
            <a:ext cx="1636246" cy="1557531"/>
            <a:chOff x="2032213" y="2277024"/>
            <a:chExt cx="1636246" cy="1557531"/>
          </a:xfrm>
        </p:grpSpPr>
        <p:sp>
          <p:nvSpPr>
            <p:cNvPr id="21" name="Forme 20"/>
            <p:cNvSpPr>
              <a:spLocks noChangeAspect="1"/>
            </p:cNvSpPr>
            <p:nvPr/>
          </p:nvSpPr>
          <p:spPr>
            <a:xfrm rot="646583">
              <a:off x="2032213" y="2277024"/>
              <a:ext cx="1636246" cy="1557531"/>
            </a:xfrm>
            <a:prstGeom prst="gear9">
              <a:avLst>
                <a:gd name="adj1" fmla="val 11481"/>
                <a:gd name="adj2" fmla="val 2679"/>
              </a:avLst>
            </a:prstGeom>
            <a:gradFill flip="none" rotWithShape="1">
              <a:gsLst>
                <a:gs pos="70000">
                  <a:srgbClr val="D498B9">
                    <a:lumMod val="90000"/>
                    <a:lumOff val="10000"/>
                  </a:srgbClr>
                </a:gs>
                <a:gs pos="59000">
                  <a:srgbClr val="5E9FD9">
                    <a:lumMod val="90000"/>
                    <a:lumOff val="10000"/>
                  </a:srgbClr>
                </a:gs>
                <a:gs pos="51000">
                  <a:srgbClr val="D498B9">
                    <a:lumMod val="85000"/>
                    <a:lumOff val="15000"/>
                  </a:srgbClr>
                </a:gs>
                <a:gs pos="9000">
                  <a:schemeClr val="accent1">
                    <a:satMod val="110000"/>
                    <a:lumMod val="100000"/>
                    <a:shade val="100000"/>
                    <a:alpha val="80000"/>
                  </a:schemeClr>
                </a:gs>
                <a:gs pos="77000">
                  <a:schemeClr val="accent2">
                    <a:lumMod val="70000"/>
                    <a:lumOff val="3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0">
              <a:solidFill>
                <a:schemeClr val="bg1">
                  <a:lumMod val="95000"/>
                  <a:alpha val="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08000" rIns="180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282048" y="2771257"/>
              <a:ext cx="11214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63500">
                      <a:srgbClr val="4472C4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Groupes Projets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archemin horizontal 3"/>
          <p:cNvSpPr/>
          <p:nvPr/>
        </p:nvSpPr>
        <p:spPr>
          <a:xfrm>
            <a:off x="3550791" y="621898"/>
            <a:ext cx="1811852" cy="1069364"/>
          </a:xfrm>
          <a:prstGeom prst="horizontalScroll">
            <a:avLst>
              <a:gd name="adj" fmla="val 11644"/>
            </a:avLst>
          </a:prstGeom>
          <a:gradFill flip="none" rotWithShape="1">
            <a:gsLst>
              <a:gs pos="2000">
                <a:schemeClr val="accent1">
                  <a:satMod val="103000"/>
                  <a:tint val="94000"/>
                  <a:lumMod val="30000"/>
                  <a:lumOff val="70000"/>
                </a:schemeClr>
              </a:gs>
              <a:gs pos="28000">
                <a:srgbClr val="549ADA"/>
              </a:gs>
              <a:gs pos="9000">
                <a:schemeClr val="accent1">
                  <a:satMod val="110000"/>
                  <a:shade val="100000"/>
                  <a:lumMod val="92000"/>
                </a:schemeClr>
              </a:gs>
              <a:gs pos="46000">
                <a:srgbClr val="4D94D3"/>
              </a:gs>
              <a:gs pos="59000">
                <a:srgbClr val="4C93D2">
                  <a:lumMod val="90000"/>
                </a:srgbClr>
              </a:gs>
              <a:gs pos="100000">
                <a:schemeClr val="accent1">
                  <a:satMod val="120000"/>
                  <a:shade val="78000"/>
                  <a:lumMod val="7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Catalogue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données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 kern="1200" dirty="0" smtClean="0">
                <a:solidFill>
                  <a:prstClr val="white"/>
                </a:solidFill>
                <a:latin typeface="Calibri"/>
              </a:rPr>
              <a:t>(DATAHUB)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448551" y="3907452"/>
            <a:ext cx="1691709" cy="779307"/>
          </a:xfrm>
          <a:prstGeom prst="roundRect">
            <a:avLst/>
          </a:prstGeom>
          <a:gradFill>
            <a:gsLst>
              <a:gs pos="0">
                <a:schemeClr val="accent2">
                  <a:satMod val="105000"/>
                  <a:tint val="67000"/>
                  <a:lumMod val="60000"/>
                  <a:lumOff val="40000"/>
                </a:schemeClr>
              </a:gs>
              <a:gs pos="38000">
                <a:schemeClr val="accent2">
                  <a:lumMod val="10000"/>
                  <a:lumOff val="9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noFill/>
          </a:ln>
          <a:effectLst>
            <a:outerShdw blurRad="63500" dist="12700" dir="5400000" algn="ctr" rotWithShape="0">
              <a:schemeClr val="tx1">
                <a:alpha val="5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t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 w="3175">
                  <a:solidFill>
                    <a:srgbClr val="5E9FD9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Utilisateurs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 w="3175">
                  <a:solidFill>
                    <a:srgbClr val="5E9FD9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données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6849382" y="2175601"/>
            <a:ext cx="1308976" cy="1198332"/>
            <a:chOff x="6580641" y="1967947"/>
            <a:chExt cx="1308976" cy="753763"/>
          </a:xfrm>
        </p:grpSpPr>
        <p:sp>
          <p:nvSpPr>
            <p:cNvPr id="25" name="Cylindre 24"/>
            <p:cNvSpPr/>
            <p:nvPr/>
          </p:nvSpPr>
          <p:spPr>
            <a:xfrm>
              <a:off x="6663685" y="1967947"/>
              <a:ext cx="1145456" cy="753763"/>
            </a:xfrm>
            <a:prstGeom prst="can">
              <a:avLst>
                <a:gd name="adj" fmla="val 36441"/>
              </a:avLst>
            </a:prstGeom>
            <a:gradFill flip="none" rotWithShape="1">
              <a:gsLst>
                <a:gs pos="72000">
                  <a:srgbClr val="478ECD">
                    <a:lumMod val="90000"/>
                  </a:srgbClr>
                </a:gs>
                <a:gs pos="0">
                  <a:schemeClr val="accent1">
                    <a:satMod val="103000"/>
                    <a:tint val="94000"/>
                    <a:lumMod val="70000"/>
                    <a:lumOff val="30000"/>
                  </a:schemeClr>
                </a:gs>
                <a:gs pos="34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atMod val="120000"/>
                    <a:shade val="78000"/>
                    <a:lumMod val="70000"/>
                  </a:schemeClr>
                </a:gs>
              </a:gsLst>
              <a:lin ang="0" scaled="1"/>
              <a:tileRect/>
            </a:gra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580641" y="2129934"/>
              <a:ext cx="1308976" cy="478307"/>
            </a:xfrm>
            <a:prstGeom prst="rect">
              <a:avLst/>
            </a:prstGeom>
          </p:spPr>
          <p:txBody>
            <a:bodyPr wrap="none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</a:t>
              </a:r>
              <a:r>
                <a:rPr kumimoji="0" lang="fr-FR" sz="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Serveurs 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de données     </a:t>
              </a:r>
              <a:endParaRPr kumimoji="0" lang="fr-FR" sz="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4738588"/>
            <a:ext cx="1073150" cy="404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itre 3"/>
          <p:cNvSpPr txBox="1"/>
          <p:nvPr/>
        </p:nvSpPr>
        <p:spPr bwMode="auto">
          <a:xfrm>
            <a:off x="35496" y="51470"/>
            <a:ext cx="9073008" cy="2926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200" b="1" cap="all">
                <a:solidFill>
                  <a:srgbClr val="0A308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fr-FR" sz="1800" dirty="0" smtClean="0">
                <a:solidFill>
                  <a:schemeClr val="accent6"/>
                </a:solidFill>
              </a:rPr>
              <a:t>Deux volets : </a:t>
            </a:r>
            <a:r>
              <a:rPr lang="fr-FR" sz="1800" dirty="0">
                <a:solidFill>
                  <a:schemeClr val="accent6"/>
                </a:solidFill>
              </a:rPr>
              <a:t>ergonomie </a:t>
            </a:r>
            <a:r>
              <a:rPr lang="fr-FR" sz="1800" dirty="0" smtClean="0">
                <a:solidFill>
                  <a:schemeClr val="accent6"/>
                </a:solidFill>
              </a:rPr>
              <a:t>collaborative </a:t>
            </a:r>
            <a:r>
              <a:rPr lang="fr-FR" sz="1800" dirty="0">
                <a:solidFill>
                  <a:schemeClr val="accent6"/>
                </a:solidFill>
              </a:rPr>
              <a:t>et </a:t>
            </a:r>
            <a:r>
              <a:rPr lang="fr-FR" sz="1800" dirty="0" smtClean="0">
                <a:solidFill>
                  <a:schemeClr val="accent6"/>
                </a:solidFill>
              </a:rPr>
              <a:t>outils techniques</a:t>
            </a: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699542"/>
            <a:ext cx="8730074" cy="3958711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Parole d’usager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448827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/>
              <a:t>la visionneuse </a:t>
            </a:r>
            <a:r>
              <a:rPr lang="fr-FR" sz="2000" dirty="0" err="1" smtClean="0">
                <a:solidFill>
                  <a:schemeClr val="accent6"/>
                </a:solidFill>
              </a:rPr>
              <a:t>Mapstore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800" y="541113"/>
            <a:ext cx="8172400" cy="4596975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71600" y="891385"/>
            <a:ext cx="8064896" cy="3958711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Parole d’usager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448827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/>
              <a:t>les visionneuses  </a:t>
            </a:r>
            <a:r>
              <a:rPr lang="fr-FR" sz="2000" dirty="0" err="1" smtClean="0">
                <a:solidFill>
                  <a:schemeClr val="accent6"/>
                </a:solidFill>
              </a:rPr>
              <a:t>Mviewer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3347864" y="1059582"/>
            <a:ext cx="122413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0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699542"/>
            <a:ext cx="8730074" cy="3958711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Parole d’usager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448827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/>
              <a:t>les visionneuses  </a:t>
            </a:r>
            <a:r>
              <a:rPr lang="fr-FR" sz="2000" dirty="0" err="1" smtClean="0">
                <a:solidFill>
                  <a:schemeClr val="accent6"/>
                </a:solidFill>
              </a:rPr>
              <a:t>Mviewer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843558"/>
            <a:ext cx="8730074" cy="3814695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Parole d’usager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664852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>
                <a:solidFill>
                  <a:schemeClr val="accent6"/>
                </a:solidFill>
              </a:rPr>
              <a:t>les données de référence</a:t>
            </a:r>
            <a:br>
              <a:rPr lang="fr-FR" sz="2000" dirty="0" smtClean="0">
                <a:solidFill>
                  <a:schemeClr val="accent6"/>
                </a:solidFill>
              </a:rPr>
            </a:br>
            <a:r>
              <a:rPr lang="fr-FR" sz="2000" dirty="0">
                <a:solidFill>
                  <a:schemeClr val="accent6"/>
                </a:solidFill>
              </a:rPr>
              <a:t>		</a:t>
            </a:r>
            <a:r>
              <a:rPr lang="fr-FR" sz="2000" dirty="0" smtClean="0">
                <a:solidFill>
                  <a:schemeClr val="accent6"/>
                </a:solidFill>
              </a:rPr>
              <a:t>	fonds </a:t>
            </a:r>
            <a:r>
              <a:rPr lang="fr-FR" sz="2000" dirty="0">
                <a:solidFill>
                  <a:schemeClr val="accent6"/>
                </a:solidFill>
              </a:rPr>
              <a:t>de plan </a:t>
            </a:r>
            <a:r>
              <a:rPr lang="fr-FR" sz="2000" dirty="0" smtClean="0">
                <a:solidFill>
                  <a:schemeClr val="accent6"/>
                </a:solidFill>
              </a:rPr>
              <a:t>OSM, cadastre…</a:t>
            </a:r>
            <a:endParaRPr lang="fr-FR" sz="200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5501" t="9621" r="1616" b="3789"/>
          <a:stretch/>
        </p:blipFill>
        <p:spPr>
          <a:xfrm>
            <a:off x="5364088" y="699542"/>
            <a:ext cx="3779912" cy="2221269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2699792" y="1059582"/>
            <a:ext cx="122413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4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r="17922"/>
          <a:stretch/>
        </p:blipFill>
        <p:spPr>
          <a:xfrm>
            <a:off x="3290124" y="483518"/>
            <a:ext cx="5869160" cy="4022304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7" y="771550"/>
            <a:ext cx="8643404" cy="3958711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Parole d’usager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448827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/>
              <a:t>L’outil </a:t>
            </a:r>
            <a:r>
              <a:rPr lang="fr-FR" sz="2000" dirty="0" err="1" smtClean="0">
                <a:solidFill>
                  <a:schemeClr val="accent6"/>
                </a:solidFill>
              </a:rPr>
              <a:t>GéoContrib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2411760" y="987574"/>
            <a:ext cx="1224136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5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699542"/>
            <a:ext cx="8730074" cy="3958711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Parole d’usager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448827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/>
              <a:t>L’outil </a:t>
            </a:r>
            <a:r>
              <a:rPr lang="fr-FR" sz="2000" dirty="0" err="1" smtClean="0">
                <a:solidFill>
                  <a:schemeClr val="accent6"/>
                </a:solidFill>
              </a:rPr>
              <a:t>GéoContrib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699542"/>
            <a:ext cx="8730074" cy="3958711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Parole d’usager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448827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retours sur…  </a:t>
            </a:r>
            <a:r>
              <a:rPr lang="fr-FR" sz="2000" dirty="0" smtClean="0">
                <a:solidFill>
                  <a:schemeClr val="accent6"/>
                </a:solidFill>
              </a:rPr>
              <a:t>d’autres besoins à prioriser ?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1" descr="Logo Région HDF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92410" y="235186"/>
            <a:ext cx="1042330" cy="10146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5032" y="235186"/>
            <a:ext cx="788675" cy="1014687"/>
          </a:xfrm>
          <a:prstGeom prst="rect">
            <a:avLst/>
          </a:prstGeom>
        </p:spPr>
      </p:pic>
      <p:sp>
        <p:nvSpPr>
          <p:cNvPr id="6" name="Titre 6"/>
          <p:cNvSpPr>
            <a:spLocks noGrp="1"/>
          </p:cNvSpPr>
          <p:nvPr>
            <p:ph type="title"/>
          </p:nvPr>
        </p:nvSpPr>
        <p:spPr bwMode="auto">
          <a:xfrm>
            <a:off x="611560" y="2283718"/>
            <a:ext cx="7833244" cy="515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000" dirty="0" smtClean="0"/>
              <a:t>Merci pour votre attention</a:t>
            </a:r>
            <a:endParaRPr lang="fr-FR" sz="2000" dirty="0">
              <a:solidFill>
                <a:srgbClr val="91C93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23766" y="313152"/>
            <a:ext cx="1146464" cy="9388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36591" y="325090"/>
            <a:ext cx="1352322" cy="9388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rcRect b="13620"/>
          <a:stretch/>
        </p:blipFill>
        <p:spPr bwMode="auto">
          <a:xfrm>
            <a:off x="6155275" y="79755"/>
            <a:ext cx="2725320" cy="13899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05" y="3790950"/>
            <a:ext cx="35528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1" descr="Logo Région HDF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92410" y="235186"/>
            <a:ext cx="1042330" cy="10146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5032" y="235186"/>
            <a:ext cx="788675" cy="1014687"/>
          </a:xfrm>
          <a:prstGeom prst="rect">
            <a:avLst/>
          </a:prstGeom>
        </p:spPr>
      </p:pic>
      <p:sp>
        <p:nvSpPr>
          <p:cNvPr id="6" name="Titre 6"/>
          <p:cNvSpPr>
            <a:spLocks noGrp="1"/>
          </p:cNvSpPr>
          <p:nvPr>
            <p:ph type="title"/>
          </p:nvPr>
        </p:nvSpPr>
        <p:spPr bwMode="auto">
          <a:xfrm>
            <a:off x="611560" y="2283718"/>
            <a:ext cx="7833244" cy="515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000" dirty="0" smtClean="0"/>
              <a:t>1 – les communautés d’utilisateurs</a:t>
            </a:r>
            <a:endParaRPr lang="fr-FR" sz="2000" dirty="0">
              <a:solidFill>
                <a:srgbClr val="91C93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23766" y="313152"/>
            <a:ext cx="1146464" cy="9388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36591" y="325090"/>
            <a:ext cx="1352322" cy="9388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rcRect b="13620"/>
          <a:stretch/>
        </p:blipFill>
        <p:spPr bwMode="auto">
          <a:xfrm>
            <a:off x="6155275" y="79755"/>
            <a:ext cx="2725320" cy="138992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05" y="3790950"/>
            <a:ext cx="35528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9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r="1588"/>
          <a:stretch/>
        </p:blipFill>
        <p:spPr>
          <a:xfrm>
            <a:off x="2718998" y="915566"/>
            <a:ext cx="6425002" cy="3672408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664852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>
                <a:solidFill>
                  <a:schemeClr val="accent6"/>
                </a:solidFill>
              </a:rPr>
              <a:t>LA page d’accueil </a:t>
            </a:r>
            <a:br>
              <a:rPr lang="fr-FR" sz="2000" dirty="0" smtClean="0">
                <a:solidFill>
                  <a:schemeClr val="accent6"/>
                </a:solidFill>
              </a:rPr>
            </a:br>
            <a:r>
              <a:rPr lang="fr-FR" sz="2000" dirty="0" smtClean="0">
                <a:solidFill>
                  <a:schemeClr val="accent6"/>
                </a:solidFill>
              </a:rPr>
              <a:t>		         + actualités, agenda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3856016" y="3435846"/>
            <a:ext cx="936104" cy="14401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3856016" y="3651870"/>
            <a:ext cx="1004016" cy="21602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915567"/>
            <a:ext cx="8730074" cy="3456384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Par où entrez-vous le plus </a:t>
            </a:r>
            <a:r>
              <a:rPr lang="fr-FR" sz="1800" dirty="0" smtClean="0">
                <a:latin typeface="+mn-lt"/>
              </a:rPr>
              <a:t>? </a:t>
            </a:r>
          </a:p>
          <a:p>
            <a:pPr lvl="1"/>
            <a:r>
              <a:rPr lang="fr-FR" sz="1400" dirty="0" smtClean="0">
                <a:latin typeface="+mn-lt"/>
                <a:sym typeface="Wingdings" panose="05000000000000000000" pitchFamily="2" charset="2"/>
              </a:rPr>
              <a:t> en fonction de </a:t>
            </a:r>
            <a:r>
              <a:rPr lang="fr-FR" sz="1400" b="1" dirty="0" smtClean="0">
                <a:latin typeface="+mn-lt"/>
                <a:sym typeface="Wingdings" panose="05000000000000000000" pitchFamily="2" charset="2"/>
              </a:rPr>
              <a:t>ce que veut faire </a:t>
            </a:r>
            <a:r>
              <a:rPr lang="fr-FR" sz="1400" dirty="0" smtClean="0">
                <a:latin typeface="+mn-lt"/>
                <a:sym typeface="Wingdings" panose="05000000000000000000" pitchFamily="2" charset="2"/>
              </a:rPr>
              <a:t>la personne (chercher des données, </a:t>
            </a:r>
            <a:endParaRPr lang="fr-FR" sz="1400" dirty="0" smtClean="0">
              <a:latin typeface="+mn-lt"/>
            </a:endParaRPr>
          </a:p>
          <a:p>
            <a:r>
              <a:rPr lang="fr-FR" sz="1800" dirty="0" smtClean="0">
                <a:latin typeface="+mn-lt"/>
              </a:rPr>
              <a:t>«</a:t>
            </a:r>
            <a:r>
              <a:rPr lang="fr-FR" sz="1800" dirty="0" smtClean="0">
                <a:latin typeface="+mn-lt"/>
              </a:rPr>
              <a:t> Mutualisez etc. » : comment concrètement ? </a:t>
            </a:r>
            <a:r>
              <a:rPr lang="fr-FR" sz="1800" b="1" dirty="0" smtClean="0">
                <a:latin typeface="+mn-lt"/>
              </a:rPr>
              <a:t>Mieux expliquer </a:t>
            </a:r>
            <a:r>
              <a:rPr lang="fr-FR" sz="1800" dirty="0" smtClean="0">
                <a:latin typeface="+mn-lt"/>
              </a:rPr>
              <a:t>ou changer </a:t>
            </a:r>
            <a:r>
              <a:rPr lang="fr-FR" sz="1800" dirty="0" smtClean="0">
                <a:latin typeface="+mn-lt"/>
              </a:rPr>
              <a:t>l’accroche</a:t>
            </a:r>
          </a:p>
          <a:p>
            <a:pPr lvl="1"/>
            <a:r>
              <a:rPr lang="fr-FR" sz="1400" b="1" dirty="0" smtClean="0">
                <a:latin typeface="+mn-lt"/>
              </a:rPr>
              <a:t>La plupart des utilisateurs ne vont pas sur Géo2France par hasard</a:t>
            </a:r>
            <a:endParaRPr lang="fr-FR" sz="1400" b="1" dirty="0">
              <a:latin typeface="+mn-lt"/>
            </a:endParaRPr>
          </a:p>
          <a:p>
            <a:r>
              <a:rPr lang="fr-FR" sz="1800" dirty="0" smtClean="0">
                <a:latin typeface="+mn-lt"/>
              </a:rPr>
              <a:t>Impasse </a:t>
            </a:r>
            <a:r>
              <a:rPr lang="fr-FR" sz="1800" dirty="0" smtClean="0">
                <a:latin typeface="+mn-lt"/>
              </a:rPr>
              <a:t>: …/banner</a:t>
            </a:r>
          </a:p>
          <a:p>
            <a:endParaRPr lang="fr-FR" sz="1800" dirty="0" smtClean="0">
              <a:latin typeface="+mn-lt"/>
            </a:endParaRPr>
          </a:p>
          <a:p>
            <a:endParaRPr lang="fr-FR" sz="1800" dirty="0">
              <a:latin typeface="+mn-lt"/>
            </a:endParaRPr>
          </a:p>
          <a:p>
            <a:r>
              <a:rPr lang="fr-FR" sz="1800" dirty="0" smtClean="0">
                <a:latin typeface="+mn-lt"/>
              </a:rPr>
              <a:t>Utilité </a:t>
            </a:r>
            <a:r>
              <a:rPr lang="fr-FR" sz="1800" dirty="0" smtClean="0">
                <a:latin typeface="+mn-lt"/>
              </a:rPr>
              <a:t>réelle des accès </a:t>
            </a:r>
            <a:r>
              <a:rPr lang="fr-FR" sz="1800" dirty="0" smtClean="0">
                <a:latin typeface="+mn-lt"/>
              </a:rPr>
              <a:t>rapides ?</a:t>
            </a:r>
          </a:p>
          <a:p>
            <a:pPr lvl="1"/>
            <a:r>
              <a:rPr lang="fr-FR" sz="1400" dirty="0" smtClean="0">
                <a:latin typeface="+mn-lt"/>
              </a:rPr>
              <a:t>On ne comprend pas que le </a:t>
            </a:r>
            <a:r>
              <a:rPr lang="fr-FR" sz="1400" dirty="0" err="1" smtClean="0">
                <a:latin typeface="+mn-lt"/>
              </a:rPr>
              <a:t>rubriquage</a:t>
            </a:r>
            <a:r>
              <a:rPr lang="fr-FR" sz="1400" dirty="0" smtClean="0">
                <a:latin typeface="+mn-lt"/>
              </a:rPr>
              <a:t> change selon le profil choisi</a:t>
            </a:r>
            <a:endParaRPr lang="fr-FR" sz="1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9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771550"/>
            <a:ext cx="8730074" cy="3960440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Les fils d’actualités et agenda ne sont pas visibles sans </a:t>
            </a:r>
            <a:r>
              <a:rPr lang="fr-FR" sz="1800" dirty="0" smtClean="0">
                <a:latin typeface="+mn-lt"/>
              </a:rPr>
              <a:t>scroller</a:t>
            </a:r>
          </a:p>
          <a:p>
            <a:r>
              <a:rPr lang="fr-FR" sz="1800" dirty="0">
                <a:latin typeface="+mn-lt"/>
              </a:rPr>
              <a:t>Besoin d’un glossaire des termes techniques, d’info-bulles ou aide contextualisée</a:t>
            </a:r>
          </a:p>
          <a:p>
            <a:r>
              <a:rPr lang="fr-FR" sz="1800" dirty="0">
                <a:latin typeface="+mn-lt"/>
              </a:rPr>
              <a:t>Cf. </a:t>
            </a:r>
            <a:r>
              <a:rPr lang="fr-FR" sz="1800" dirty="0" err="1">
                <a:latin typeface="+mn-lt"/>
              </a:rPr>
              <a:t>HomePage</a:t>
            </a:r>
            <a:r>
              <a:rPr lang="fr-FR" sz="1800" dirty="0">
                <a:latin typeface="+mn-lt"/>
              </a:rPr>
              <a:t> Grand Est : </a:t>
            </a:r>
          </a:p>
          <a:p>
            <a:pPr lvl="1"/>
            <a:r>
              <a:rPr lang="fr-FR" sz="1400" dirty="0" smtClean="0">
                <a:latin typeface="+mn-lt"/>
              </a:rPr>
              <a:t>accroche par le sens profond de la politique de la donnée</a:t>
            </a:r>
          </a:p>
          <a:p>
            <a:pPr lvl="1"/>
            <a:r>
              <a:rPr lang="fr-FR" sz="1400" dirty="0" smtClean="0">
                <a:latin typeface="+mn-lt"/>
              </a:rPr>
              <a:t>Dès la HP </a:t>
            </a:r>
            <a:r>
              <a:rPr lang="fr-FR" sz="1400" dirty="0" err="1" smtClean="0">
                <a:latin typeface="+mn-lt"/>
              </a:rPr>
              <a:t>qlq</a:t>
            </a:r>
            <a:r>
              <a:rPr lang="fr-FR" sz="1400" dirty="0" smtClean="0">
                <a:latin typeface="+mn-lt"/>
              </a:rPr>
              <a:t> exemples de données en live, même sous forme de chiffres (en </a:t>
            </a:r>
            <a:r>
              <a:rPr lang="fr-FR" sz="1400" dirty="0" err="1" smtClean="0">
                <a:latin typeface="+mn-lt"/>
              </a:rPr>
              <a:t>dataviz</a:t>
            </a:r>
            <a:r>
              <a:rPr lang="fr-FR" sz="1400" dirty="0" smtClean="0">
                <a:latin typeface="+mn-lt"/>
              </a:rPr>
              <a:t> ce serait idéal)</a:t>
            </a:r>
            <a:endParaRPr lang="fr-FR" sz="1400" dirty="0">
              <a:latin typeface="+mn-lt"/>
            </a:endParaRPr>
          </a:p>
          <a:p>
            <a:endParaRPr lang="fr-FR" sz="1800" dirty="0" smtClean="0">
              <a:latin typeface="+mn-lt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664852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>
                <a:solidFill>
                  <a:schemeClr val="accent6"/>
                </a:solidFill>
              </a:rPr>
              <a:t>LA page d’accueil </a:t>
            </a:r>
            <a:br>
              <a:rPr lang="fr-FR" sz="2000" dirty="0" smtClean="0">
                <a:solidFill>
                  <a:schemeClr val="accent6"/>
                </a:solidFill>
              </a:rPr>
            </a:br>
            <a:r>
              <a:rPr lang="fr-FR" sz="2000" dirty="0" smtClean="0">
                <a:solidFill>
                  <a:schemeClr val="accent6"/>
                </a:solidFill>
              </a:rPr>
              <a:t>		         + actualités, agenda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627534"/>
            <a:ext cx="8820472" cy="4104456"/>
          </a:xfrm>
        </p:spPr>
        <p:txBody>
          <a:bodyPr>
            <a:noAutofit/>
          </a:bodyPr>
          <a:lstStyle/>
          <a:p>
            <a:r>
              <a:rPr lang="fr-FR" sz="1600" dirty="0"/>
              <a:t>Site trop lent globalement </a:t>
            </a:r>
            <a:r>
              <a:rPr lang="fr-FR" sz="1600" dirty="0" smtClean="0"/>
              <a:t>! Performances liées au CMS ou au serveur</a:t>
            </a:r>
            <a:endParaRPr lang="fr-FR" sz="1600" dirty="0"/>
          </a:p>
          <a:p>
            <a:r>
              <a:rPr lang="fr-FR" sz="1800" dirty="0" err="1" smtClean="0">
                <a:latin typeface="+mn-lt"/>
              </a:rPr>
              <a:t>Analytics</a:t>
            </a:r>
            <a:r>
              <a:rPr lang="fr-FR" sz="1800" dirty="0" smtClean="0">
                <a:latin typeface="+mn-lt"/>
              </a:rPr>
              <a:t> </a:t>
            </a:r>
            <a:r>
              <a:rPr lang="fr-FR" sz="1800" dirty="0">
                <a:latin typeface="+mn-lt"/>
              </a:rPr>
              <a:t>: </a:t>
            </a:r>
          </a:p>
          <a:p>
            <a:pPr lvl="1"/>
            <a:r>
              <a:rPr lang="fr-FR" sz="1400" dirty="0"/>
              <a:t>Taux de rebond : si taux &gt; 30% l’utilisateur ne trouve pas assez facilement, </a:t>
            </a:r>
            <a:r>
              <a:rPr lang="fr-FR" sz="1400" dirty="0" err="1"/>
              <a:t>rubriquage</a:t>
            </a:r>
            <a:r>
              <a:rPr lang="fr-FR" sz="1400" dirty="0"/>
              <a:t> à refaire</a:t>
            </a:r>
          </a:p>
          <a:p>
            <a:pPr lvl="1"/>
            <a:r>
              <a:rPr lang="fr-FR" sz="1400" dirty="0"/>
              <a:t>10 pages les plus consultées, les pages d’entrée et de sortie</a:t>
            </a:r>
          </a:p>
          <a:p>
            <a:r>
              <a:rPr lang="fr-FR" sz="1800" dirty="0" smtClean="0">
                <a:latin typeface="+mn-lt"/>
              </a:rPr>
              <a:t>Stratégie « CMS ou pas » ?</a:t>
            </a:r>
          </a:p>
          <a:p>
            <a:pPr lvl="1"/>
            <a:r>
              <a:rPr lang="fr-FR" sz="1400" dirty="0" smtClean="0">
                <a:latin typeface="+mn-lt"/>
              </a:rPr>
              <a:t>Avoir un CMS est obligatoire si on veut pouvoir éditer du contenu et des liens dans la plateforme</a:t>
            </a:r>
          </a:p>
          <a:p>
            <a:pPr lvl="1"/>
            <a:r>
              <a:rPr lang="fr-FR" sz="1400" dirty="0">
                <a:latin typeface="+mn-lt"/>
              </a:rPr>
              <a:t>Certains CMS sont plus légers et plus maniables que </a:t>
            </a:r>
            <a:r>
              <a:rPr lang="fr-FR" sz="1400" dirty="0" err="1">
                <a:latin typeface="+mn-lt"/>
              </a:rPr>
              <a:t>Drupal</a:t>
            </a:r>
            <a:r>
              <a:rPr lang="fr-FR" sz="1400" dirty="0">
                <a:latin typeface="+mn-lt"/>
              </a:rPr>
              <a:t> (</a:t>
            </a:r>
            <a:r>
              <a:rPr lang="fr-FR" sz="1400" dirty="0">
                <a:latin typeface="+mn-lt"/>
                <a:hlinkClick r:id="rId2"/>
              </a:rPr>
              <a:t>https://esa-sen4stat.org</a:t>
            </a:r>
            <a:r>
              <a:rPr lang="fr-FR" sz="1400" dirty="0">
                <a:latin typeface="+mn-lt"/>
                <a:hlinkClick r:id="rId2"/>
              </a:rPr>
              <a:t>/</a:t>
            </a:r>
            <a:r>
              <a:rPr lang="fr-FR" sz="1400" dirty="0">
                <a:latin typeface="+mn-lt"/>
              </a:rPr>
              <a:t> ; </a:t>
            </a:r>
            <a:r>
              <a:rPr lang="fr-FR" sz="1400" dirty="0">
                <a:latin typeface="+mn-lt"/>
                <a:hlinkClick r:id="rId3"/>
              </a:rPr>
              <a:t>https://www.anthedesign.fr/developpement-web/grav-cms</a:t>
            </a:r>
            <a:r>
              <a:rPr lang="fr-FR" sz="1400" dirty="0">
                <a:latin typeface="+mn-lt"/>
                <a:hlinkClick r:id="rId3"/>
              </a:rPr>
              <a:t>/</a:t>
            </a:r>
            <a:r>
              <a:rPr lang="fr-FR" sz="1400" dirty="0">
                <a:latin typeface="+mn-lt"/>
              </a:rPr>
              <a:t> ; </a:t>
            </a:r>
            <a:r>
              <a:rPr lang="fr-FR" sz="1400" dirty="0">
                <a:latin typeface="+mn-lt"/>
                <a:hlinkClick r:id="rId4"/>
              </a:rPr>
              <a:t>https://</a:t>
            </a:r>
            <a:r>
              <a:rPr lang="fr-FR" sz="1400" dirty="0" smtClean="0">
                <a:latin typeface="+mn-lt"/>
                <a:hlinkClick r:id="rId4"/>
              </a:rPr>
              <a:t>learn.getgrav.org/17</a:t>
            </a:r>
            <a:r>
              <a:rPr lang="fr-FR" sz="1400" dirty="0" smtClean="0">
                <a:latin typeface="+mn-lt"/>
              </a:rPr>
              <a:t>...</a:t>
            </a:r>
          </a:p>
          <a:p>
            <a:pPr lvl="1"/>
            <a:r>
              <a:rPr lang="fr-FR" sz="1400" dirty="0" smtClean="0">
                <a:latin typeface="+mn-lt"/>
              </a:rPr>
              <a:t>Possibilité de garder une partie du site en CMS (groupes-projets, HP, etc.) et le reste construit sur mesure (</a:t>
            </a:r>
            <a:r>
              <a:rPr lang="fr-FR" sz="1400" dirty="0" err="1" smtClean="0">
                <a:latin typeface="+mn-lt"/>
              </a:rPr>
              <a:t>pydio</a:t>
            </a:r>
            <a:r>
              <a:rPr lang="fr-FR" sz="1400" dirty="0" smtClean="0">
                <a:latin typeface="+mn-lt"/>
              </a:rPr>
              <a:t>, forum, etc.)</a:t>
            </a:r>
          </a:p>
          <a:p>
            <a:r>
              <a:rPr lang="fr-FR" sz="1800" dirty="0" smtClean="0">
                <a:latin typeface="+mn-lt"/>
              </a:rPr>
              <a:t>1 - Compétences disponibles en Hauts-de-France : à contacter en juillet si possible</a:t>
            </a:r>
          </a:p>
          <a:p>
            <a:pPr lvl="1"/>
            <a:r>
              <a:rPr lang="fr-FR" sz="1400" dirty="0"/>
              <a:t>UX design </a:t>
            </a:r>
            <a:r>
              <a:rPr lang="fr-FR" sz="1400" dirty="0" smtClean="0"/>
              <a:t>: </a:t>
            </a:r>
            <a:r>
              <a:rPr lang="fr-FR" sz="1400" dirty="0" smtClean="0">
                <a:latin typeface="+mn-lt"/>
              </a:rPr>
              <a:t>DREAL (Stéphanie BARET et </a:t>
            </a:r>
            <a:r>
              <a:rPr lang="fr-FR" sz="1400" dirty="0" err="1" smtClean="0">
                <a:latin typeface="+mn-lt"/>
              </a:rPr>
              <a:t>Eric</a:t>
            </a:r>
            <a:r>
              <a:rPr lang="fr-FR" sz="1400" dirty="0" smtClean="0">
                <a:latin typeface="+mn-lt"/>
              </a:rPr>
              <a:t> NOWAK), </a:t>
            </a:r>
            <a:r>
              <a:rPr lang="fr-FR" sz="1400" dirty="0" err="1" smtClean="0">
                <a:latin typeface="+mn-lt"/>
              </a:rPr>
              <a:t>Dir</a:t>
            </a:r>
            <a:r>
              <a:rPr lang="fr-FR" sz="1400" dirty="0" smtClean="0">
                <a:latin typeface="+mn-lt"/>
              </a:rPr>
              <a:t> Com de la Région</a:t>
            </a:r>
          </a:p>
          <a:p>
            <a:pPr lvl="1"/>
            <a:r>
              <a:rPr lang="fr-FR" sz="1400" dirty="0" smtClean="0">
                <a:latin typeface="+mn-lt"/>
              </a:rPr>
              <a:t>Administration et développement : équipe Géo2France (Nicolas cf. ESA ; Jean-Baptiste DESBAS cf. </a:t>
            </a:r>
            <a:r>
              <a:rPr lang="fr-FR" sz="1400" dirty="0" err="1" smtClean="0">
                <a:latin typeface="+mn-lt"/>
              </a:rPr>
              <a:t>ClicNat</a:t>
            </a:r>
            <a:r>
              <a:rPr lang="fr-FR" sz="1400" dirty="0" smtClean="0">
                <a:latin typeface="+mn-lt"/>
              </a:rPr>
              <a:t>)</a:t>
            </a:r>
          </a:p>
          <a:p>
            <a:r>
              <a:rPr lang="fr-FR" sz="1800" dirty="0" smtClean="0">
                <a:latin typeface="+mn-lt"/>
              </a:rPr>
              <a:t>2 - Interroger aussi en amont du CCTP des entreprises : librement ou BC &lt; 4000 €</a:t>
            </a:r>
            <a:endParaRPr lang="fr-FR" sz="1800" dirty="0">
              <a:latin typeface="+mn-lt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664852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>
                <a:solidFill>
                  <a:schemeClr val="accent6"/>
                </a:solidFill>
              </a:rPr>
              <a:t>l’architecture du CCTP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9317"/>
            <a:ext cx="3384376" cy="4322673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664852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>
                <a:solidFill>
                  <a:schemeClr val="accent6"/>
                </a:solidFill>
              </a:rPr>
              <a:t>l’architecture du CCTP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491880" y="627534"/>
            <a:ext cx="5652120" cy="4248472"/>
          </a:xfrm>
        </p:spPr>
        <p:txBody>
          <a:bodyPr>
            <a:noAutofit/>
          </a:bodyPr>
          <a:lstStyle/>
          <a:p>
            <a:r>
              <a:rPr lang="fr-FR" sz="1400" dirty="0" smtClean="0"/>
              <a:t>En vert ce qui resterait en CMS</a:t>
            </a:r>
          </a:p>
          <a:p>
            <a:r>
              <a:rPr lang="fr-FR" sz="1400" dirty="0" smtClean="0"/>
              <a:t>En noir ce qu’il faudrait développer sur mesure ou avec d’autres briques logicielles</a:t>
            </a:r>
          </a:p>
          <a:p>
            <a:endParaRPr lang="fr-FR" sz="1400" dirty="0" smtClean="0"/>
          </a:p>
          <a:p>
            <a:r>
              <a:rPr lang="fr-FR" sz="1400" dirty="0" smtClean="0"/>
              <a:t>Il existe des scripts de migration pour faciliter la reprise de contenus</a:t>
            </a:r>
          </a:p>
          <a:p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>
                <a:sym typeface="Wingdings" panose="05000000000000000000" pitchFamily="2" charset="2"/>
              </a:rPr>
              <a:t>Forum  </a:t>
            </a:r>
            <a:r>
              <a:rPr lang="fr-FR" sz="1600" b="1" u="sng" dirty="0">
                <a:hlinkClick r:id="rId4"/>
              </a:rPr>
              <a:t>https://www.discourse.org/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8463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664852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>
                <a:solidFill>
                  <a:schemeClr val="accent6"/>
                </a:solidFill>
              </a:rPr>
              <a:t>l’architecture du CCTP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627534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Ressources :</a:t>
            </a:r>
          </a:p>
          <a:p>
            <a:endParaRPr lang="fr-FR" sz="1400" dirty="0" smtClean="0"/>
          </a:p>
          <a:p>
            <a:r>
              <a:rPr lang="fr-FR" sz="1400" dirty="0" smtClean="0">
                <a:hlinkClick r:id="rId3"/>
              </a:rPr>
              <a:t>https</a:t>
            </a:r>
            <a:r>
              <a:rPr lang="fr-FR" sz="1400" dirty="0">
                <a:hlinkClick r:id="rId3"/>
              </a:rPr>
              <a:t>://</a:t>
            </a:r>
            <a:r>
              <a:rPr lang="fr-FR" sz="1400" dirty="0" smtClean="0">
                <a:hlinkClick r:id="rId3"/>
              </a:rPr>
              <a:t>www.datagrandest.fr/portail/fr/mentions-legales</a:t>
            </a:r>
            <a:endParaRPr lang="fr-FR" sz="1400" dirty="0" smtClean="0"/>
          </a:p>
          <a:p>
            <a:endParaRPr lang="fr-FR" sz="1400" dirty="0"/>
          </a:p>
          <a:p>
            <a:r>
              <a:rPr lang="fr-FR" sz="1400" dirty="0" smtClean="0">
                <a:hlinkClick r:id="rId4"/>
              </a:rPr>
              <a:t>https</a:t>
            </a:r>
            <a:r>
              <a:rPr lang="fr-FR" sz="1400" dirty="0">
                <a:hlinkClick r:id="rId4"/>
              </a:rPr>
              <a:t>://</a:t>
            </a:r>
            <a:r>
              <a:rPr lang="fr-FR" sz="1400" dirty="0" smtClean="0">
                <a:hlinkClick r:id="rId4"/>
              </a:rPr>
              <a:t>groups.google.com/g/georchestra?pli=1</a:t>
            </a:r>
            <a:endParaRPr lang="fr-FR" sz="1400" dirty="0" smtClean="0"/>
          </a:p>
          <a:p>
            <a:endParaRPr lang="fr-FR" sz="1400" dirty="0"/>
          </a:p>
          <a:p>
            <a:r>
              <a:rPr lang="fr-FR" sz="1400" dirty="0" smtClean="0">
                <a:hlinkClick r:id="rId5"/>
              </a:rPr>
              <a:t>https</a:t>
            </a:r>
            <a:r>
              <a:rPr lang="fr-FR" sz="1400" dirty="0">
                <a:hlinkClick r:id="rId5"/>
              </a:rPr>
              <a:t>://</a:t>
            </a:r>
            <a:r>
              <a:rPr lang="fr-FR" sz="1400" dirty="0" smtClean="0">
                <a:hlinkClick r:id="rId5"/>
              </a:rPr>
              <a:t>groups.google.com/g/georchestra/c/RuU4dt-XFQk</a:t>
            </a:r>
            <a:endParaRPr lang="fr-FR" sz="1400" dirty="0" smtClean="0"/>
          </a:p>
          <a:p>
            <a:endParaRPr lang="fr-FR" sz="1400" dirty="0"/>
          </a:p>
          <a:p>
            <a:r>
              <a:rPr lang="fr-FR" sz="1400" dirty="0" smtClean="0">
                <a:hlinkClick r:id="rId6"/>
              </a:rPr>
              <a:t>https</a:t>
            </a:r>
            <a:r>
              <a:rPr lang="fr-FR" sz="1400" dirty="0">
                <a:hlinkClick r:id="rId6"/>
              </a:rPr>
              <a:t>://</a:t>
            </a:r>
            <a:r>
              <a:rPr lang="fr-FR" sz="1400" dirty="0" smtClean="0">
                <a:hlinkClick r:id="rId6"/>
              </a:rPr>
              <a:t>uteam.fr/consultant/presentation/olivier-salesse</a:t>
            </a:r>
            <a:endParaRPr lang="fr-FR" sz="1400" dirty="0" smtClean="0"/>
          </a:p>
          <a:p>
            <a:endParaRPr lang="fr-FR" sz="1400" dirty="0"/>
          </a:p>
          <a:p>
            <a:r>
              <a:rPr lang="fr-FR" sz="1400" u="sng" dirty="0">
                <a:hlinkClick r:id="rId7"/>
              </a:rPr>
              <a:t>https://</a:t>
            </a:r>
            <a:r>
              <a:rPr lang="fr-FR" sz="1400" u="sng" dirty="0" smtClean="0">
                <a:hlinkClick r:id="rId7"/>
              </a:rPr>
              <a:t>www.anthedesign.fr/services/</a:t>
            </a:r>
            <a:r>
              <a:rPr lang="fr-FR" sz="1400" dirty="0" smtClean="0"/>
              <a:t>     </a:t>
            </a:r>
            <a:r>
              <a:rPr lang="fr-FR" sz="1400" dirty="0">
                <a:hlinkClick r:id="rId8"/>
              </a:rPr>
              <a:t>https://www.anthedesign.fr/developpement-web/grav-cms</a:t>
            </a:r>
            <a:r>
              <a:rPr lang="fr-FR" sz="1400" dirty="0" smtClean="0">
                <a:hlinkClick r:id="rId8"/>
              </a:rPr>
              <a:t>/</a:t>
            </a:r>
            <a:endParaRPr lang="fr-FR" sz="1400" dirty="0" smtClean="0"/>
          </a:p>
          <a:p>
            <a:r>
              <a:rPr lang="fr-FR" sz="1400" dirty="0" smtClean="0">
                <a:hlinkClick r:id="rId9"/>
              </a:rPr>
              <a:t>https</a:t>
            </a:r>
            <a:r>
              <a:rPr lang="fr-FR" sz="1400" dirty="0">
                <a:hlinkClick r:id="rId9"/>
              </a:rPr>
              <a:t>://learn.getgrav.org/17</a:t>
            </a:r>
            <a:endParaRPr lang="fr-FR" sz="1400" dirty="0"/>
          </a:p>
          <a:p>
            <a:endParaRPr lang="fr-FR" sz="1400" dirty="0" smtClean="0"/>
          </a:p>
          <a:p>
            <a:r>
              <a:rPr lang="fr-FR" sz="1400" dirty="0">
                <a:hlinkClick r:id="rId10"/>
              </a:rPr>
              <a:t>https://esa-sen4stat.org</a:t>
            </a:r>
            <a:r>
              <a:rPr lang="fr-FR" sz="1400" dirty="0" smtClean="0">
                <a:hlinkClick r:id="rId10"/>
              </a:rPr>
              <a:t>/</a:t>
            </a:r>
            <a:endParaRPr lang="fr-FR" sz="1400" dirty="0" smtClean="0"/>
          </a:p>
          <a:p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5400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1855" r="41303" b="3279"/>
          <a:stretch/>
        </p:blipFill>
        <p:spPr>
          <a:xfrm>
            <a:off x="5580112" y="483518"/>
            <a:ext cx="3563888" cy="4139337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4572000" y="1059582"/>
            <a:ext cx="1152128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3926" y="915566"/>
            <a:ext cx="8730074" cy="3742687"/>
          </a:xfrm>
        </p:spPr>
        <p:txBody>
          <a:bodyPr>
            <a:noAutofit/>
          </a:bodyPr>
          <a:lstStyle/>
          <a:p>
            <a:r>
              <a:rPr lang="fr-FR" sz="1800" dirty="0" smtClean="0">
                <a:latin typeface="+mn-lt"/>
              </a:rPr>
              <a:t>Barre de recherche « non intelligente »</a:t>
            </a:r>
          </a:p>
          <a:p>
            <a:pPr marL="0" indent="0">
              <a:buNone/>
            </a:pPr>
            <a:r>
              <a:rPr lang="fr-FR" sz="1800" dirty="0" smtClean="0">
                <a:latin typeface="+mn-lt"/>
              </a:rPr>
              <a:t>	(pas d’auto-complétion)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06698"/>
            <a:ext cx="8928992" cy="664852"/>
          </a:xfrm>
        </p:spPr>
        <p:txBody>
          <a:bodyPr>
            <a:noAutofit/>
          </a:bodyPr>
          <a:lstStyle/>
          <a:p>
            <a:r>
              <a:rPr lang="fr-FR" sz="1800" dirty="0" smtClean="0"/>
              <a:t>Vos retour sur…  </a:t>
            </a:r>
            <a:r>
              <a:rPr lang="fr-FR" sz="2000" dirty="0" smtClean="0">
                <a:solidFill>
                  <a:schemeClr val="accent6"/>
                </a:solidFill>
              </a:rPr>
              <a:t>L’annuaire des acteurs</a:t>
            </a:r>
            <a:endParaRPr lang="fr-FR" sz="1400" b="0" dirty="0">
              <a:solidFill>
                <a:schemeClr val="accent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368" y="4663962"/>
            <a:ext cx="1259632" cy="4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3761</TotalTime>
  <Words>1227</Words>
  <Application>Microsoft Office PowerPoint</Application>
  <DocSecurity>0</DocSecurity>
  <PresentationFormat>Affichage à l'écran (16:9)</PresentationFormat>
  <Paragraphs>148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Wingdings</vt:lpstr>
      <vt:lpstr>1_Conception personnalisée</vt:lpstr>
      <vt:lpstr>5_Conception personnalisée</vt:lpstr>
      <vt:lpstr>6_Conception personnalisée</vt:lpstr>
      <vt:lpstr>La PLATEFORME PARTENARIALE DE DONNEES Geo2France</vt:lpstr>
      <vt:lpstr>Présentation PowerPoint</vt:lpstr>
      <vt:lpstr>1 – les communautés d’utilisateurs</vt:lpstr>
      <vt:lpstr>Vos retour sur…  LA page d’accueil             + actualités, agenda</vt:lpstr>
      <vt:lpstr>Vos retour sur…  LA page d’accueil             + actualités, agenda</vt:lpstr>
      <vt:lpstr>Vos retour sur…  l’architecture du CCTP</vt:lpstr>
      <vt:lpstr>Vos retour sur…  l’architecture du CCTP</vt:lpstr>
      <vt:lpstr>Vos retour sur…  l’architecture du CCTP</vt:lpstr>
      <vt:lpstr>Vos retour sur…  L’annuaire des acteurs</vt:lpstr>
      <vt:lpstr>Vos retour sur… Création de compte, notifications, e-MAILS</vt:lpstr>
      <vt:lpstr>Vos retour sur…  les groupes-projets</vt:lpstr>
      <vt:lpstr>Vos retour sur…  les groupes-projets</vt:lpstr>
      <vt:lpstr>Vos retour sur…  Vos besoins en formations et Appuis</vt:lpstr>
      <vt:lpstr>Vos retours sur…  d’autres besoins à prioriser ?</vt:lpstr>
      <vt:lpstr>2 - L’infrastructure de données et ses outils</vt:lpstr>
      <vt:lpstr>Vos retour sur…  le catalogue (Datahub)    consultation, saisies, moissonnages…</vt:lpstr>
      <vt:lpstr>Vos retour sur…  le catalogue (Datahub)    consultation, saisies, moissonnages…</vt:lpstr>
      <vt:lpstr>Vos retour sur…  le stockage et la publication de données        Datafeeder, accès aux flux…</vt:lpstr>
      <vt:lpstr>Vos retour sur…  la visionneuse Mapstore</vt:lpstr>
      <vt:lpstr>Vos retour sur…  la visionneuse Mapstore</vt:lpstr>
      <vt:lpstr>Vos retour sur…  les visionneuses  Mviewer</vt:lpstr>
      <vt:lpstr>Vos retour sur…  les visionneuses  Mviewer</vt:lpstr>
      <vt:lpstr>Vos retour sur…  les données de référence    fonds de plan OSM, cadastre…</vt:lpstr>
      <vt:lpstr>Vos retour sur…  L’outil GéoContrib</vt:lpstr>
      <vt:lpstr>Vos retour sur…  L’outil GéoContrib</vt:lpstr>
      <vt:lpstr>Vos retours sur…  d’autres besoins à prioriser ?</vt:lpstr>
      <vt:lpstr>Merci pour votre attention</vt:lpstr>
    </vt:vector>
  </TitlesOfParts>
  <Manager>Cedric.ANSARD@hautsdefrance.fr</Manager>
  <Company>Région NPdCP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Cedric.ANSARD@hautsdefrance.fr</dc:creator>
  <cp:keywords/>
  <dc:description/>
  <cp:lastModifiedBy>DESCOINGS Damien</cp:lastModifiedBy>
  <cp:revision>764</cp:revision>
  <cp:lastPrinted>2022-06-23T08:51:12Z</cp:lastPrinted>
  <dcterms:created xsi:type="dcterms:W3CDTF">2016-09-06T08:13:42Z</dcterms:created>
  <dcterms:modified xsi:type="dcterms:W3CDTF">2022-07-05T09:42:08Z</dcterms:modified>
  <cp:category/>
  <dc:identifier/>
  <cp:contentStatus/>
  <dc:language/>
  <cp:version/>
</cp:coreProperties>
</file>