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48.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5" r:id="rId3"/>
    <p:sldMasterId id="2147483708" r:id="rId4"/>
  </p:sldMasterIdLst>
  <p:notesMasterIdLst>
    <p:notesMasterId r:id="rId48"/>
  </p:notesMasterIdLst>
  <p:sldIdLst>
    <p:sldId id="266" r:id="rId5"/>
    <p:sldId id="432" r:id="rId6"/>
    <p:sldId id="1168" r:id="rId7"/>
    <p:sldId id="1169" r:id="rId8"/>
    <p:sldId id="1167" r:id="rId9"/>
    <p:sldId id="7389" r:id="rId10"/>
    <p:sldId id="444" r:id="rId11"/>
    <p:sldId id="7390" r:id="rId12"/>
    <p:sldId id="7391" r:id="rId13"/>
    <p:sldId id="7392" r:id="rId14"/>
    <p:sldId id="7393" r:id="rId15"/>
    <p:sldId id="7394" r:id="rId16"/>
    <p:sldId id="7395" r:id="rId17"/>
    <p:sldId id="7396" r:id="rId18"/>
    <p:sldId id="1171" r:id="rId19"/>
    <p:sldId id="1173" r:id="rId20"/>
    <p:sldId id="449" r:id="rId21"/>
    <p:sldId id="1203" r:id="rId22"/>
    <p:sldId id="1200" r:id="rId23"/>
    <p:sldId id="1209" r:id="rId24"/>
    <p:sldId id="1204" r:id="rId25"/>
    <p:sldId id="1210" r:id="rId26"/>
    <p:sldId id="1211" r:id="rId27"/>
    <p:sldId id="7387" r:id="rId28"/>
    <p:sldId id="7399" r:id="rId29"/>
    <p:sldId id="7400" r:id="rId30"/>
    <p:sldId id="7401" r:id="rId31"/>
    <p:sldId id="7402" r:id="rId32"/>
    <p:sldId id="7388" r:id="rId33"/>
    <p:sldId id="7397" r:id="rId34"/>
    <p:sldId id="1206" r:id="rId35"/>
    <p:sldId id="1207" r:id="rId36"/>
    <p:sldId id="7398" r:id="rId37"/>
    <p:sldId id="470" r:id="rId38"/>
    <p:sldId id="458" r:id="rId39"/>
    <p:sldId id="256" r:id="rId40"/>
    <p:sldId id="280" r:id="rId41"/>
    <p:sldId id="7287" r:id="rId42"/>
    <p:sldId id="7385" r:id="rId43"/>
    <p:sldId id="7386" r:id="rId44"/>
    <p:sldId id="267" r:id="rId45"/>
    <p:sldId id="451" r:id="rId46"/>
    <p:sldId id="417" r:id="rId47"/>
  </p:sldIdLst>
  <p:sldSz cx="12192000" cy="6858000"/>
  <p:notesSz cx="10018713" cy="68881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pos="574" userDrawn="1">
          <p15:clr>
            <a:srgbClr val="A4A3A4"/>
          </p15:clr>
        </p15:guide>
        <p15:guide id="4"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S Pierre-Jean" initials="LP"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11F"/>
    <a:srgbClr val="CA2D34"/>
    <a:srgbClr val="014550"/>
    <a:srgbClr val="95D3F9"/>
    <a:srgbClr val="8DC53E"/>
    <a:srgbClr val="049092"/>
    <a:srgbClr val="FF8A00"/>
    <a:srgbClr val="A5C42F"/>
    <a:srgbClr val="1283B8"/>
    <a:srgbClr val="0F4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3" autoAdjust="0"/>
    <p:restoredTop sz="95007" autoAdjust="0"/>
  </p:normalViewPr>
  <p:slideViewPr>
    <p:cSldViewPr snapToGrid="0">
      <p:cViewPr varScale="1">
        <p:scale>
          <a:sx n="88" d="100"/>
          <a:sy n="88" d="100"/>
        </p:scale>
        <p:origin x="542" y="62"/>
      </p:cViewPr>
      <p:guideLst>
        <p:guide pos="3840"/>
        <p:guide pos="574"/>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42534" cy="344739"/>
          </a:xfrm>
          <a:prstGeom prst="rect">
            <a:avLst/>
          </a:prstGeom>
        </p:spPr>
        <p:txBody>
          <a:bodyPr vert="horz" lIns="92412" tIns="46207" rIns="92412" bIns="46207" rtlCol="0"/>
          <a:lstStyle>
            <a:lvl1pPr algn="l">
              <a:defRPr sz="1200"/>
            </a:lvl1pPr>
          </a:lstStyle>
          <a:p>
            <a:endParaRPr lang="fr-FR"/>
          </a:p>
        </p:txBody>
      </p:sp>
      <p:sp>
        <p:nvSpPr>
          <p:cNvPr id="3" name="Espace réservé de la date 2"/>
          <p:cNvSpPr>
            <a:spLocks noGrp="1"/>
          </p:cNvSpPr>
          <p:nvPr>
            <p:ph type="dt" idx="1"/>
          </p:nvPr>
        </p:nvSpPr>
        <p:spPr>
          <a:xfrm>
            <a:off x="5673840" y="0"/>
            <a:ext cx="4342534" cy="344739"/>
          </a:xfrm>
          <a:prstGeom prst="rect">
            <a:avLst/>
          </a:prstGeom>
        </p:spPr>
        <p:txBody>
          <a:bodyPr vert="horz" lIns="92412" tIns="46207" rIns="92412" bIns="46207" rtlCol="0"/>
          <a:lstStyle>
            <a:lvl1pPr algn="r">
              <a:defRPr sz="1200"/>
            </a:lvl1pPr>
          </a:lstStyle>
          <a:p>
            <a:fld id="{04B8FC8E-4DF2-40F8-B648-76898F39C07B}" type="datetimeFigureOut">
              <a:rPr lang="fr-FR" smtClean="0"/>
              <a:t>11/04/2023</a:t>
            </a:fld>
            <a:endParaRPr lang="fr-FR"/>
          </a:p>
        </p:txBody>
      </p:sp>
      <p:sp>
        <p:nvSpPr>
          <p:cNvPr id="4" name="Espace réservé de l'image des diapositives 3"/>
          <p:cNvSpPr>
            <a:spLocks noGrp="1" noRot="1" noChangeAspect="1"/>
          </p:cNvSpPr>
          <p:nvPr>
            <p:ph type="sldImg" idx="2"/>
          </p:nvPr>
        </p:nvSpPr>
        <p:spPr>
          <a:xfrm>
            <a:off x="2713038" y="515938"/>
            <a:ext cx="4592637" cy="2582862"/>
          </a:xfrm>
          <a:prstGeom prst="rect">
            <a:avLst/>
          </a:prstGeom>
          <a:noFill/>
          <a:ln w="12700">
            <a:solidFill>
              <a:prstClr val="black"/>
            </a:solidFill>
          </a:ln>
        </p:spPr>
        <p:txBody>
          <a:bodyPr vert="horz" lIns="92412" tIns="46207" rIns="92412" bIns="46207" rtlCol="0" anchor="ctr"/>
          <a:lstStyle/>
          <a:p>
            <a:endParaRPr lang="fr-FR"/>
          </a:p>
        </p:txBody>
      </p:sp>
      <p:sp>
        <p:nvSpPr>
          <p:cNvPr id="5" name="Espace réservé des commentaires 4"/>
          <p:cNvSpPr>
            <a:spLocks noGrp="1"/>
          </p:cNvSpPr>
          <p:nvPr>
            <p:ph type="body" sz="quarter" idx="3"/>
          </p:nvPr>
        </p:nvSpPr>
        <p:spPr>
          <a:xfrm>
            <a:off x="1001405" y="3272265"/>
            <a:ext cx="8015907" cy="3099343"/>
          </a:xfrm>
          <a:prstGeom prst="rect">
            <a:avLst/>
          </a:prstGeom>
        </p:spPr>
        <p:txBody>
          <a:bodyPr vert="horz" lIns="92412" tIns="46207" rIns="92412" bIns="4620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542324"/>
            <a:ext cx="4342534" cy="344739"/>
          </a:xfrm>
          <a:prstGeom prst="rect">
            <a:avLst/>
          </a:prstGeom>
        </p:spPr>
        <p:txBody>
          <a:bodyPr vert="horz" lIns="92412" tIns="46207" rIns="92412" bIns="462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73840" y="6542324"/>
            <a:ext cx="4342534" cy="344739"/>
          </a:xfrm>
          <a:prstGeom prst="rect">
            <a:avLst/>
          </a:prstGeom>
        </p:spPr>
        <p:txBody>
          <a:bodyPr vert="horz" lIns="92412" tIns="46207" rIns="92412" bIns="46207" rtlCol="0" anchor="b"/>
          <a:lstStyle>
            <a:lvl1pPr algn="r">
              <a:defRPr sz="1200"/>
            </a:lvl1pPr>
          </a:lstStyle>
          <a:p>
            <a:fld id="{971B5404-99EC-4542-8D54-F342CC428D4B}" type="slidenum">
              <a:rPr lang="fr-FR" smtClean="0"/>
              <a:t>‹N°›</a:t>
            </a:fld>
            <a:endParaRPr lang="fr-FR"/>
          </a:p>
        </p:txBody>
      </p:sp>
    </p:spTree>
    <p:extLst>
      <p:ext uri="{BB962C8B-B14F-4D97-AF65-F5344CB8AC3E}">
        <p14:creationId xmlns:p14="http://schemas.microsoft.com/office/powerpoint/2010/main" val="217995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a:t>
            </a:fld>
            <a:endParaRPr lang="fr-FR"/>
          </a:p>
        </p:txBody>
      </p:sp>
    </p:spTree>
    <p:extLst>
      <p:ext uri="{BB962C8B-B14F-4D97-AF65-F5344CB8AC3E}">
        <p14:creationId xmlns:p14="http://schemas.microsoft.com/office/powerpoint/2010/main" val="373038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10</a:t>
            </a:fld>
            <a:endParaRPr lang="fr-FR"/>
          </a:p>
        </p:txBody>
      </p:sp>
    </p:spTree>
    <p:extLst>
      <p:ext uri="{BB962C8B-B14F-4D97-AF65-F5344CB8AC3E}">
        <p14:creationId xmlns:p14="http://schemas.microsoft.com/office/powerpoint/2010/main" val="118244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11</a:t>
            </a:fld>
            <a:endParaRPr lang="fr-FR"/>
          </a:p>
        </p:txBody>
      </p:sp>
    </p:spTree>
    <p:extLst>
      <p:ext uri="{BB962C8B-B14F-4D97-AF65-F5344CB8AC3E}">
        <p14:creationId xmlns:p14="http://schemas.microsoft.com/office/powerpoint/2010/main" val="98740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eu également de nombreux échanges téléphoniques ou par mails avec</a:t>
            </a:r>
            <a:r>
              <a:rPr lang="fr-FR" baseline="0" dirty="0"/>
              <a:t> Sébastien Desplanques de V2R ou Sylvie Perrain de OIKEO sur des demandes d’avis ou des questionnements techniques autour des projets portés</a:t>
            </a:r>
          </a:p>
          <a:p>
            <a:endParaRPr lang="fr-FR" dirty="0"/>
          </a:p>
        </p:txBody>
      </p:sp>
      <p:sp>
        <p:nvSpPr>
          <p:cNvPr id="4" name="Espace réservé du numéro de diapositive 3"/>
          <p:cNvSpPr>
            <a:spLocks noGrp="1"/>
          </p:cNvSpPr>
          <p:nvPr>
            <p:ph type="sldNum" sz="quarter" idx="10"/>
          </p:nvPr>
        </p:nvSpPr>
        <p:spPr/>
        <p:txBody>
          <a:bodyPr/>
          <a:lstStyle/>
          <a:p>
            <a:fld id="{971B5404-99EC-4542-8D54-F342CC428D4B}" type="slidenum">
              <a:rPr lang="fr-FR" smtClean="0"/>
              <a:t>12</a:t>
            </a:fld>
            <a:endParaRPr lang="fr-FR" dirty="0"/>
          </a:p>
        </p:txBody>
      </p:sp>
    </p:spTree>
    <p:extLst>
      <p:ext uri="{BB962C8B-B14F-4D97-AF65-F5344CB8AC3E}">
        <p14:creationId xmlns:p14="http://schemas.microsoft.com/office/powerpoint/2010/main" val="400804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13</a:t>
            </a:fld>
            <a:endParaRPr lang="fr-FR"/>
          </a:p>
        </p:txBody>
      </p:sp>
    </p:spTree>
    <p:extLst>
      <p:ext uri="{BB962C8B-B14F-4D97-AF65-F5344CB8AC3E}">
        <p14:creationId xmlns:p14="http://schemas.microsoft.com/office/powerpoint/2010/main" val="282982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1B5404-99EC-4542-8D54-F342CC428D4B}" type="slidenum">
              <a:rPr lang="fr-FR" smtClean="0"/>
              <a:t>14</a:t>
            </a:fld>
            <a:endParaRPr lang="fr-FR" dirty="0"/>
          </a:p>
        </p:txBody>
      </p:sp>
    </p:spTree>
    <p:extLst>
      <p:ext uri="{BB962C8B-B14F-4D97-AF65-F5344CB8AC3E}">
        <p14:creationId xmlns:p14="http://schemas.microsoft.com/office/powerpoint/2010/main" val="317248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15</a:t>
            </a:fld>
            <a:endParaRPr lang="fr-FR"/>
          </a:p>
        </p:txBody>
      </p:sp>
    </p:spTree>
    <p:extLst>
      <p:ext uri="{BB962C8B-B14F-4D97-AF65-F5344CB8AC3E}">
        <p14:creationId xmlns:p14="http://schemas.microsoft.com/office/powerpoint/2010/main" val="86870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16</a:t>
            </a:fld>
            <a:endParaRPr lang="fr-FR"/>
          </a:p>
        </p:txBody>
      </p:sp>
    </p:spTree>
    <p:extLst>
      <p:ext uri="{BB962C8B-B14F-4D97-AF65-F5344CB8AC3E}">
        <p14:creationId xmlns:p14="http://schemas.microsoft.com/office/powerpoint/2010/main" val="238866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17</a:t>
            </a:fld>
            <a:endParaRPr lang="fr-FR"/>
          </a:p>
        </p:txBody>
      </p:sp>
    </p:spTree>
    <p:extLst>
      <p:ext uri="{BB962C8B-B14F-4D97-AF65-F5344CB8AC3E}">
        <p14:creationId xmlns:p14="http://schemas.microsoft.com/office/powerpoint/2010/main" val="166812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18</a:t>
            </a:fld>
            <a:endParaRPr lang="fr-FR"/>
          </a:p>
        </p:txBody>
      </p:sp>
    </p:spTree>
    <p:extLst>
      <p:ext uri="{BB962C8B-B14F-4D97-AF65-F5344CB8AC3E}">
        <p14:creationId xmlns:p14="http://schemas.microsoft.com/office/powerpoint/2010/main" val="337069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19</a:t>
            </a:fld>
            <a:endParaRPr lang="fr-FR"/>
          </a:p>
        </p:txBody>
      </p:sp>
    </p:spTree>
    <p:extLst>
      <p:ext uri="{BB962C8B-B14F-4D97-AF65-F5344CB8AC3E}">
        <p14:creationId xmlns:p14="http://schemas.microsoft.com/office/powerpoint/2010/main" val="174054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a:t>
            </a:fld>
            <a:endParaRPr lang="fr-FR"/>
          </a:p>
        </p:txBody>
      </p:sp>
    </p:spTree>
    <p:extLst>
      <p:ext uri="{BB962C8B-B14F-4D97-AF65-F5344CB8AC3E}">
        <p14:creationId xmlns:p14="http://schemas.microsoft.com/office/powerpoint/2010/main" val="306713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20</a:t>
            </a:fld>
            <a:endParaRPr lang="fr-FR"/>
          </a:p>
        </p:txBody>
      </p:sp>
    </p:spTree>
    <p:extLst>
      <p:ext uri="{BB962C8B-B14F-4D97-AF65-F5344CB8AC3E}">
        <p14:creationId xmlns:p14="http://schemas.microsoft.com/office/powerpoint/2010/main" val="238944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21</a:t>
            </a:fld>
            <a:endParaRPr lang="fr-FR"/>
          </a:p>
        </p:txBody>
      </p:sp>
    </p:spTree>
    <p:extLst>
      <p:ext uri="{BB962C8B-B14F-4D97-AF65-F5344CB8AC3E}">
        <p14:creationId xmlns:p14="http://schemas.microsoft.com/office/powerpoint/2010/main" val="65381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22</a:t>
            </a:fld>
            <a:endParaRPr lang="fr-FR"/>
          </a:p>
        </p:txBody>
      </p:sp>
    </p:spTree>
    <p:extLst>
      <p:ext uri="{BB962C8B-B14F-4D97-AF65-F5344CB8AC3E}">
        <p14:creationId xmlns:p14="http://schemas.microsoft.com/office/powerpoint/2010/main" val="2859836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23</a:t>
            </a:fld>
            <a:endParaRPr lang="fr-FR"/>
          </a:p>
        </p:txBody>
      </p:sp>
    </p:spTree>
    <p:extLst>
      <p:ext uri="{BB962C8B-B14F-4D97-AF65-F5344CB8AC3E}">
        <p14:creationId xmlns:p14="http://schemas.microsoft.com/office/powerpoint/2010/main" val="3898538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24</a:t>
            </a:fld>
            <a:endParaRPr lang="fr-FR"/>
          </a:p>
        </p:txBody>
      </p:sp>
    </p:spTree>
    <p:extLst>
      <p:ext uri="{BB962C8B-B14F-4D97-AF65-F5344CB8AC3E}">
        <p14:creationId xmlns:p14="http://schemas.microsoft.com/office/powerpoint/2010/main" val="2529610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25</a:t>
            </a:fld>
            <a:endParaRPr lang="fr-FR"/>
          </a:p>
        </p:txBody>
      </p:sp>
    </p:spTree>
    <p:extLst>
      <p:ext uri="{BB962C8B-B14F-4D97-AF65-F5344CB8AC3E}">
        <p14:creationId xmlns:p14="http://schemas.microsoft.com/office/powerpoint/2010/main" val="65381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26</a:t>
            </a:fld>
            <a:endParaRPr lang="fr-FR"/>
          </a:p>
        </p:txBody>
      </p:sp>
    </p:spTree>
    <p:extLst>
      <p:ext uri="{BB962C8B-B14F-4D97-AF65-F5344CB8AC3E}">
        <p14:creationId xmlns:p14="http://schemas.microsoft.com/office/powerpoint/2010/main" val="1552249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27</a:t>
            </a:fld>
            <a:endParaRPr lang="fr-FR"/>
          </a:p>
        </p:txBody>
      </p:sp>
    </p:spTree>
    <p:extLst>
      <p:ext uri="{BB962C8B-B14F-4D97-AF65-F5344CB8AC3E}">
        <p14:creationId xmlns:p14="http://schemas.microsoft.com/office/powerpoint/2010/main" val="2409132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28</a:t>
            </a:fld>
            <a:endParaRPr lang="fr-FR"/>
          </a:p>
        </p:txBody>
      </p:sp>
    </p:spTree>
    <p:extLst>
      <p:ext uri="{BB962C8B-B14F-4D97-AF65-F5344CB8AC3E}">
        <p14:creationId xmlns:p14="http://schemas.microsoft.com/office/powerpoint/2010/main" val="3087624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29</a:t>
            </a:fld>
            <a:endParaRPr lang="fr-FR"/>
          </a:p>
        </p:txBody>
      </p:sp>
    </p:spTree>
    <p:extLst>
      <p:ext uri="{BB962C8B-B14F-4D97-AF65-F5344CB8AC3E}">
        <p14:creationId xmlns:p14="http://schemas.microsoft.com/office/powerpoint/2010/main" val="383364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a:t>
            </a:fld>
            <a:endParaRPr lang="fr-FR"/>
          </a:p>
        </p:txBody>
      </p:sp>
    </p:spTree>
    <p:extLst>
      <p:ext uri="{BB962C8B-B14F-4D97-AF65-F5344CB8AC3E}">
        <p14:creationId xmlns:p14="http://schemas.microsoft.com/office/powerpoint/2010/main" val="383265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30</a:t>
            </a:fld>
            <a:endParaRPr lang="fr-FR"/>
          </a:p>
        </p:txBody>
      </p:sp>
    </p:spTree>
    <p:extLst>
      <p:ext uri="{BB962C8B-B14F-4D97-AF65-F5344CB8AC3E}">
        <p14:creationId xmlns:p14="http://schemas.microsoft.com/office/powerpoint/2010/main" val="653817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31</a:t>
            </a:fld>
            <a:endParaRPr lang="fr-FR"/>
          </a:p>
        </p:txBody>
      </p:sp>
    </p:spTree>
    <p:extLst>
      <p:ext uri="{BB962C8B-B14F-4D97-AF65-F5344CB8AC3E}">
        <p14:creationId xmlns:p14="http://schemas.microsoft.com/office/powerpoint/2010/main" val="28017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32</a:t>
            </a:fld>
            <a:endParaRPr lang="fr-FR"/>
          </a:p>
        </p:txBody>
      </p:sp>
    </p:spTree>
    <p:extLst>
      <p:ext uri="{BB962C8B-B14F-4D97-AF65-F5344CB8AC3E}">
        <p14:creationId xmlns:p14="http://schemas.microsoft.com/office/powerpoint/2010/main" val="2409132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33</a:t>
            </a:fld>
            <a:endParaRPr lang="fr-FR"/>
          </a:p>
        </p:txBody>
      </p:sp>
    </p:spTree>
    <p:extLst>
      <p:ext uri="{BB962C8B-B14F-4D97-AF65-F5344CB8AC3E}">
        <p14:creationId xmlns:p14="http://schemas.microsoft.com/office/powerpoint/2010/main" val="3087624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34</a:t>
            </a:fld>
            <a:endParaRPr lang="fr-FR"/>
          </a:p>
        </p:txBody>
      </p:sp>
    </p:spTree>
    <p:extLst>
      <p:ext uri="{BB962C8B-B14F-4D97-AF65-F5344CB8AC3E}">
        <p14:creationId xmlns:p14="http://schemas.microsoft.com/office/powerpoint/2010/main" val="2023765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35</a:t>
            </a:fld>
            <a:endParaRPr lang="fr-FR"/>
          </a:p>
        </p:txBody>
      </p:sp>
    </p:spTree>
    <p:extLst>
      <p:ext uri="{BB962C8B-B14F-4D97-AF65-F5344CB8AC3E}">
        <p14:creationId xmlns:p14="http://schemas.microsoft.com/office/powerpoint/2010/main" val="2156880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36</a:t>
            </a:fld>
            <a:endParaRPr lang="fr-FR"/>
          </a:p>
        </p:txBody>
      </p:sp>
    </p:spTree>
    <p:extLst>
      <p:ext uri="{BB962C8B-B14F-4D97-AF65-F5344CB8AC3E}">
        <p14:creationId xmlns:p14="http://schemas.microsoft.com/office/powerpoint/2010/main" val="2846777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37</a:t>
            </a:fld>
            <a:endParaRPr lang="fr-FR"/>
          </a:p>
        </p:txBody>
      </p:sp>
    </p:spTree>
    <p:extLst>
      <p:ext uri="{BB962C8B-B14F-4D97-AF65-F5344CB8AC3E}">
        <p14:creationId xmlns:p14="http://schemas.microsoft.com/office/powerpoint/2010/main" val="3736440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Nous nous engageons aux côtés des collectivités, des organismes de logement sociaux, des entreprises publiques locales et de toutes les entreprises qui contribuent au développement des territoires pour mettre en œuvre une transition verte ambitieuse.</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3B023-4BC9-45B1-BC1F-C90617E5C4E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860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bg1"/>
                </a:solidFill>
                <a:highlight>
                  <a:srgbClr val="FF0000"/>
                </a:highlight>
              </a:rPr>
              <a:t>Ingénierie à l’étude:</a:t>
            </a:r>
          </a:p>
          <a:p>
            <a:pPr algn="just"/>
            <a:r>
              <a:rPr lang="fr-FR" sz="1200" dirty="0">
                <a:solidFill>
                  <a:schemeClr val="bg1"/>
                </a:solidFill>
                <a:highlight>
                  <a:srgbClr val="FF0000"/>
                </a:highlight>
              </a:rPr>
              <a:t>Nouvelles enveloppes </a:t>
            </a:r>
            <a:r>
              <a:rPr lang="fr-FR" sz="1200" dirty="0">
                <a:solidFill>
                  <a:schemeClr val="bg2"/>
                </a:solidFill>
              </a:rPr>
              <a:t>d’ingénierie</a:t>
            </a:r>
            <a:endParaRPr lang="fr-FR" sz="1200" dirty="0">
              <a:solidFill>
                <a:schemeClr val="bg2"/>
              </a:solidFill>
              <a:highlight>
                <a:srgbClr val="FFCD00"/>
              </a:highligh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ea typeface="+mn-ea"/>
                <a:cs typeface="+mn-cs"/>
              </a:rPr>
              <a:t>Cofinancement de diagnostic bâtimentaire (à l’étude)</a:t>
            </a:r>
          </a:p>
          <a:p>
            <a:pPr lvl="0" algn="just">
              <a:defRPr/>
            </a:pPr>
            <a:r>
              <a:rPr lang="fr-FR" sz="1200" dirty="0">
                <a:solidFill>
                  <a:schemeClr val="bg2"/>
                </a:solidFill>
              </a:rPr>
              <a:t>Un outil de pré diagnostic 360 dédié à la modernisation des bâtiments scolaires </a:t>
            </a:r>
            <a:r>
              <a:rPr kumimoji="0" lang="fr-FR" sz="1200" b="0" i="0" u="none" strike="noStrike" kern="1200" cap="none" spc="0" normalizeH="0" baseline="0" noProof="0" dirty="0">
                <a:ln>
                  <a:noFill/>
                </a:ln>
                <a:solidFill>
                  <a:prstClr val="white"/>
                </a:solidFill>
                <a:effectLst/>
                <a:highlight>
                  <a:srgbClr val="FF0000"/>
                </a:highlight>
                <a:uLnTx/>
                <a:uFillTx/>
                <a:ea typeface="+mn-ea"/>
                <a:cs typeface="+mn-cs"/>
              </a:rPr>
              <a:t>Nouveau </a:t>
            </a:r>
            <a:r>
              <a:rPr kumimoji="0" lang="fr-FR" sz="1200" b="0" i="0" u="none" strike="noStrike" kern="1200" cap="none" spc="0" normalizeH="0" baseline="0" noProof="0" dirty="0">
                <a:ln>
                  <a:noFill/>
                </a:ln>
                <a:solidFill>
                  <a:prstClr val="white"/>
                </a:solidFill>
                <a:effectLst/>
                <a:highlight>
                  <a:srgbClr val="FFCD00"/>
                </a:highlight>
                <a:uLnTx/>
                <a:uFillTx/>
                <a:ea typeface="+mn-ea"/>
                <a:cs typeface="+mn-cs"/>
              </a:rPr>
              <a:t>M</a:t>
            </a:r>
            <a:r>
              <a:rPr lang="fr-FR" sz="1200" dirty="0" err="1">
                <a:solidFill>
                  <a:prstClr val="white"/>
                </a:solidFill>
                <a:highlight>
                  <a:srgbClr val="FFCD00"/>
                </a:highlight>
              </a:rPr>
              <a:t>aquette</a:t>
            </a:r>
            <a:r>
              <a:rPr lang="fr-FR" sz="1200" dirty="0">
                <a:solidFill>
                  <a:prstClr val="white"/>
                </a:solidFill>
                <a:highlight>
                  <a:srgbClr val="FFCD00"/>
                </a:highlight>
              </a:rPr>
              <a:t> disponible en novembre – déploiement en 2021</a:t>
            </a:r>
            <a:endParaRPr kumimoji="0" lang="fr-FR" sz="1200" b="0" i="0" u="none" strike="noStrike" kern="1200" cap="none" spc="0" normalizeH="0" baseline="0" noProof="0" dirty="0">
              <a:ln>
                <a:noFill/>
              </a:ln>
              <a:solidFill>
                <a:prstClr val="white"/>
              </a:solidFill>
              <a:effectLst/>
              <a:highlight>
                <a:srgbClr val="FFCD00"/>
              </a:highlight>
              <a:uLnTx/>
              <a:uFillTx/>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3B023-4BC9-45B1-BC1F-C90617E5C4E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7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4</a:t>
            </a:fld>
            <a:endParaRPr lang="fr-FR"/>
          </a:p>
        </p:txBody>
      </p:sp>
    </p:spTree>
    <p:extLst>
      <p:ext uri="{BB962C8B-B14F-4D97-AF65-F5344CB8AC3E}">
        <p14:creationId xmlns:p14="http://schemas.microsoft.com/office/powerpoint/2010/main" val="1200132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bg1"/>
                </a:solidFill>
                <a:highlight>
                  <a:srgbClr val="FF0000"/>
                </a:highlight>
              </a:rPr>
              <a:t>Ingénierie à l’étude:</a:t>
            </a:r>
          </a:p>
          <a:p>
            <a:pPr algn="just"/>
            <a:r>
              <a:rPr lang="fr-FR" sz="1200" dirty="0">
                <a:solidFill>
                  <a:schemeClr val="bg1"/>
                </a:solidFill>
                <a:highlight>
                  <a:srgbClr val="FF0000"/>
                </a:highlight>
              </a:rPr>
              <a:t>Nouvelles enveloppes </a:t>
            </a:r>
            <a:r>
              <a:rPr lang="fr-FR" sz="1200" dirty="0">
                <a:solidFill>
                  <a:schemeClr val="bg2"/>
                </a:solidFill>
              </a:rPr>
              <a:t>d’ingénierie</a:t>
            </a:r>
            <a:endParaRPr lang="fr-FR" sz="1200" dirty="0">
              <a:solidFill>
                <a:schemeClr val="bg2"/>
              </a:solidFill>
              <a:highlight>
                <a:srgbClr val="FFCD00"/>
              </a:highligh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ea typeface="+mn-ea"/>
                <a:cs typeface="+mn-cs"/>
              </a:rPr>
              <a:t>Cofinancement de diagnostic bâtimentaire (à l’étude)</a:t>
            </a:r>
          </a:p>
          <a:p>
            <a:pPr lvl="0" algn="just">
              <a:defRPr/>
            </a:pPr>
            <a:r>
              <a:rPr lang="fr-FR" sz="1200" dirty="0">
                <a:solidFill>
                  <a:schemeClr val="bg2"/>
                </a:solidFill>
              </a:rPr>
              <a:t>Un outil de pré diagnostic 360 dédié à la modernisation des bâtiments scolaires </a:t>
            </a:r>
            <a:r>
              <a:rPr kumimoji="0" lang="fr-FR" sz="1200" b="0" i="0" u="none" strike="noStrike" kern="1200" cap="none" spc="0" normalizeH="0" baseline="0" noProof="0" dirty="0">
                <a:ln>
                  <a:noFill/>
                </a:ln>
                <a:solidFill>
                  <a:prstClr val="white"/>
                </a:solidFill>
                <a:effectLst/>
                <a:highlight>
                  <a:srgbClr val="FF0000"/>
                </a:highlight>
                <a:uLnTx/>
                <a:uFillTx/>
                <a:ea typeface="+mn-ea"/>
                <a:cs typeface="+mn-cs"/>
              </a:rPr>
              <a:t>Nouveau </a:t>
            </a:r>
            <a:r>
              <a:rPr kumimoji="0" lang="fr-FR" sz="1200" b="0" i="0" u="none" strike="noStrike" kern="1200" cap="none" spc="0" normalizeH="0" baseline="0" noProof="0" dirty="0">
                <a:ln>
                  <a:noFill/>
                </a:ln>
                <a:solidFill>
                  <a:prstClr val="white"/>
                </a:solidFill>
                <a:effectLst/>
                <a:highlight>
                  <a:srgbClr val="FFCD00"/>
                </a:highlight>
                <a:uLnTx/>
                <a:uFillTx/>
                <a:ea typeface="+mn-ea"/>
                <a:cs typeface="+mn-cs"/>
              </a:rPr>
              <a:t>M</a:t>
            </a:r>
            <a:r>
              <a:rPr lang="fr-FR" sz="1200" dirty="0" err="1">
                <a:solidFill>
                  <a:prstClr val="white"/>
                </a:solidFill>
                <a:highlight>
                  <a:srgbClr val="FFCD00"/>
                </a:highlight>
              </a:rPr>
              <a:t>aquette</a:t>
            </a:r>
            <a:r>
              <a:rPr lang="fr-FR" sz="1200" dirty="0">
                <a:solidFill>
                  <a:prstClr val="white"/>
                </a:solidFill>
                <a:highlight>
                  <a:srgbClr val="FFCD00"/>
                </a:highlight>
              </a:rPr>
              <a:t> disponible en novembre – déploiement en 2021</a:t>
            </a:r>
            <a:endParaRPr kumimoji="0" lang="fr-FR" sz="1200" b="0" i="0" u="none" strike="noStrike" kern="1200" cap="none" spc="0" normalizeH="0" baseline="0" noProof="0" dirty="0">
              <a:ln>
                <a:noFill/>
              </a:ln>
              <a:solidFill>
                <a:prstClr val="white"/>
              </a:solidFill>
              <a:effectLst/>
              <a:highlight>
                <a:srgbClr val="FFCD00"/>
              </a:highlight>
              <a:uLnTx/>
              <a:uFillTx/>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3B023-4BC9-45B1-BC1F-C90617E5C4E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421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41</a:t>
            </a:fld>
            <a:endParaRPr lang="fr-FR"/>
          </a:p>
        </p:txBody>
      </p:sp>
    </p:spTree>
    <p:extLst>
      <p:ext uri="{BB962C8B-B14F-4D97-AF65-F5344CB8AC3E}">
        <p14:creationId xmlns:p14="http://schemas.microsoft.com/office/powerpoint/2010/main" val="872783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42</a:t>
            </a:fld>
            <a:endParaRPr lang="fr-FR"/>
          </a:p>
        </p:txBody>
      </p:sp>
    </p:spTree>
    <p:extLst>
      <p:ext uri="{BB962C8B-B14F-4D97-AF65-F5344CB8AC3E}">
        <p14:creationId xmlns:p14="http://schemas.microsoft.com/office/powerpoint/2010/main" val="1789054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43</a:t>
            </a:fld>
            <a:endParaRPr lang="fr-FR"/>
          </a:p>
        </p:txBody>
      </p:sp>
    </p:spTree>
    <p:extLst>
      <p:ext uri="{BB962C8B-B14F-4D97-AF65-F5344CB8AC3E}">
        <p14:creationId xmlns:p14="http://schemas.microsoft.com/office/powerpoint/2010/main" val="94030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5</a:t>
            </a:fld>
            <a:endParaRPr lang="fr-FR"/>
          </a:p>
        </p:txBody>
      </p:sp>
    </p:spTree>
    <p:extLst>
      <p:ext uri="{BB962C8B-B14F-4D97-AF65-F5344CB8AC3E}">
        <p14:creationId xmlns:p14="http://schemas.microsoft.com/office/powerpoint/2010/main" val="114423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6</a:t>
            </a:fld>
            <a:endParaRPr lang="fr-FR" dirty="0"/>
          </a:p>
        </p:txBody>
      </p:sp>
    </p:spTree>
    <p:extLst>
      <p:ext uri="{BB962C8B-B14F-4D97-AF65-F5344CB8AC3E}">
        <p14:creationId xmlns:p14="http://schemas.microsoft.com/office/powerpoint/2010/main" val="373038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t>Plusieurs séquences</a:t>
            </a:r>
          </a:p>
          <a:p>
            <a:r>
              <a:rPr lang="fr-FR" sz="1400" dirty="0"/>
              <a:t>Visio de lancement</a:t>
            </a:r>
          </a:p>
          <a:p>
            <a:r>
              <a:rPr lang="fr-FR" sz="1400" dirty="0"/>
              <a:t>5 ateliers territoriaux</a:t>
            </a:r>
          </a:p>
          <a:p>
            <a:r>
              <a:rPr lang="fr-FR" sz="1400" dirty="0"/>
              <a:t>12 ateliers thématiques</a:t>
            </a:r>
          </a:p>
          <a:p>
            <a:r>
              <a:rPr lang="fr-FR" sz="1400" dirty="0"/>
              <a:t>Cette visioconférence</a:t>
            </a:r>
            <a:r>
              <a:rPr lang="fr-FR" sz="1400" baseline="0" dirty="0"/>
              <a:t> finale</a:t>
            </a:r>
            <a:endParaRPr lang="fr-FR" sz="1400" dirty="0"/>
          </a:p>
          <a:p>
            <a:endParaRPr lang="fr-FR" sz="1400" dirty="0"/>
          </a:p>
        </p:txBody>
      </p:sp>
      <p:sp>
        <p:nvSpPr>
          <p:cNvPr id="4" name="Espace réservé du numéro de diapositive 3"/>
          <p:cNvSpPr>
            <a:spLocks noGrp="1"/>
          </p:cNvSpPr>
          <p:nvPr>
            <p:ph type="sldNum" sz="quarter" idx="5"/>
          </p:nvPr>
        </p:nvSpPr>
        <p:spPr/>
        <p:txBody>
          <a:bodyPr/>
          <a:lstStyle/>
          <a:p>
            <a:fld id="{971B5404-99EC-4542-8D54-F342CC428D4B}" type="slidenum">
              <a:rPr lang="fr-FR" smtClean="0"/>
              <a:t>7</a:t>
            </a:fld>
            <a:endParaRPr lang="fr-FR" dirty="0"/>
          </a:p>
        </p:txBody>
      </p:sp>
    </p:spTree>
    <p:extLst>
      <p:ext uri="{BB962C8B-B14F-4D97-AF65-F5344CB8AC3E}">
        <p14:creationId xmlns:p14="http://schemas.microsoft.com/office/powerpoint/2010/main" val="186307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L’objectif de cet accompagnement :</a:t>
            </a:r>
          </a:p>
          <a:p>
            <a:r>
              <a:rPr lang="fr-FR" baseline="0" dirty="0"/>
              <a:t>Vous aider dans vos décisions et vos choix de développer ces programmes en faveur de la prévention des DMA </a:t>
            </a:r>
          </a:p>
        </p:txBody>
      </p:sp>
      <p:sp>
        <p:nvSpPr>
          <p:cNvPr id="4" name="Espace réservé du numéro de diapositive 3"/>
          <p:cNvSpPr>
            <a:spLocks noGrp="1"/>
          </p:cNvSpPr>
          <p:nvPr>
            <p:ph type="sldNum" sz="quarter" idx="10"/>
          </p:nvPr>
        </p:nvSpPr>
        <p:spPr/>
        <p:txBody>
          <a:bodyPr/>
          <a:lstStyle/>
          <a:p>
            <a:fld id="{971B5404-99EC-4542-8D54-F342CC428D4B}" type="slidenum">
              <a:rPr lang="fr-FR" smtClean="0"/>
              <a:t>8</a:t>
            </a:fld>
            <a:endParaRPr lang="fr-FR" dirty="0"/>
          </a:p>
        </p:txBody>
      </p:sp>
    </p:spTree>
    <p:extLst>
      <p:ext uri="{BB962C8B-B14F-4D97-AF65-F5344CB8AC3E}">
        <p14:creationId xmlns:p14="http://schemas.microsoft.com/office/powerpoint/2010/main" val="382572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L’organisation des ateliers s’appuyait sur un programme progressif établit</a:t>
            </a:r>
            <a:r>
              <a:rPr lang="fr-FR" baseline="0" dirty="0"/>
              <a:t> ne fonction des besoins exprimés lors de 5 ateliers transversaux</a:t>
            </a:r>
            <a:endParaRPr lang="fr-FR" dirty="0"/>
          </a:p>
        </p:txBody>
      </p:sp>
      <p:sp>
        <p:nvSpPr>
          <p:cNvPr id="4" name="Espace réservé du numéro de diapositive 3"/>
          <p:cNvSpPr>
            <a:spLocks noGrp="1"/>
          </p:cNvSpPr>
          <p:nvPr>
            <p:ph type="sldNum" sz="quarter" idx="10"/>
          </p:nvPr>
        </p:nvSpPr>
        <p:spPr/>
        <p:txBody>
          <a:bodyPr/>
          <a:lstStyle/>
          <a:p>
            <a:fld id="{971B5404-99EC-4542-8D54-F342CC428D4B}" type="slidenum">
              <a:rPr lang="fr-FR" smtClean="0"/>
              <a:t>9</a:t>
            </a:fld>
            <a:endParaRPr lang="fr-FR" dirty="0"/>
          </a:p>
        </p:txBody>
      </p:sp>
    </p:spTree>
    <p:extLst>
      <p:ext uri="{BB962C8B-B14F-4D97-AF65-F5344CB8AC3E}">
        <p14:creationId xmlns:p14="http://schemas.microsoft.com/office/powerpoint/2010/main" val="15559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26.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0.sv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14.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4.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8.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14.svg"/><Relationship Id="rId12" Type="http://schemas.openxmlformats.org/officeDocument/2006/relationships/image" Target="../media/image46.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27.png"/><Relationship Id="rId5" Type="http://schemas.openxmlformats.org/officeDocument/2006/relationships/image" Target="../media/image40.svg"/><Relationship Id="rId10" Type="http://schemas.openxmlformats.org/officeDocument/2006/relationships/hyperlink" Target="https://twitter.com/banquedesterr" TargetMode="External"/><Relationship Id="rId4" Type="http://schemas.openxmlformats.org/officeDocument/2006/relationships/image" Target="../media/image24.png"/><Relationship Id="rId9" Type="http://schemas.openxmlformats.org/officeDocument/2006/relationships/image" Target="../media/image44.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26.sv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3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14.sv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34.svg"/><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38.svg"/><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14.svg"/><Relationship Id="rId12" Type="http://schemas.openxmlformats.org/officeDocument/2006/relationships/image" Target="../media/image46.sv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27.png"/><Relationship Id="rId5" Type="http://schemas.openxmlformats.org/officeDocument/2006/relationships/image" Target="../media/image40.svg"/><Relationship Id="rId10" Type="http://schemas.openxmlformats.org/officeDocument/2006/relationships/hyperlink" Target="https://twitter.com/banquedesterr" TargetMode="External"/><Relationship Id="rId4" Type="http://schemas.openxmlformats.org/officeDocument/2006/relationships/image" Target="../media/image24.png"/><Relationship Id="rId9" Type="http://schemas.openxmlformats.org/officeDocument/2006/relationships/image" Target="../media/image44.svg"/></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e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8.jpeg"/><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9.jpeg"/><Relationship Id="rId4"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e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30.jpeg"/><Relationship Id="rId4"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7.e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31.jpeg"/><Relationship Id="rId4"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emf"/><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32.jpeg"/><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7.emf"/><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33.jpeg"/><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emf"/><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34.jpeg"/><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vmlDrawing" Target="../drawings/vmlDrawing17.vml"/><Relationship Id="rId5" Type="http://schemas.openxmlformats.org/officeDocument/2006/relationships/image" Target="../media/image7.emf"/><Relationship Id="rId4" Type="http://schemas.openxmlformats.org/officeDocument/2006/relationships/oleObject" Target="../embeddings/oleObject17.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hyperlink" Target="https://twitter.com/banquedesterr" TargetMode="External"/><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7.emf"/><Relationship Id="rId5" Type="http://schemas.openxmlformats.org/officeDocument/2006/relationships/oleObject" Target="../embeddings/oleObject18.bin"/><Relationship Id="rId4" Type="http://schemas.openxmlformats.org/officeDocument/2006/relationships/image" Target="../media/image35.jpe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14.svg"/><Relationship Id="rId12" Type="http://schemas.openxmlformats.org/officeDocument/2006/relationships/image" Target="../media/image46.svg"/><Relationship Id="rId2" Type="http://schemas.openxmlformats.org/officeDocument/2006/relationships/image" Target="../media/image25.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27.png"/><Relationship Id="rId5" Type="http://schemas.openxmlformats.org/officeDocument/2006/relationships/image" Target="../media/image40.svg"/><Relationship Id="rId10" Type="http://schemas.openxmlformats.org/officeDocument/2006/relationships/hyperlink" Target="https://twitter.com/banquedesterr" TargetMode="External"/><Relationship Id="rId4" Type="http://schemas.openxmlformats.org/officeDocument/2006/relationships/image" Target="../media/image24.png"/><Relationship Id="rId9" Type="http://schemas.openxmlformats.org/officeDocument/2006/relationships/image" Target="../media/image4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63FF3-15F4-F85B-6DFE-75EA212DFD6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1EE7D20-D891-7821-466F-ED19A189304D}"/>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147B7DEA-55D3-A7DA-2978-EB2577354EAB}"/>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576128A-F435-AF9E-2633-FE10E125519D}"/>
              </a:ext>
            </a:extLst>
          </p:cNvPr>
          <p:cNvSpPr>
            <a:spLocks noGrp="1"/>
          </p:cNvSpPr>
          <p:nvPr>
            <p:ph type="sldNum" sz="quarter" idx="12"/>
          </p:nvPr>
        </p:nvSpPr>
        <p:spPr/>
        <p:txBody>
          <a:bodyPr/>
          <a:lstStyle/>
          <a:p>
            <a:fld id="{A21EAC81-DECF-47DB-B95F-F01DF5AEDC52}" type="slidenum">
              <a:rPr lang="fr-FR" smtClean="0"/>
              <a:pPr/>
              <a:t>‹N°›</a:t>
            </a:fld>
            <a:endParaRPr lang="fr-FR" dirty="0"/>
          </a:p>
        </p:txBody>
      </p:sp>
    </p:spTree>
    <p:extLst>
      <p:ext uri="{BB962C8B-B14F-4D97-AF65-F5344CB8AC3E}">
        <p14:creationId xmlns:p14="http://schemas.microsoft.com/office/powerpoint/2010/main" val="9407757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solidFill>
          <a:schemeClr val="bg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58B2C3AF-3485-9C43-ADD7-63D1C29A146E}"/>
              </a:ext>
            </a:extLst>
          </p:cNvPr>
          <p:cNvGrpSpPr/>
          <p:nvPr userDrawn="1"/>
        </p:nvGrpSpPr>
        <p:grpSpPr>
          <a:xfrm>
            <a:off x="0" y="3760"/>
            <a:ext cx="12213190" cy="6854239"/>
            <a:chOff x="0" y="3947"/>
            <a:chExt cx="12801586" cy="7195365"/>
          </a:xfrm>
        </p:grpSpPr>
        <p:pic>
          <p:nvPicPr>
            <p:cNvPr id="9" name="Image 8">
              <a:extLst>
                <a:ext uri="{FF2B5EF4-FFF2-40B4-BE49-F238E27FC236}">
                  <a16:creationId xmlns:a16="http://schemas.microsoft.com/office/drawing/2014/main" id="{FFD09141-D506-324C-9164-B61FAA3DF8E2}"/>
                </a:ext>
              </a:extLst>
            </p:cNvPr>
            <p:cNvPicPr>
              <a:picLocks noChangeAspect="1"/>
            </p:cNvPicPr>
            <p:nvPr userDrawn="1"/>
          </p:nvPicPr>
          <p:blipFill>
            <a:blip r:embed="rId2"/>
            <a:stretch>
              <a:fillRect/>
            </a:stretch>
          </p:blipFill>
          <p:spPr>
            <a:xfrm>
              <a:off x="490345" y="486837"/>
              <a:ext cx="4078980" cy="829103"/>
            </a:xfrm>
            <a:prstGeom prst="rect">
              <a:avLst/>
            </a:prstGeom>
          </p:spPr>
        </p:pic>
        <p:pic>
          <p:nvPicPr>
            <p:cNvPr id="10" name="Graphique 9">
              <a:extLst>
                <a:ext uri="{FF2B5EF4-FFF2-40B4-BE49-F238E27FC236}">
                  <a16:creationId xmlns:a16="http://schemas.microsoft.com/office/drawing/2014/main" id="{16E4B4F3-3F84-EB45-A776-A03B1E3458D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3884615"/>
              <a:ext cx="6987096" cy="3314697"/>
            </a:xfrm>
            <a:prstGeom prst="rect">
              <a:avLst/>
            </a:prstGeom>
          </p:spPr>
        </p:pic>
        <p:pic>
          <p:nvPicPr>
            <p:cNvPr id="11" name="Graphique 10">
              <a:extLst>
                <a:ext uri="{FF2B5EF4-FFF2-40B4-BE49-F238E27FC236}">
                  <a16:creationId xmlns:a16="http://schemas.microsoft.com/office/drawing/2014/main" id="{1B2F3C1F-FAD0-6547-A0F4-2C57FD4D7090}"/>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165068" y="3947"/>
              <a:ext cx="2636518" cy="4613908"/>
            </a:xfrm>
            <a:prstGeom prst="rect">
              <a:avLst/>
            </a:prstGeom>
          </p:spPr>
        </p:pic>
        <p:pic>
          <p:nvPicPr>
            <p:cNvPr id="12" name="Graphique 11">
              <a:extLst>
                <a:ext uri="{FF2B5EF4-FFF2-40B4-BE49-F238E27FC236}">
                  <a16:creationId xmlns:a16="http://schemas.microsoft.com/office/drawing/2014/main" id="{A916DEC5-B3D5-8A46-B81D-CEC77A7E0CAC}"/>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4569325" y="120088"/>
              <a:ext cx="6176606" cy="6957556"/>
            </a:xfrm>
            <a:prstGeom prst="rect">
              <a:avLst/>
            </a:prstGeom>
          </p:spPr>
        </p:pic>
      </p:grpSp>
      <p:sp>
        <p:nvSpPr>
          <p:cNvPr id="16" name="Title 1">
            <a:extLst>
              <a:ext uri="{FF2B5EF4-FFF2-40B4-BE49-F238E27FC236}">
                <a16:creationId xmlns:a16="http://schemas.microsoft.com/office/drawing/2014/main" id="{9528F422-E21D-2F47-9622-A393BC41A4DB}"/>
              </a:ext>
            </a:extLst>
          </p:cNvPr>
          <p:cNvSpPr>
            <a:spLocks noGrp="1"/>
          </p:cNvSpPr>
          <p:nvPr>
            <p:ph type="ctrTitle" hasCustomPrompt="1"/>
          </p:nvPr>
        </p:nvSpPr>
        <p:spPr>
          <a:xfrm>
            <a:off x="4986069" y="2699547"/>
            <a:ext cx="4711785" cy="1200265"/>
          </a:xfrm>
          <a:prstGeom prst="rect">
            <a:avLst/>
          </a:prstGeom>
        </p:spPr>
        <p:txBody>
          <a:bodyPr anchor="b">
            <a:noAutofit/>
          </a:bodyPr>
          <a:lstStyle>
            <a:lvl1pPr algn="l">
              <a:lnSpc>
                <a:spcPct val="100000"/>
              </a:lnSpc>
              <a:defRPr sz="3334">
                <a:solidFill>
                  <a:schemeClr val="tx1"/>
                </a:solidFill>
              </a:defRPr>
            </a:lvl1pPr>
          </a:lstStyle>
          <a:p>
            <a:r>
              <a:rPr lang="fr-FR" dirty="0"/>
              <a:t>Titre de la présentation sur plusieurs lignes</a:t>
            </a:r>
            <a:endParaRPr lang="en-US" dirty="0"/>
          </a:p>
        </p:txBody>
      </p:sp>
      <p:sp>
        <p:nvSpPr>
          <p:cNvPr id="17" name="Subtitle 2">
            <a:extLst>
              <a:ext uri="{FF2B5EF4-FFF2-40B4-BE49-F238E27FC236}">
                <a16:creationId xmlns:a16="http://schemas.microsoft.com/office/drawing/2014/main" id="{DF19BE4E-4C9D-334D-BAF1-A2A4C8B1C3EC}"/>
              </a:ext>
            </a:extLst>
          </p:cNvPr>
          <p:cNvSpPr>
            <a:spLocks noGrp="1"/>
          </p:cNvSpPr>
          <p:nvPr>
            <p:ph type="subTitle" idx="1" hasCustomPrompt="1"/>
          </p:nvPr>
        </p:nvSpPr>
        <p:spPr>
          <a:xfrm>
            <a:off x="4986070" y="4041842"/>
            <a:ext cx="4711785" cy="342933"/>
          </a:xfrm>
          <a:prstGeom prst="rect">
            <a:avLst/>
          </a:prstGeom>
        </p:spPr>
        <p:txBody>
          <a:bodyPr>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Sous-titre de la présentation</a:t>
            </a:r>
            <a:endParaRPr lang="en-US" dirty="0"/>
          </a:p>
        </p:txBody>
      </p:sp>
    </p:spTree>
    <p:extLst>
      <p:ext uri="{BB962C8B-B14F-4D97-AF65-F5344CB8AC3E}">
        <p14:creationId xmlns:p14="http://schemas.microsoft.com/office/powerpoint/2010/main" val="203650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le 1"/>
          <p:cNvSpPr>
            <a:spLocks noGrp="1"/>
          </p:cNvSpPr>
          <p:nvPr>
            <p:ph type="title"/>
          </p:nvPr>
        </p:nvSpPr>
        <p:spPr>
          <a:xfrm>
            <a:off x="930661" y="585156"/>
            <a:ext cx="9935156" cy="685865"/>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948835" y="1640332"/>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Espace réservé du texte 11">
            <a:extLst>
              <a:ext uri="{FF2B5EF4-FFF2-40B4-BE49-F238E27FC236}">
                <a16:creationId xmlns:a16="http://schemas.microsoft.com/office/drawing/2014/main" id="{6391E126-8984-4837-89CE-A3A70AB0C232}"/>
              </a:ext>
            </a:extLst>
          </p:cNvPr>
          <p:cNvSpPr>
            <a:spLocks noGrp="1"/>
          </p:cNvSpPr>
          <p:nvPr>
            <p:ph type="body" sz="quarter" idx="13"/>
          </p:nvPr>
        </p:nvSpPr>
        <p:spPr>
          <a:xfrm>
            <a:off x="1783363" y="1826784"/>
            <a:ext cx="2781973"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0000"/>
              </a:lnSpc>
              <a:spcBef>
                <a:spcPts val="476"/>
              </a:spcBef>
              <a:spcAft>
                <a:spcPts val="0"/>
              </a:spcAft>
              <a:buClrTx/>
              <a:buSzTx/>
              <a:buFont typeface="Arial" panose="020B0604020202020204" pitchFamily="34" charset="0"/>
              <a:buNone/>
              <a:tabLst/>
              <a:defRPr sz="1334" b="1">
                <a:solidFill>
                  <a:schemeClr val="tx2"/>
                </a:solidFill>
              </a:defRPr>
            </a:lvl2pPr>
            <a:lvl3pPr>
              <a:defRPr sz="1334" b="1">
                <a:solidFill>
                  <a:schemeClr val="tx2"/>
                </a:solidFill>
              </a:defRPr>
            </a:lvl3pPr>
            <a:lvl4pPr>
              <a:defRPr sz="1334" b="1">
                <a:solidFill>
                  <a:schemeClr val="tx2"/>
                </a:solidFill>
              </a:defRPr>
            </a:lvl4pPr>
            <a:lvl5pPr>
              <a:defRPr sz="1334" b="1"/>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Text Placeholder 2">
            <a:extLst>
              <a:ext uri="{FF2B5EF4-FFF2-40B4-BE49-F238E27FC236}">
                <a16:creationId xmlns:a16="http://schemas.microsoft.com/office/drawing/2014/main" id="{C6A431AB-700F-4A63-9FC5-80025E33695F}"/>
              </a:ext>
            </a:extLst>
          </p:cNvPr>
          <p:cNvSpPr>
            <a:spLocks noGrp="1"/>
          </p:cNvSpPr>
          <p:nvPr>
            <p:ph type="body" idx="14" hasCustomPrompt="1"/>
          </p:nvPr>
        </p:nvSpPr>
        <p:spPr>
          <a:xfrm>
            <a:off x="6081574" y="1640332"/>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4" name="Espace réservé du texte 11">
            <a:extLst>
              <a:ext uri="{FF2B5EF4-FFF2-40B4-BE49-F238E27FC236}">
                <a16:creationId xmlns:a16="http://schemas.microsoft.com/office/drawing/2014/main" id="{BF3A0282-805E-40BB-8A5D-EB24F0E7A899}"/>
              </a:ext>
            </a:extLst>
          </p:cNvPr>
          <p:cNvSpPr>
            <a:spLocks noGrp="1"/>
          </p:cNvSpPr>
          <p:nvPr>
            <p:ph type="body" sz="quarter" idx="15"/>
          </p:nvPr>
        </p:nvSpPr>
        <p:spPr>
          <a:xfrm>
            <a:off x="6916102" y="1826784"/>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15" name="Text Placeholder 2">
            <a:extLst>
              <a:ext uri="{FF2B5EF4-FFF2-40B4-BE49-F238E27FC236}">
                <a16:creationId xmlns:a16="http://schemas.microsoft.com/office/drawing/2014/main" id="{CF514246-343A-4C5A-821B-52802893396D}"/>
              </a:ext>
            </a:extLst>
          </p:cNvPr>
          <p:cNvSpPr>
            <a:spLocks noGrp="1"/>
          </p:cNvSpPr>
          <p:nvPr>
            <p:ph type="body" idx="16" hasCustomPrompt="1"/>
          </p:nvPr>
        </p:nvSpPr>
        <p:spPr>
          <a:xfrm>
            <a:off x="948835" y="3062804"/>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6" name="Espace réservé du texte 11">
            <a:extLst>
              <a:ext uri="{FF2B5EF4-FFF2-40B4-BE49-F238E27FC236}">
                <a16:creationId xmlns:a16="http://schemas.microsoft.com/office/drawing/2014/main" id="{D5F040BF-74B1-453A-B029-D39793A77F39}"/>
              </a:ext>
            </a:extLst>
          </p:cNvPr>
          <p:cNvSpPr>
            <a:spLocks noGrp="1"/>
          </p:cNvSpPr>
          <p:nvPr>
            <p:ph type="body" sz="quarter" idx="17"/>
          </p:nvPr>
        </p:nvSpPr>
        <p:spPr>
          <a:xfrm>
            <a:off x="1783363" y="3249256"/>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17" name="Text Placeholder 2">
            <a:extLst>
              <a:ext uri="{FF2B5EF4-FFF2-40B4-BE49-F238E27FC236}">
                <a16:creationId xmlns:a16="http://schemas.microsoft.com/office/drawing/2014/main" id="{5507A629-8A45-4CF8-A04A-B10C8D7443E3}"/>
              </a:ext>
            </a:extLst>
          </p:cNvPr>
          <p:cNvSpPr>
            <a:spLocks noGrp="1"/>
          </p:cNvSpPr>
          <p:nvPr>
            <p:ph type="body" idx="18" hasCustomPrompt="1"/>
          </p:nvPr>
        </p:nvSpPr>
        <p:spPr>
          <a:xfrm>
            <a:off x="6081574" y="3062804"/>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8" name="Espace réservé du texte 11">
            <a:extLst>
              <a:ext uri="{FF2B5EF4-FFF2-40B4-BE49-F238E27FC236}">
                <a16:creationId xmlns:a16="http://schemas.microsoft.com/office/drawing/2014/main" id="{EB9EB24F-502A-49CB-B2BF-5E8527EE27BD}"/>
              </a:ext>
            </a:extLst>
          </p:cNvPr>
          <p:cNvSpPr>
            <a:spLocks noGrp="1"/>
          </p:cNvSpPr>
          <p:nvPr>
            <p:ph type="body" sz="quarter" idx="19"/>
          </p:nvPr>
        </p:nvSpPr>
        <p:spPr>
          <a:xfrm>
            <a:off x="6916102" y="3249256"/>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19" name="Text Placeholder 2">
            <a:extLst>
              <a:ext uri="{FF2B5EF4-FFF2-40B4-BE49-F238E27FC236}">
                <a16:creationId xmlns:a16="http://schemas.microsoft.com/office/drawing/2014/main" id="{59ED2A1E-542C-44AF-BD13-833909CC4629}"/>
              </a:ext>
            </a:extLst>
          </p:cNvPr>
          <p:cNvSpPr>
            <a:spLocks noGrp="1"/>
          </p:cNvSpPr>
          <p:nvPr>
            <p:ph type="body" idx="20" hasCustomPrompt="1"/>
          </p:nvPr>
        </p:nvSpPr>
        <p:spPr>
          <a:xfrm>
            <a:off x="948835" y="4485063"/>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20" name="Espace réservé du texte 11">
            <a:extLst>
              <a:ext uri="{FF2B5EF4-FFF2-40B4-BE49-F238E27FC236}">
                <a16:creationId xmlns:a16="http://schemas.microsoft.com/office/drawing/2014/main" id="{12243EDE-0DEC-41C0-9958-8264C93B1CDB}"/>
              </a:ext>
            </a:extLst>
          </p:cNvPr>
          <p:cNvSpPr>
            <a:spLocks noGrp="1"/>
          </p:cNvSpPr>
          <p:nvPr>
            <p:ph type="body" sz="quarter" idx="21"/>
          </p:nvPr>
        </p:nvSpPr>
        <p:spPr>
          <a:xfrm>
            <a:off x="1783363" y="4671515"/>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21" name="Text Placeholder 2">
            <a:extLst>
              <a:ext uri="{FF2B5EF4-FFF2-40B4-BE49-F238E27FC236}">
                <a16:creationId xmlns:a16="http://schemas.microsoft.com/office/drawing/2014/main" id="{32C926A0-8593-4B51-9959-DC89AECD875B}"/>
              </a:ext>
            </a:extLst>
          </p:cNvPr>
          <p:cNvSpPr>
            <a:spLocks noGrp="1"/>
          </p:cNvSpPr>
          <p:nvPr>
            <p:ph type="body" idx="22" hasCustomPrompt="1"/>
          </p:nvPr>
        </p:nvSpPr>
        <p:spPr>
          <a:xfrm>
            <a:off x="6081574" y="4485063"/>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22" name="Espace réservé du texte 11">
            <a:extLst>
              <a:ext uri="{FF2B5EF4-FFF2-40B4-BE49-F238E27FC236}">
                <a16:creationId xmlns:a16="http://schemas.microsoft.com/office/drawing/2014/main" id="{FFEDED90-0F82-46AD-9F94-70CDD540A865}"/>
              </a:ext>
            </a:extLst>
          </p:cNvPr>
          <p:cNvSpPr>
            <a:spLocks noGrp="1"/>
          </p:cNvSpPr>
          <p:nvPr>
            <p:ph type="body" sz="quarter" idx="23"/>
          </p:nvPr>
        </p:nvSpPr>
        <p:spPr>
          <a:xfrm>
            <a:off x="6916102" y="4671515"/>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24" name="Espace réservé du texte 11">
            <a:extLst>
              <a:ext uri="{FF2B5EF4-FFF2-40B4-BE49-F238E27FC236}">
                <a16:creationId xmlns:a16="http://schemas.microsoft.com/office/drawing/2014/main" id="{BF41D394-7533-432B-B460-1632E8977354}"/>
              </a:ext>
            </a:extLst>
          </p:cNvPr>
          <p:cNvSpPr>
            <a:spLocks noGrp="1"/>
          </p:cNvSpPr>
          <p:nvPr>
            <p:ph type="body" sz="quarter" idx="24" hasCustomPrompt="1"/>
          </p:nvPr>
        </p:nvSpPr>
        <p:spPr>
          <a:xfrm>
            <a:off x="4621296" y="1826784"/>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0" name="Espace réservé du texte 11">
            <a:extLst>
              <a:ext uri="{FF2B5EF4-FFF2-40B4-BE49-F238E27FC236}">
                <a16:creationId xmlns:a16="http://schemas.microsoft.com/office/drawing/2014/main" id="{469B8D3E-D989-4085-BB3E-4989992024BF}"/>
              </a:ext>
            </a:extLst>
          </p:cNvPr>
          <p:cNvSpPr>
            <a:spLocks noGrp="1"/>
          </p:cNvSpPr>
          <p:nvPr>
            <p:ph type="body" sz="quarter" idx="25" hasCustomPrompt="1"/>
          </p:nvPr>
        </p:nvSpPr>
        <p:spPr>
          <a:xfrm>
            <a:off x="4621296" y="3249256"/>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1" name="Espace réservé du texte 11">
            <a:extLst>
              <a:ext uri="{FF2B5EF4-FFF2-40B4-BE49-F238E27FC236}">
                <a16:creationId xmlns:a16="http://schemas.microsoft.com/office/drawing/2014/main" id="{1782359E-AEB6-402F-A0F2-722409045D7E}"/>
              </a:ext>
            </a:extLst>
          </p:cNvPr>
          <p:cNvSpPr>
            <a:spLocks noGrp="1"/>
          </p:cNvSpPr>
          <p:nvPr>
            <p:ph type="body" sz="quarter" idx="26" hasCustomPrompt="1"/>
          </p:nvPr>
        </p:nvSpPr>
        <p:spPr>
          <a:xfrm>
            <a:off x="4621296" y="4671515"/>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2" name="Espace réservé du texte 11">
            <a:extLst>
              <a:ext uri="{FF2B5EF4-FFF2-40B4-BE49-F238E27FC236}">
                <a16:creationId xmlns:a16="http://schemas.microsoft.com/office/drawing/2014/main" id="{1D3AA4A1-FC44-47A3-B119-0A62359576D1}"/>
              </a:ext>
            </a:extLst>
          </p:cNvPr>
          <p:cNvSpPr>
            <a:spLocks noGrp="1"/>
          </p:cNvSpPr>
          <p:nvPr>
            <p:ph type="body" sz="quarter" idx="27" hasCustomPrompt="1"/>
          </p:nvPr>
        </p:nvSpPr>
        <p:spPr>
          <a:xfrm>
            <a:off x="9754121" y="1826784"/>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3" name="Espace réservé du texte 11">
            <a:extLst>
              <a:ext uri="{FF2B5EF4-FFF2-40B4-BE49-F238E27FC236}">
                <a16:creationId xmlns:a16="http://schemas.microsoft.com/office/drawing/2014/main" id="{B67C17AA-776A-4209-A996-E2516528593C}"/>
              </a:ext>
            </a:extLst>
          </p:cNvPr>
          <p:cNvSpPr>
            <a:spLocks noGrp="1"/>
          </p:cNvSpPr>
          <p:nvPr>
            <p:ph type="body" sz="quarter" idx="28" hasCustomPrompt="1"/>
          </p:nvPr>
        </p:nvSpPr>
        <p:spPr>
          <a:xfrm>
            <a:off x="9754121" y="3249256"/>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4" name="Espace réservé du texte 11">
            <a:extLst>
              <a:ext uri="{FF2B5EF4-FFF2-40B4-BE49-F238E27FC236}">
                <a16:creationId xmlns:a16="http://schemas.microsoft.com/office/drawing/2014/main" id="{C7A51A0F-6340-4C6B-AAB4-6B4C7E072601}"/>
              </a:ext>
            </a:extLst>
          </p:cNvPr>
          <p:cNvSpPr>
            <a:spLocks noGrp="1"/>
          </p:cNvSpPr>
          <p:nvPr>
            <p:ph type="body" sz="quarter" idx="29" hasCustomPrompt="1"/>
          </p:nvPr>
        </p:nvSpPr>
        <p:spPr>
          <a:xfrm>
            <a:off x="9754121" y="4671515"/>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Tree>
    <p:extLst>
      <p:ext uri="{BB962C8B-B14F-4D97-AF65-F5344CB8AC3E}">
        <p14:creationId xmlns:p14="http://schemas.microsoft.com/office/powerpoint/2010/main" val="1804039369"/>
      </p:ext>
    </p:extLst>
  </p:cSld>
  <p:clrMapOvr>
    <a:masterClrMapping/>
  </p:clrMapOvr>
  <p:extLst>
    <p:ext uri="{DCECCB84-F9BA-43D5-87BE-67443E8EF086}">
      <p15:sldGuideLst xmlns:p15="http://schemas.microsoft.com/office/powerpoint/2012/main">
        <p15:guide id="2" pos="40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Verte">
    <p:bg>
      <p:bgPr>
        <a:solidFill>
          <a:schemeClr val="bg1"/>
        </a:solidFill>
        <a:effectLst/>
      </p:bgPr>
    </p:bg>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B5C26AE2-65B1-0C44-AEC1-72CE7ED5CD52}"/>
              </a:ext>
            </a:extLst>
          </p:cNvPr>
          <p:cNvGrpSpPr/>
          <p:nvPr userDrawn="1"/>
        </p:nvGrpSpPr>
        <p:grpSpPr>
          <a:xfrm>
            <a:off x="-22698" y="7620"/>
            <a:ext cx="12214698" cy="6856598"/>
            <a:chOff x="-19220" y="7999"/>
            <a:chExt cx="9155181" cy="5146972"/>
          </a:xfrm>
        </p:grpSpPr>
        <p:pic>
          <p:nvPicPr>
            <p:cNvPr id="5" name="Graphique 4">
              <a:extLst>
                <a:ext uri="{FF2B5EF4-FFF2-40B4-BE49-F238E27FC236}">
                  <a16:creationId xmlns:a16="http://schemas.microsoft.com/office/drawing/2014/main" id="{6EA4BE52-C161-3848-BC65-B03DEF5C4FA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20" y="2822260"/>
              <a:ext cx="4056888" cy="2332711"/>
            </a:xfrm>
            <a:prstGeom prst="rect">
              <a:avLst/>
            </a:prstGeom>
          </p:spPr>
        </p:pic>
        <p:pic>
          <p:nvPicPr>
            <p:cNvPr id="6" name="Graphique 5">
              <a:extLst>
                <a:ext uri="{FF2B5EF4-FFF2-40B4-BE49-F238E27FC236}">
                  <a16:creationId xmlns:a16="http://schemas.microsoft.com/office/drawing/2014/main" id="{2F29FEB5-44E1-0F47-B46E-48000C7DFA6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850" y="7999"/>
              <a:ext cx="2789111" cy="3414547"/>
            </a:xfrm>
            <a:prstGeom prst="rect">
              <a:avLst/>
            </a:prstGeom>
          </p:spPr>
        </p:pic>
        <p:pic>
          <p:nvPicPr>
            <p:cNvPr id="7" name="Graphique 6">
              <a:extLst>
                <a:ext uri="{FF2B5EF4-FFF2-40B4-BE49-F238E27FC236}">
                  <a16:creationId xmlns:a16="http://schemas.microsoft.com/office/drawing/2014/main" id="{90D075A8-B852-C245-8130-E0374640779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66067" y="86906"/>
              <a:ext cx="4411866" cy="4969688"/>
            </a:xfrm>
            <a:prstGeom prst="rect">
              <a:avLst/>
            </a:prstGeom>
          </p:spPr>
        </p:pic>
      </p:grpSp>
      <p:sp>
        <p:nvSpPr>
          <p:cNvPr id="9" name="Title 1">
            <a:extLst>
              <a:ext uri="{FF2B5EF4-FFF2-40B4-BE49-F238E27FC236}">
                <a16:creationId xmlns:a16="http://schemas.microsoft.com/office/drawing/2014/main" id="{C8E0B53C-35A4-BF48-85F5-253DD9792F1C}"/>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FF08CC7E-F2ED-9041-8136-C2EDBC4932FE}"/>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1" name="Text Placeholder 2">
            <a:extLst>
              <a:ext uri="{FF2B5EF4-FFF2-40B4-BE49-F238E27FC236}">
                <a16:creationId xmlns:a16="http://schemas.microsoft.com/office/drawing/2014/main" id="{C7E4EDC7-1E16-E54A-9E24-C5E11DF112F7}"/>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39168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Jaune">
    <p:bg>
      <p:bgPr>
        <a:solidFill>
          <a:schemeClr val="bg1"/>
        </a:solid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0CD472D2-3561-3D4F-B23E-ACC8C91C8C94}"/>
              </a:ext>
            </a:extLst>
          </p:cNvPr>
          <p:cNvGrpSpPr/>
          <p:nvPr userDrawn="1"/>
        </p:nvGrpSpPr>
        <p:grpSpPr>
          <a:xfrm>
            <a:off x="-22697" y="7620"/>
            <a:ext cx="12230656" cy="6859183"/>
            <a:chOff x="-7749" y="7749"/>
            <a:chExt cx="9143709" cy="5135751"/>
          </a:xfrm>
        </p:grpSpPr>
        <p:pic>
          <p:nvPicPr>
            <p:cNvPr id="11" name="Graphique 10">
              <a:extLst>
                <a:ext uri="{FF2B5EF4-FFF2-40B4-BE49-F238E27FC236}">
                  <a16:creationId xmlns:a16="http://schemas.microsoft.com/office/drawing/2014/main" id="{971EC775-C09D-5B4F-B898-45BB26B5041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346849" y="7749"/>
              <a:ext cx="2789111" cy="3414547"/>
            </a:xfrm>
            <a:prstGeom prst="rect">
              <a:avLst/>
            </a:prstGeom>
          </p:spPr>
        </p:pic>
        <p:pic>
          <p:nvPicPr>
            <p:cNvPr id="12" name="Graphique 11">
              <a:extLst>
                <a:ext uri="{FF2B5EF4-FFF2-40B4-BE49-F238E27FC236}">
                  <a16:creationId xmlns:a16="http://schemas.microsoft.com/office/drawing/2014/main" id="{4DC6B68B-0832-0D49-A980-7B816110F4D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749" y="2810789"/>
              <a:ext cx="4056888" cy="2332711"/>
            </a:xfrm>
            <a:prstGeom prst="rect">
              <a:avLst/>
            </a:prstGeom>
          </p:spPr>
        </p:pic>
        <p:pic>
          <p:nvPicPr>
            <p:cNvPr id="13" name="Graphique 12">
              <a:extLst>
                <a:ext uri="{FF2B5EF4-FFF2-40B4-BE49-F238E27FC236}">
                  <a16:creationId xmlns:a16="http://schemas.microsoft.com/office/drawing/2014/main" id="{DFDC1AA0-95D1-5749-BAC9-558496C7E28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66067" y="86906"/>
              <a:ext cx="4411866" cy="4969688"/>
            </a:xfrm>
            <a:prstGeom prst="rect">
              <a:avLst/>
            </a:prstGeom>
          </p:spPr>
        </p:pic>
      </p:grpSp>
      <p:sp>
        <p:nvSpPr>
          <p:cNvPr id="9" name="Title 1">
            <a:extLst>
              <a:ext uri="{FF2B5EF4-FFF2-40B4-BE49-F238E27FC236}">
                <a16:creationId xmlns:a16="http://schemas.microsoft.com/office/drawing/2014/main" id="{9F4F37DA-FA3B-0044-A64A-DDE9D8F9D302}"/>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AF3880FB-C2AF-A647-88EA-4181F00FA022}"/>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6" name="Text Placeholder 2">
            <a:extLst>
              <a:ext uri="{FF2B5EF4-FFF2-40B4-BE49-F238E27FC236}">
                <a16:creationId xmlns:a16="http://schemas.microsoft.com/office/drawing/2014/main" id="{3FFDBC0E-C628-AE4E-9976-DC39FCE2008F}"/>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3970862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Orang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0C0EB3CE-2D4F-1642-B943-FC7C336BA85D}"/>
              </a:ext>
            </a:extLst>
          </p:cNvPr>
          <p:cNvGrpSpPr/>
          <p:nvPr userDrawn="1"/>
        </p:nvGrpSpPr>
        <p:grpSpPr>
          <a:xfrm>
            <a:off x="-16478" y="7381"/>
            <a:ext cx="12224436" cy="6859422"/>
            <a:chOff x="-7750" y="7748"/>
            <a:chExt cx="9143709" cy="5138543"/>
          </a:xfrm>
        </p:grpSpPr>
        <p:pic>
          <p:nvPicPr>
            <p:cNvPr id="11" name="Graphique 10">
              <a:extLst>
                <a:ext uri="{FF2B5EF4-FFF2-40B4-BE49-F238E27FC236}">
                  <a16:creationId xmlns:a16="http://schemas.microsoft.com/office/drawing/2014/main" id="{A2BE7DB1-47CB-7448-B971-40031CA3ED9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346848" y="7748"/>
              <a:ext cx="2789111" cy="3414547"/>
            </a:xfrm>
            <a:prstGeom prst="rect">
              <a:avLst/>
            </a:prstGeom>
          </p:spPr>
        </p:pic>
        <p:pic>
          <p:nvPicPr>
            <p:cNvPr id="12" name="Graphique 11">
              <a:extLst>
                <a:ext uri="{FF2B5EF4-FFF2-40B4-BE49-F238E27FC236}">
                  <a16:creationId xmlns:a16="http://schemas.microsoft.com/office/drawing/2014/main" id="{722650BC-867E-2445-B9E8-D0EEC79DD4D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750" y="2813580"/>
              <a:ext cx="4056888" cy="2332711"/>
            </a:xfrm>
            <a:prstGeom prst="rect">
              <a:avLst/>
            </a:prstGeom>
          </p:spPr>
        </p:pic>
      </p:grpSp>
      <p:pic>
        <p:nvPicPr>
          <p:cNvPr id="7" name="Graphique 6">
            <a:extLst>
              <a:ext uri="{FF2B5EF4-FFF2-40B4-BE49-F238E27FC236}">
                <a16:creationId xmlns:a16="http://schemas.microsoft.com/office/drawing/2014/main" id="{1B4041CA-1826-B340-93FF-8618BF7B428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7" cy="6637393"/>
          </a:xfrm>
          <a:prstGeom prst="rect">
            <a:avLst/>
          </a:prstGeom>
        </p:spPr>
      </p:pic>
      <p:sp>
        <p:nvSpPr>
          <p:cNvPr id="9" name="Title 1">
            <a:extLst>
              <a:ext uri="{FF2B5EF4-FFF2-40B4-BE49-F238E27FC236}">
                <a16:creationId xmlns:a16="http://schemas.microsoft.com/office/drawing/2014/main" id="{AF96EA3D-71D7-2F4A-B73F-08FFAF0CBCCF}"/>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F7DE6F25-A944-C34C-9361-58BD5BD9177A}"/>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068A6B67-9404-6B49-B652-23C5FAB63250}"/>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892489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Ros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9C212DC9-CC04-3A42-BDBD-BD36C1936BAA}"/>
              </a:ext>
            </a:extLst>
          </p:cNvPr>
          <p:cNvGrpSpPr/>
          <p:nvPr userDrawn="1"/>
        </p:nvGrpSpPr>
        <p:grpSpPr>
          <a:xfrm>
            <a:off x="-22698" y="0"/>
            <a:ext cx="12221899" cy="6858000"/>
            <a:chOff x="-7750" y="7747"/>
            <a:chExt cx="9143708" cy="5138544"/>
          </a:xfrm>
        </p:grpSpPr>
        <p:pic>
          <p:nvPicPr>
            <p:cNvPr id="11" name="Graphique 10">
              <a:extLst>
                <a:ext uri="{FF2B5EF4-FFF2-40B4-BE49-F238E27FC236}">
                  <a16:creationId xmlns:a16="http://schemas.microsoft.com/office/drawing/2014/main" id="{3E5FA887-5EC3-6B44-9FA3-D44351FDD46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750" y="2813580"/>
              <a:ext cx="4056888" cy="2332711"/>
            </a:xfrm>
            <a:prstGeom prst="rect">
              <a:avLst/>
            </a:prstGeom>
          </p:spPr>
        </p:pic>
        <p:pic>
          <p:nvPicPr>
            <p:cNvPr id="12" name="Graphique 11">
              <a:extLst>
                <a:ext uri="{FF2B5EF4-FFF2-40B4-BE49-F238E27FC236}">
                  <a16:creationId xmlns:a16="http://schemas.microsoft.com/office/drawing/2014/main" id="{80C6D33C-737A-D247-8783-386E1411953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847" y="7747"/>
              <a:ext cx="2789111" cy="3414547"/>
            </a:xfrm>
            <a:prstGeom prst="rect">
              <a:avLst/>
            </a:prstGeom>
          </p:spPr>
        </p:pic>
      </p:grpSp>
      <p:pic>
        <p:nvPicPr>
          <p:cNvPr id="7" name="Graphique 6">
            <a:extLst>
              <a:ext uri="{FF2B5EF4-FFF2-40B4-BE49-F238E27FC236}">
                <a16:creationId xmlns:a16="http://schemas.microsoft.com/office/drawing/2014/main" id="{01701603-F7DA-D744-A416-57D0FD7851D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7" cy="6637393"/>
          </a:xfrm>
          <a:prstGeom prst="rect">
            <a:avLst/>
          </a:prstGeom>
        </p:spPr>
      </p:pic>
      <p:sp>
        <p:nvSpPr>
          <p:cNvPr id="9" name="Title 1">
            <a:extLst>
              <a:ext uri="{FF2B5EF4-FFF2-40B4-BE49-F238E27FC236}">
                <a16:creationId xmlns:a16="http://schemas.microsoft.com/office/drawing/2014/main" id="{6C5C20C7-6BE6-AF49-8EF7-27B33F069FC2}"/>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D58F9640-D1BF-5245-B9E3-AE0AA879D2F5}"/>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01AA796-A7D6-A044-8125-A8351BA8D7E3}"/>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69448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Violett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454CDDE9-3BE9-FA47-9562-8156CE62691A}"/>
              </a:ext>
            </a:extLst>
          </p:cNvPr>
          <p:cNvGrpSpPr/>
          <p:nvPr userDrawn="1"/>
        </p:nvGrpSpPr>
        <p:grpSpPr>
          <a:xfrm>
            <a:off x="-22699" y="15282"/>
            <a:ext cx="12222150" cy="6851521"/>
            <a:chOff x="-7750" y="12707"/>
            <a:chExt cx="9143708" cy="5133584"/>
          </a:xfrm>
        </p:grpSpPr>
        <p:pic>
          <p:nvPicPr>
            <p:cNvPr id="11" name="Graphique 10">
              <a:extLst>
                <a:ext uri="{FF2B5EF4-FFF2-40B4-BE49-F238E27FC236}">
                  <a16:creationId xmlns:a16="http://schemas.microsoft.com/office/drawing/2014/main" id="{A26EA290-CFB3-C942-94F3-677F8E9FDB6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750" y="2813580"/>
              <a:ext cx="4056888" cy="2332711"/>
            </a:xfrm>
            <a:prstGeom prst="rect">
              <a:avLst/>
            </a:prstGeom>
          </p:spPr>
        </p:pic>
        <p:pic>
          <p:nvPicPr>
            <p:cNvPr id="12" name="Graphique 11">
              <a:extLst>
                <a:ext uri="{FF2B5EF4-FFF2-40B4-BE49-F238E27FC236}">
                  <a16:creationId xmlns:a16="http://schemas.microsoft.com/office/drawing/2014/main" id="{4023FCE1-7908-D943-A6E5-6104A081074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847" y="12707"/>
              <a:ext cx="2789111" cy="3414547"/>
            </a:xfrm>
            <a:prstGeom prst="rect">
              <a:avLst/>
            </a:prstGeom>
          </p:spPr>
        </p:pic>
      </p:grpSp>
      <p:pic>
        <p:nvPicPr>
          <p:cNvPr id="7" name="Graphique 6">
            <a:extLst>
              <a:ext uri="{FF2B5EF4-FFF2-40B4-BE49-F238E27FC236}">
                <a16:creationId xmlns:a16="http://schemas.microsoft.com/office/drawing/2014/main" id="{1130BBE8-5E75-394D-9A8D-961A510C55A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7" cy="6637393"/>
          </a:xfrm>
          <a:prstGeom prst="rect">
            <a:avLst/>
          </a:prstGeom>
        </p:spPr>
      </p:pic>
      <p:sp>
        <p:nvSpPr>
          <p:cNvPr id="9" name="Title 1">
            <a:extLst>
              <a:ext uri="{FF2B5EF4-FFF2-40B4-BE49-F238E27FC236}">
                <a16:creationId xmlns:a16="http://schemas.microsoft.com/office/drawing/2014/main" id="{C750E356-28F5-0F4F-888E-790F0F8AA26B}"/>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8BD359F0-8F7A-E947-91A7-B2CB85363623}"/>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8A3B1D56-BE87-3647-AF00-26C35A0F6FC2}"/>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502907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Roug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D59BE358-9770-E348-A0D6-A3DFEBB78DF3}"/>
              </a:ext>
            </a:extLst>
          </p:cNvPr>
          <p:cNvGrpSpPr/>
          <p:nvPr userDrawn="1"/>
        </p:nvGrpSpPr>
        <p:grpSpPr>
          <a:xfrm>
            <a:off x="-22699" y="0"/>
            <a:ext cx="12222632" cy="6854329"/>
            <a:chOff x="-7750" y="2044187"/>
            <a:chExt cx="9143254" cy="5135230"/>
          </a:xfrm>
        </p:grpSpPr>
        <p:pic>
          <p:nvPicPr>
            <p:cNvPr id="11" name="Graphique 10">
              <a:extLst>
                <a:ext uri="{FF2B5EF4-FFF2-40B4-BE49-F238E27FC236}">
                  <a16:creationId xmlns:a16="http://schemas.microsoft.com/office/drawing/2014/main" id="{CFEF50DD-E4FF-0540-9F93-F6F5D01F899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750" y="4846706"/>
              <a:ext cx="4056888" cy="2332711"/>
            </a:xfrm>
            <a:prstGeom prst="rect">
              <a:avLst/>
            </a:prstGeom>
          </p:spPr>
        </p:pic>
        <p:pic>
          <p:nvPicPr>
            <p:cNvPr id="12" name="Graphique 11">
              <a:extLst>
                <a:ext uri="{FF2B5EF4-FFF2-40B4-BE49-F238E27FC236}">
                  <a16:creationId xmlns:a16="http://schemas.microsoft.com/office/drawing/2014/main" id="{42D85D81-2A92-A84F-8845-D3996BFEC1F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393" y="2044187"/>
              <a:ext cx="2789111" cy="3414547"/>
            </a:xfrm>
            <a:prstGeom prst="rect">
              <a:avLst/>
            </a:prstGeom>
          </p:spPr>
        </p:pic>
      </p:grpSp>
      <p:pic>
        <p:nvPicPr>
          <p:cNvPr id="7" name="Graphique 6">
            <a:extLst>
              <a:ext uri="{FF2B5EF4-FFF2-40B4-BE49-F238E27FC236}">
                <a16:creationId xmlns:a16="http://schemas.microsoft.com/office/drawing/2014/main" id="{8136B9A5-DDF9-D74D-857D-E5E4FB7713D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6" cy="6637393"/>
          </a:xfrm>
          <a:prstGeom prst="rect">
            <a:avLst/>
          </a:prstGeom>
        </p:spPr>
      </p:pic>
      <p:sp>
        <p:nvSpPr>
          <p:cNvPr id="9" name="Title 1">
            <a:extLst>
              <a:ext uri="{FF2B5EF4-FFF2-40B4-BE49-F238E27FC236}">
                <a16:creationId xmlns:a16="http://schemas.microsoft.com/office/drawing/2014/main" id="{1FB31E1D-53C1-E44B-ADE4-C70EA5288C7C}"/>
              </a:ext>
            </a:extLst>
          </p:cNvPr>
          <p:cNvSpPr>
            <a:spLocks noGrp="1"/>
          </p:cNvSpPr>
          <p:nvPr userDrawn="1">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7F835F66-8112-C648-96CF-CB2BD4E48719}"/>
              </a:ext>
            </a:extLst>
          </p:cNvPr>
          <p:cNvSpPr>
            <a:spLocks noGrp="1"/>
          </p:cNvSpPr>
          <p:nvPr userDrawn="1">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4" name="Text Placeholder 2">
            <a:extLst>
              <a:ext uri="{FF2B5EF4-FFF2-40B4-BE49-F238E27FC236}">
                <a16:creationId xmlns:a16="http://schemas.microsoft.com/office/drawing/2014/main" id="{7B83B702-0FEE-7542-BA28-AC4BA5A63A89}"/>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94635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866E7C9-3BAB-754E-9E1D-33317E22EF45}"/>
              </a:ext>
            </a:extLst>
          </p:cNvPr>
          <p:cNvGrpSpPr/>
          <p:nvPr userDrawn="1"/>
        </p:nvGrpSpPr>
        <p:grpSpPr>
          <a:xfrm>
            <a:off x="10372293" y="0"/>
            <a:ext cx="2158027" cy="3321614"/>
            <a:chOff x="7683645" y="0"/>
            <a:chExt cx="2261994" cy="3486926"/>
          </a:xfrm>
        </p:grpSpPr>
        <p:pic>
          <p:nvPicPr>
            <p:cNvPr id="7" name="Graphique 6">
              <a:extLst>
                <a:ext uri="{FF2B5EF4-FFF2-40B4-BE49-F238E27FC236}">
                  <a16:creationId xmlns:a16="http://schemas.microsoft.com/office/drawing/2014/main" id="{5B30D445-9FA4-5C44-8BCF-978693A8825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3645" y="0"/>
              <a:ext cx="1905000" cy="2332182"/>
            </a:xfrm>
            <a:prstGeom prst="rect">
              <a:avLst/>
            </a:prstGeom>
          </p:spPr>
        </p:pic>
        <p:pic>
          <p:nvPicPr>
            <p:cNvPr id="11" name="Graphique 10">
              <a:extLst>
                <a:ext uri="{FF2B5EF4-FFF2-40B4-BE49-F238E27FC236}">
                  <a16:creationId xmlns:a16="http://schemas.microsoft.com/office/drawing/2014/main" id="{71494F52-DD4D-EE4F-B253-64D2CFFE17C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1084637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9298C9A0-EAFD-CE47-8A0A-D3A0444BEDA6}"/>
              </a:ext>
            </a:extLst>
          </p:cNvPr>
          <p:cNvGrpSpPr/>
          <p:nvPr userDrawn="1"/>
        </p:nvGrpSpPr>
        <p:grpSpPr>
          <a:xfrm>
            <a:off x="10372294" y="0"/>
            <a:ext cx="2152280" cy="3321258"/>
            <a:chOff x="7689668" y="374"/>
            <a:chExt cx="2255971" cy="3486552"/>
          </a:xfrm>
        </p:grpSpPr>
        <p:pic>
          <p:nvPicPr>
            <p:cNvPr id="16" name="Graphique 15">
              <a:extLst>
                <a:ext uri="{FF2B5EF4-FFF2-40B4-BE49-F238E27FC236}">
                  <a16:creationId xmlns:a16="http://schemas.microsoft.com/office/drawing/2014/main" id="{3BC7958D-6E78-D648-A703-90947982E4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9668" y="374"/>
              <a:ext cx="1905000" cy="2332182"/>
            </a:xfrm>
            <a:prstGeom prst="rect">
              <a:avLst/>
            </a:prstGeom>
          </p:spPr>
        </p:pic>
        <p:pic>
          <p:nvPicPr>
            <p:cNvPr id="17" name="Graphique 16">
              <a:extLst>
                <a:ext uri="{FF2B5EF4-FFF2-40B4-BE49-F238E27FC236}">
                  <a16:creationId xmlns:a16="http://schemas.microsoft.com/office/drawing/2014/main" id="{8476AF88-F2FD-0D4D-BF68-CCA00978430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102986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542856" y="2146531"/>
            <a:ext cx="6692766" cy="1297272"/>
          </a:xfrm>
        </p:spPr>
        <p:txBody>
          <a:bodyPr anchor="b">
            <a:normAutofit/>
          </a:bodyPr>
          <a:lstStyle>
            <a:lvl1pPr algn="l">
              <a:defRPr sz="4000"/>
            </a:lvl1pPr>
          </a:lstStyle>
          <a:p>
            <a:r>
              <a:rPr lang="fr-FR" dirty="0"/>
              <a:t>Modifiez le style du titre</a:t>
            </a:r>
          </a:p>
        </p:txBody>
      </p:sp>
      <p:sp>
        <p:nvSpPr>
          <p:cNvPr id="3" name="Sous-titre 2"/>
          <p:cNvSpPr>
            <a:spLocks noGrp="1"/>
          </p:cNvSpPr>
          <p:nvPr>
            <p:ph type="subTitle" idx="1"/>
          </p:nvPr>
        </p:nvSpPr>
        <p:spPr>
          <a:xfrm>
            <a:off x="4542856" y="4266053"/>
            <a:ext cx="7572943" cy="58232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1EAC81-DECF-47DB-B95F-F01DF5AEDC52}" type="slidenum">
              <a:rPr lang="fr-FR" smtClean="0"/>
              <a:t>‹N°›</a:t>
            </a:fld>
            <a:endParaRPr lang="fr-FR"/>
          </a:p>
        </p:txBody>
      </p:sp>
      <p:pic>
        <p:nvPicPr>
          <p:cNvPr id="11" name="Image 10">
            <a:extLst>
              <a:ext uri="{FF2B5EF4-FFF2-40B4-BE49-F238E27FC236}">
                <a16:creationId xmlns:a16="http://schemas.microsoft.com/office/drawing/2014/main" id="{31035036-6CA4-F241-BA41-0112A86A8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399"/>
            <a:ext cx="4823661" cy="6186037"/>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5868" y="871480"/>
            <a:ext cx="2450804" cy="463336"/>
          </a:xfrm>
          <a:prstGeom prst="rect">
            <a:avLst/>
          </a:prstGeom>
        </p:spPr>
      </p:pic>
      <p:sp>
        <p:nvSpPr>
          <p:cNvPr id="8" name="ZoneTexte 7"/>
          <p:cNvSpPr txBox="1"/>
          <p:nvPr userDrawn="1"/>
        </p:nvSpPr>
        <p:spPr>
          <a:xfrm>
            <a:off x="5943600" y="277360"/>
            <a:ext cx="5755341" cy="646331"/>
          </a:xfrm>
          <a:prstGeom prst="rect">
            <a:avLst/>
          </a:prstGeom>
          <a:noFill/>
        </p:spPr>
        <p:txBody>
          <a:bodyPr wrap="square" rtlCol="0">
            <a:spAutoFit/>
          </a:bodyPr>
          <a:lstStyle/>
          <a:p>
            <a:r>
              <a:rPr lang="fr-FR" sz="3600" b="1" dirty="0">
                <a:solidFill>
                  <a:schemeClr val="accent1">
                    <a:lumMod val="50000"/>
                  </a:schemeClr>
                </a:solidFill>
              </a:rPr>
              <a:t>Agence Hauts-de-France</a:t>
            </a:r>
          </a:p>
        </p:txBody>
      </p:sp>
    </p:spTree>
    <p:extLst>
      <p:ext uri="{BB962C8B-B14F-4D97-AF65-F5344CB8AC3E}">
        <p14:creationId xmlns:p14="http://schemas.microsoft.com/office/powerpoint/2010/main" val="281886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F883F64B-4A15-3F40-B949-4786D551A3D4}"/>
              </a:ext>
            </a:extLst>
          </p:cNvPr>
          <p:cNvGrpSpPr/>
          <p:nvPr userDrawn="1"/>
        </p:nvGrpSpPr>
        <p:grpSpPr>
          <a:xfrm>
            <a:off x="10372293" y="0"/>
            <a:ext cx="2154676" cy="3321258"/>
            <a:chOff x="7687157" y="374"/>
            <a:chExt cx="2258482" cy="3486552"/>
          </a:xfrm>
        </p:grpSpPr>
        <p:pic>
          <p:nvPicPr>
            <p:cNvPr id="16" name="Graphique 15">
              <a:extLst>
                <a:ext uri="{FF2B5EF4-FFF2-40B4-BE49-F238E27FC236}">
                  <a16:creationId xmlns:a16="http://schemas.microsoft.com/office/drawing/2014/main" id="{141FC41A-0FE7-7D4D-BCD6-1A59DA5C922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7157" y="374"/>
              <a:ext cx="1905000" cy="2332182"/>
            </a:xfrm>
            <a:prstGeom prst="rect">
              <a:avLst/>
            </a:prstGeom>
          </p:spPr>
        </p:pic>
        <p:pic>
          <p:nvPicPr>
            <p:cNvPr id="17" name="Graphique 16">
              <a:extLst>
                <a:ext uri="{FF2B5EF4-FFF2-40B4-BE49-F238E27FC236}">
                  <a16:creationId xmlns:a16="http://schemas.microsoft.com/office/drawing/2014/main" id="{DB12D5DB-7853-AF42-A65B-D97EF587C3F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2031777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01216B22-0DB2-A74E-BB21-68114D058616}"/>
              </a:ext>
            </a:extLst>
          </p:cNvPr>
          <p:cNvGrpSpPr/>
          <p:nvPr userDrawn="1"/>
        </p:nvGrpSpPr>
        <p:grpSpPr>
          <a:xfrm>
            <a:off x="10372294" y="0"/>
            <a:ext cx="2152280" cy="3321258"/>
            <a:chOff x="7689668" y="374"/>
            <a:chExt cx="2255971" cy="3486552"/>
          </a:xfrm>
        </p:grpSpPr>
        <p:pic>
          <p:nvPicPr>
            <p:cNvPr id="16" name="Graphique 15">
              <a:extLst>
                <a:ext uri="{FF2B5EF4-FFF2-40B4-BE49-F238E27FC236}">
                  <a16:creationId xmlns:a16="http://schemas.microsoft.com/office/drawing/2014/main" id="{23626547-281F-2A4F-98BC-4431EEF4E4B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9668" y="374"/>
              <a:ext cx="1905000" cy="2332182"/>
            </a:xfrm>
            <a:prstGeom prst="rect">
              <a:avLst/>
            </a:prstGeom>
          </p:spPr>
        </p:pic>
        <p:pic>
          <p:nvPicPr>
            <p:cNvPr id="17" name="Graphique 16">
              <a:extLst>
                <a:ext uri="{FF2B5EF4-FFF2-40B4-BE49-F238E27FC236}">
                  <a16:creationId xmlns:a16="http://schemas.microsoft.com/office/drawing/2014/main" id="{B20AF23E-2F69-C844-B975-F25DFF573F2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16965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9DD733F9-B8E0-534C-845F-2F4F3972F3C8}"/>
              </a:ext>
            </a:extLst>
          </p:cNvPr>
          <p:cNvGrpSpPr/>
          <p:nvPr userDrawn="1"/>
        </p:nvGrpSpPr>
        <p:grpSpPr>
          <a:xfrm>
            <a:off x="10372293" y="0"/>
            <a:ext cx="2157281" cy="3321614"/>
            <a:chOff x="7684427" y="0"/>
            <a:chExt cx="2261212" cy="3486926"/>
          </a:xfrm>
        </p:grpSpPr>
        <p:pic>
          <p:nvPicPr>
            <p:cNvPr id="16" name="Graphique 15">
              <a:extLst>
                <a:ext uri="{FF2B5EF4-FFF2-40B4-BE49-F238E27FC236}">
                  <a16:creationId xmlns:a16="http://schemas.microsoft.com/office/drawing/2014/main" id="{2E057960-629F-7F46-B811-1BBD123BE1E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4427" y="0"/>
              <a:ext cx="1905000" cy="2332182"/>
            </a:xfrm>
            <a:prstGeom prst="rect">
              <a:avLst/>
            </a:prstGeom>
          </p:spPr>
        </p:pic>
        <p:pic>
          <p:nvPicPr>
            <p:cNvPr id="17" name="Graphique 16">
              <a:extLst>
                <a:ext uri="{FF2B5EF4-FFF2-40B4-BE49-F238E27FC236}">
                  <a16:creationId xmlns:a16="http://schemas.microsoft.com/office/drawing/2014/main" id="{DE8D7B10-24D2-C54B-84D1-B0EFB0D3E3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347335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20" name="Groupe 19">
            <a:extLst>
              <a:ext uri="{FF2B5EF4-FFF2-40B4-BE49-F238E27FC236}">
                <a16:creationId xmlns:a16="http://schemas.microsoft.com/office/drawing/2014/main" id="{5F1DE756-E4B9-1942-AE98-308F6D179C18}"/>
              </a:ext>
            </a:extLst>
          </p:cNvPr>
          <p:cNvGrpSpPr/>
          <p:nvPr userDrawn="1"/>
        </p:nvGrpSpPr>
        <p:grpSpPr>
          <a:xfrm>
            <a:off x="10372294" y="0"/>
            <a:ext cx="2154675" cy="3321614"/>
            <a:chOff x="7687158" y="0"/>
            <a:chExt cx="2258481" cy="3486926"/>
          </a:xfrm>
        </p:grpSpPr>
        <p:pic>
          <p:nvPicPr>
            <p:cNvPr id="21" name="Graphique 20">
              <a:extLst>
                <a:ext uri="{FF2B5EF4-FFF2-40B4-BE49-F238E27FC236}">
                  <a16:creationId xmlns:a16="http://schemas.microsoft.com/office/drawing/2014/main" id="{6E7EE74E-D889-5647-B49E-6A1AD609E41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7158" y="0"/>
              <a:ext cx="1905000" cy="2332182"/>
            </a:xfrm>
            <a:prstGeom prst="rect">
              <a:avLst/>
            </a:prstGeom>
          </p:spPr>
        </p:pic>
        <p:pic>
          <p:nvPicPr>
            <p:cNvPr id="22" name="Graphique 21">
              <a:extLst>
                <a:ext uri="{FF2B5EF4-FFF2-40B4-BE49-F238E27FC236}">
                  <a16:creationId xmlns:a16="http://schemas.microsoft.com/office/drawing/2014/main" id="{3108C691-0D80-4940-97EE-FB833333FBF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329148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E7E7632B-328D-7544-8D28-36A30D560AB0}"/>
              </a:ext>
            </a:extLst>
          </p:cNvPr>
          <p:cNvGrpSpPr/>
          <p:nvPr userDrawn="1"/>
        </p:nvGrpSpPr>
        <p:grpSpPr>
          <a:xfrm>
            <a:off x="10372294" y="1"/>
            <a:ext cx="2152280" cy="3319254"/>
            <a:chOff x="7689668" y="2477"/>
            <a:chExt cx="2255971" cy="3484449"/>
          </a:xfrm>
        </p:grpSpPr>
        <p:pic>
          <p:nvPicPr>
            <p:cNvPr id="16" name="Graphique 15">
              <a:extLst>
                <a:ext uri="{FF2B5EF4-FFF2-40B4-BE49-F238E27FC236}">
                  <a16:creationId xmlns:a16="http://schemas.microsoft.com/office/drawing/2014/main" id="{A69037C7-D91B-534E-BB35-D8D1687DE3C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9668" y="2477"/>
              <a:ext cx="1905000" cy="2332182"/>
            </a:xfrm>
            <a:prstGeom prst="rect">
              <a:avLst/>
            </a:prstGeom>
          </p:spPr>
        </p:pic>
        <p:pic>
          <p:nvPicPr>
            <p:cNvPr id="17" name="Graphique 16">
              <a:extLst>
                <a:ext uri="{FF2B5EF4-FFF2-40B4-BE49-F238E27FC236}">
                  <a16:creationId xmlns:a16="http://schemas.microsoft.com/office/drawing/2014/main" id="{9F7A35B8-5402-6D44-95D8-21A9550BF23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194592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3" name="Espace réservé du texte 3">
            <a:extLst>
              <a:ext uri="{FF2B5EF4-FFF2-40B4-BE49-F238E27FC236}">
                <a16:creationId xmlns:a16="http://schemas.microsoft.com/office/drawing/2014/main" id="{79A70690-274A-A04F-ABD3-CFBA2078C21E}"/>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618663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Phrase en exergu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Sous-titre de la slide (Arial </a:t>
            </a:r>
            <a:r>
              <a:rPr lang="fr-FR" dirty="0" err="1"/>
              <a:t>bold</a:t>
            </a:r>
            <a:r>
              <a:rPr lang="fr-FR" dirty="0"/>
              <a:t> 18 pt)</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hasCustomPrompt="1"/>
          </p:nvPr>
        </p:nvSpPr>
        <p:spPr>
          <a:xfrm>
            <a:off x="953377" y="585155"/>
            <a:ext cx="10204931" cy="445813"/>
          </a:xfrm>
          <a:prstGeom prst="rect">
            <a:avLst/>
          </a:prstGeom>
        </p:spPr>
        <p:txBody>
          <a:bodyPr>
            <a:noAutofit/>
          </a:bodyPr>
          <a:lstStyle>
            <a:lvl1pPr>
              <a:defRPr>
                <a:solidFill>
                  <a:schemeClr val="tx1"/>
                </a:solidFill>
              </a:defRPr>
            </a:lvl1pPr>
          </a:lstStyle>
          <a:p>
            <a:r>
              <a:rPr lang="fr-FR" dirty="0"/>
              <a:t>Titre de la slide (Arial </a:t>
            </a:r>
            <a:r>
              <a:rPr lang="fr-FR" dirty="0" err="1"/>
              <a:t>bold</a:t>
            </a:r>
            <a:r>
              <a:rPr lang="fr-FR" dirty="0"/>
              <a:t> 30 pt)</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hasCustomPrompt="1"/>
          </p:nvPr>
        </p:nvSpPr>
        <p:spPr>
          <a:xfrm>
            <a:off x="6076312" y="1472165"/>
            <a:ext cx="5083535" cy="4413279"/>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pic>
        <p:nvPicPr>
          <p:cNvPr id="14" name="Graphique 13">
            <a:extLst>
              <a:ext uri="{FF2B5EF4-FFF2-40B4-BE49-F238E27FC236}">
                <a16:creationId xmlns:a16="http://schemas.microsoft.com/office/drawing/2014/main" id="{42E5CF20-52F4-C041-AAAF-DD0B838E4A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69913" y="1523920"/>
            <a:ext cx="3792249" cy="4265249"/>
          </a:xfrm>
          <a:prstGeom prst="rect">
            <a:avLst/>
          </a:prstGeom>
        </p:spPr>
      </p:pic>
      <p:sp>
        <p:nvSpPr>
          <p:cNvPr id="7" name="Espace réservé du texte 6">
            <a:extLst>
              <a:ext uri="{FF2B5EF4-FFF2-40B4-BE49-F238E27FC236}">
                <a16:creationId xmlns:a16="http://schemas.microsoft.com/office/drawing/2014/main" id="{FEC23CC7-B690-4888-97DC-765E258523EA}"/>
              </a:ext>
            </a:extLst>
          </p:cNvPr>
          <p:cNvSpPr>
            <a:spLocks noGrp="1"/>
          </p:cNvSpPr>
          <p:nvPr>
            <p:ph type="body" sz="quarter" idx="14"/>
          </p:nvPr>
        </p:nvSpPr>
        <p:spPr>
          <a:xfrm>
            <a:off x="1340768" y="2345566"/>
            <a:ext cx="3424563" cy="2818907"/>
          </a:xfrm>
          <a:prstGeom prst="rect">
            <a:avLst/>
          </a:prstGeom>
        </p:spPr>
        <p:txBody>
          <a:bodyPr anchor="ctr"/>
          <a:lstStyle>
            <a:lvl1pPr algn="l">
              <a:lnSpc>
                <a:spcPct val="90000"/>
              </a:lnSpc>
              <a:defRPr sz="3144" b="1">
                <a:solidFill>
                  <a:schemeClr val="tx1"/>
                </a:solidFill>
              </a:defRPr>
            </a:lvl1pPr>
          </a:lstStyle>
          <a:p>
            <a:pPr lvl="0"/>
            <a:r>
              <a:rPr lang="fr-FR" dirty="0"/>
              <a:t>Modifier les styles du texte du masque</a:t>
            </a:r>
          </a:p>
        </p:txBody>
      </p:sp>
    </p:spTree>
    <p:extLst>
      <p:ext uri="{BB962C8B-B14F-4D97-AF65-F5344CB8AC3E}">
        <p14:creationId xmlns:p14="http://schemas.microsoft.com/office/powerpoint/2010/main" val="3472167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Graphique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5" name="Espace réservé du graphique 4">
            <a:extLst>
              <a:ext uri="{FF2B5EF4-FFF2-40B4-BE49-F238E27FC236}">
                <a16:creationId xmlns:a16="http://schemas.microsoft.com/office/drawing/2014/main" id="{1010898D-9927-4CBA-BFCD-ECEF7110E866}"/>
              </a:ext>
            </a:extLst>
          </p:cNvPr>
          <p:cNvSpPr>
            <a:spLocks noGrp="1"/>
          </p:cNvSpPr>
          <p:nvPr>
            <p:ph type="chart" sz="quarter" idx="14"/>
          </p:nvPr>
        </p:nvSpPr>
        <p:spPr>
          <a:xfrm>
            <a:off x="6261084" y="1472165"/>
            <a:ext cx="4896489" cy="4413466"/>
          </a:xfrm>
          <a:prstGeom prst="rect">
            <a:avLst/>
          </a:prstGeom>
          <a:solidFill>
            <a:schemeClr val="tx2">
              <a:lumMod val="20000"/>
              <a:lumOff val="80000"/>
            </a:schemeClr>
          </a:solidFill>
        </p:spPr>
        <p:txBody>
          <a:bodyPr anchor="ctr"/>
          <a:lstStyle>
            <a:lvl1pPr algn="ctr">
              <a:defRPr sz="1334">
                <a:solidFill>
                  <a:schemeClr val="tx1"/>
                </a:solidFill>
              </a:defRPr>
            </a:lvl1pPr>
          </a:lstStyle>
          <a:p>
            <a:r>
              <a:rPr lang="fr-FR"/>
              <a:t>Cliquez sur l'icône pour ajouter un graphique</a:t>
            </a:r>
          </a:p>
        </p:txBody>
      </p:sp>
      <p:sp>
        <p:nvSpPr>
          <p:cNvPr id="10" name="Espace réservé du texte 3">
            <a:extLst>
              <a:ext uri="{FF2B5EF4-FFF2-40B4-BE49-F238E27FC236}">
                <a16:creationId xmlns:a16="http://schemas.microsoft.com/office/drawing/2014/main" id="{C39E79CA-91E1-2D4A-9A17-5AAF5D7B8775}"/>
              </a:ext>
            </a:extLst>
          </p:cNvPr>
          <p:cNvSpPr>
            <a:spLocks noGrp="1"/>
          </p:cNvSpPr>
          <p:nvPr>
            <p:ph type="body" sz="quarter" idx="13" hasCustomPrompt="1"/>
          </p:nvPr>
        </p:nvSpPr>
        <p:spPr>
          <a:xfrm>
            <a:off x="953377" y="1472165"/>
            <a:ext cx="5083535" cy="4413279"/>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316574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0" name="Espace réservé du texte 13">
            <a:extLst>
              <a:ext uri="{FF2B5EF4-FFF2-40B4-BE49-F238E27FC236}">
                <a16:creationId xmlns:a16="http://schemas.microsoft.com/office/drawing/2014/main" id="{2F00A11A-CBF2-4639-BD5A-8AA3F1C352B6}"/>
              </a:ext>
            </a:extLst>
          </p:cNvPr>
          <p:cNvSpPr>
            <a:spLocks noGrp="1"/>
          </p:cNvSpPr>
          <p:nvPr>
            <p:ph type="body" sz="quarter" idx="13"/>
          </p:nvPr>
        </p:nvSpPr>
        <p:spPr>
          <a:xfrm>
            <a:off x="7948276" y="1625501"/>
            <a:ext cx="3209298" cy="4192083"/>
          </a:xfrm>
          <a:prstGeom prst="rect">
            <a:avLst/>
          </a:prstGeom>
        </p:spPr>
        <p:txBody>
          <a:bodyPr anchor="b">
            <a:noAutofit/>
          </a:bodyPr>
          <a:lstStyle>
            <a:lvl1pPr>
              <a:lnSpc>
                <a:spcPct val="140000"/>
              </a:lnSpc>
              <a:defRPr sz="1143" b="1">
                <a:solidFill>
                  <a:schemeClr val="tx2"/>
                </a:solidFill>
              </a:defRPr>
            </a:lvl1pPr>
            <a:lvl2pPr>
              <a:lnSpc>
                <a:spcPct val="140000"/>
              </a:lnSpc>
              <a:defRPr sz="1143" b="0">
                <a:solidFill>
                  <a:schemeClr val="tx2"/>
                </a:solidFill>
              </a:defRPr>
            </a:lvl2pPr>
            <a:lvl3pPr>
              <a:defRPr sz="1143" b="1"/>
            </a:lvl3pPr>
            <a:lvl4pPr>
              <a:defRPr sz="1143" b="1"/>
            </a:lvl4pPr>
            <a:lvl5pPr>
              <a:defRPr sz="1143" b="1"/>
            </a:lvl5pPr>
          </a:lstStyle>
          <a:p>
            <a:pPr lvl="0"/>
            <a:r>
              <a:rPr lang="fr-FR"/>
              <a:t>Modifier les styles du texte du masque</a:t>
            </a:r>
          </a:p>
          <a:p>
            <a:pPr lvl="1"/>
            <a:r>
              <a:rPr lang="fr-FR"/>
              <a:t>Deuxième niveau</a:t>
            </a:r>
          </a:p>
        </p:txBody>
      </p:sp>
      <p:sp>
        <p:nvSpPr>
          <p:cNvPr id="6" name="Espace réservé du tableau 5">
            <a:extLst>
              <a:ext uri="{FF2B5EF4-FFF2-40B4-BE49-F238E27FC236}">
                <a16:creationId xmlns:a16="http://schemas.microsoft.com/office/drawing/2014/main" id="{8619FF43-0194-4855-9577-547EE377C1A6}"/>
              </a:ext>
            </a:extLst>
          </p:cNvPr>
          <p:cNvSpPr>
            <a:spLocks noGrp="1"/>
          </p:cNvSpPr>
          <p:nvPr>
            <p:ph type="tbl" sz="quarter" idx="14"/>
          </p:nvPr>
        </p:nvSpPr>
        <p:spPr>
          <a:xfrm>
            <a:off x="1050967" y="1625500"/>
            <a:ext cx="6498139" cy="4211214"/>
          </a:xfrm>
          <a:prstGeom prst="rect">
            <a:avLst/>
          </a:prstGeom>
          <a:solidFill>
            <a:schemeClr val="tx2">
              <a:lumMod val="20000"/>
              <a:lumOff val="80000"/>
            </a:schemeClr>
          </a:solidFill>
        </p:spPr>
        <p:txBody>
          <a:bodyPr anchor="ctr"/>
          <a:lstStyle>
            <a:lvl1pPr algn="ctr">
              <a:defRPr sz="1334">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3975125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6" y="1068831"/>
            <a:ext cx="1020419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6" y="585155"/>
            <a:ext cx="10204198" cy="445813"/>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4" name="Espace réservé du texte 13">
            <a:extLst>
              <a:ext uri="{FF2B5EF4-FFF2-40B4-BE49-F238E27FC236}">
                <a16:creationId xmlns:a16="http://schemas.microsoft.com/office/drawing/2014/main" id="{5FBF57AF-D44E-4A3F-8988-D5AF46CE65F7}"/>
              </a:ext>
            </a:extLst>
          </p:cNvPr>
          <p:cNvSpPr>
            <a:spLocks noGrp="1"/>
          </p:cNvSpPr>
          <p:nvPr>
            <p:ph type="body" sz="quarter" idx="13"/>
          </p:nvPr>
        </p:nvSpPr>
        <p:spPr>
          <a:xfrm>
            <a:off x="7948276" y="1666654"/>
            <a:ext cx="3209298" cy="4063220"/>
          </a:xfrm>
          <a:prstGeom prst="rect">
            <a:avLst/>
          </a:prstGeom>
        </p:spPr>
        <p:txBody>
          <a:bodyPr anchor="b">
            <a:noAutofit/>
          </a:bodyPr>
          <a:lstStyle>
            <a:lvl1pPr>
              <a:lnSpc>
                <a:spcPct val="140000"/>
              </a:lnSpc>
              <a:defRPr sz="1143" b="1">
                <a:solidFill>
                  <a:schemeClr val="tx2"/>
                </a:solidFill>
              </a:defRPr>
            </a:lvl1pPr>
            <a:lvl2pPr>
              <a:lnSpc>
                <a:spcPct val="140000"/>
              </a:lnSpc>
              <a:defRPr sz="1143" b="0">
                <a:solidFill>
                  <a:schemeClr val="tx2"/>
                </a:solidFill>
              </a:defRPr>
            </a:lvl2pPr>
            <a:lvl3pPr>
              <a:defRPr sz="1143" b="1"/>
            </a:lvl3pPr>
            <a:lvl4pPr>
              <a:defRPr sz="1143" b="1"/>
            </a:lvl4pPr>
            <a:lvl5pPr>
              <a:defRPr sz="1143" b="1"/>
            </a:lvl5pPr>
          </a:lstStyle>
          <a:p>
            <a:pPr lvl="0"/>
            <a:r>
              <a:rPr lang="fr-FR"/>
              <a:t>Modifier les styles du texte du masque</a:t>
            </a:r>
          </a:p>
          <a:p>
            <a:pPr lvl="1"/>
            <a:r>
              <a:rPr lang="fr-FR"/>
              <a:t>Deuxième niveau</a:t>
            </a: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40664" y="1666653"/>
            <a:ext cx="6508442" cy="4019171"/>
          </a:xfrm>
          <a:prstGeom prst="rect">
            <a:avLst/>
          </a:prstGeom>
          <a:solidFill>
            <a:schemeClr val="tx2">
              <a:lumMod val="20000"/>
              <a:lumOff val="80000"/>
            </a:schemeClr>
          </a:solidFill>
        </p:spPr>
        <p:txBody>
          <a:bodyPr anchor="ctr">
            <a:noAutofit/>
          </a:bodyPr>
          <a:lstStyle>
            <a:lvl1pPr algn="ctr">
              <a:defRPr sz="1334">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207398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1EAC81-DECF-47DB-B95F-F01DF5AEDC52}" type="slidenum">
              <a:rPr lang="fr-FR" smtClean="0"/>
              <a:t>‹N°›</a:t>
            </a:fld>
            <a:endParaRPr lang="fr-FR" dirty="0"/>
          </a:p>
        </p:txBody>
      </p:sp>
      <p:pic>
        <p:nvPicPr>
          <p:cNvPr id="7" name="Image 6">
            <a:extLst>
              <a:ext uri="{FF2B5EF4-FFF2-40B4-BE49-F238E27FC236}">
                <a16:creationId xmlns:a16="http://schemas.microsoft.com/office/drawing/2014/main" id="{993ADAFB-40D0-CA4E-840E-82D12FA66D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8947" y="111551"/>
            <a:ext cx="813775" cy="813775"/>
          </a:xfrm>
          <a:prstGeom prst="rect">
            <a:avLst/>
          </a:prstGeom>
        </p:spPr>
      </p:pic>
    </p:spTree>
    <p:extLst>
      <p:ext uri="{BB962C8B-B14F-4D97-AF65-F5344CB8AC3E}">
        <p14:creationId xmlns:p14="http://schemas.microsoft.com/office/powerpoint/2010/main" val="3852694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64706" y="679007"/>
            <a:ext cx="10092868" cy="5452363"/>
          </a:xfrm>
          <a:prstGeom prst="rect">
            <a:avLst/>
          </a:prstGeom>
          <a:solidFill>
            <a:schemeClr val="tx2">
              <a:lumMod val="20000"/>
              <a:lumOff val="80000"/>
            </a:schemeClr>
          </a:solidFill>
        </p:spPr>
        <p:txBody>
          <a:bodyPr anchor="ctr">
            <a:noAutofit/>
          </a:bodyPr>
          <a:lstStyle>
            <a:lvl1pPr algn="ctr">
              <a:defRPr sz="1334">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3833852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
    <p:bg>
      <p:bgPr>
        <a:solidFill>
          <a:schemeClr val="bg1"/>
        </a:solid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4D6EA06-3516-8C4B-A15E-40124921DD73}"/>
              </a:ext>
            </a:extLst>
          </p:cNvPr>
          <p:cNvGrpSpPr/>
          <p:nvPr userDrawn="1"/>
        </p:nvGrpSpPr>
        <p:grpSpPr>
          <a:xfrm>
            <a:off x="-4179" y="26307"/>
            <a:ext cx="12206368" cy="6831693"/>
            <a:chOff x="15498" y="27616"/>
            <a:chExt cx="9113004" cy="5108135"/>
          </a:xfrm>
        </p:grpSpPr>
        <p:pic>
          <p:nvPicPr>
            <p:cNvPr id="6" name="Graphique 5">
              <a:extLst>
                <a:ext uri="{FF2B5EF4-FFF2-40B4-BE49-F238E27FC236}">
                  <a16:creationId xmlns:a16="http://schemas.microsoft.com/office/drawing/2014/main" id="{42673563-3B13-EB46-AA25-EC124C6E8B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498" y="2786137"/>
              <a:ext cx="4056888" cy="2349614"/>
            </a:xfrm>
            <a:prstGeom prst="rect">
              <a:avLst/>
            </a:prstGeom>
          </p:spPr>
        </p:pic>
        <p:pic>
          <p:nvPicPr>
            <p:cNvPr id="7" name="Graphique 6">
              <a:extLst>
                <a:ext uri="{FF2B5EF4-FFF2-40B4-BE49-F238E27FC236}">
                  <a16:creationId xmlns:a16="http://schemas.microsoft.com/office/drawing/2014/main" id="{F48D9CDF-CD8B-B345-8D7E-E410E30EE15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39391" y="27616"/>
              <a:ext cx="2789111" cy="3414547"/>
            </a:xfrm>
            <a:prstGeom prst="rect">
              <a:avLst/>
            </a:prstGeom>
          </p:spPr>
        </p:pic>
        <p:pic>
          <p:nvPicPr>
            <p:cNvPr id="8" name="Graphique 7">
              <a:extLst>
                <a:ext uri="{FF2B5EF4-FFF2-40B4-BE49-F238E27FC236}">
                  <a16:creationId xmlns:a16="http://schemas.microsoft.com/office/drawing/2014/main" id="{AD8F9493-CCE6-7040-AF03-9E2F4FC8D4B4}"/>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81565" y="86906"/>
              <a:ext cx="4411866" cy="4969688"/>
            </a:xfrm>
            <a:prstGeom prst="rect">
              <a:avLst/>
            </a:prstGeom>
          </p:spPr>
        </p:pic>
      </p:grpSp>
      <p:grpSp>
        <p:nvGrpSpPr>
          <p:cNvPr id="21" name="Groupe 20">
            <a:extLst>
              <a:ext uri="{FF2B5EF4-FFF2-40B4-BE49-F238E27FC236}">
                <a16:creationId xmlns:a16="http://schemas.microsoft.com/office/drawing/2014/main" id="{D9C01C59-3481-C747-AB15-755BD3316A72}"/>
              </a:ext>
            </a:extLst>
          </p:cNvPr>
          <p:cNvGrpSpPr/>
          <p:nvPr userDrawn="1"/>
        </p:nvGrpSpPr>
        <p:grpSpPr>
          <a:xfrm>
            <a:off x="4674863" y="3078625"/>
            <a:ext cx="2926059" cy="784825"/>
            <a:chOff x="4798484" y="1672827"/>
            <a:chExt cx="3067028" cy="823885"/>
          </a:xfrm>
        </p:grpSpPr>
        <p:pic>
          <p:nvPicPr>
            <p:cNvPr id="16" name="Graphique 15">
              <a:extLst>
                <a:ext uri="{FF2B5EF4-FFF2-40B4-BE49-F238E27FC236}">
                  <a16:creationId xmlns:a16="http://schemas.microsoft.com/office/drawing/2014/main" id="{CD9E23F4-A3BC-4F42-9CFE-F2B781E6B115}"/>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b="52852"/>
            <a:stretch/>
          </p:blipFill>
          <p:spPr>
            <a:xfrm>
              <a:off x="4798484" y="1672827"/>
              <a:ext cx="2964646" cy="338853"/>
            </a:xfrm>
            <a:prstGeom prst="rect">
              <a:avLst/>
            </a:prstGeom>
          </p:spPr>
        </p:pic>
        <p:grpSp>
          <p:nvGrpSpPr>
            <p:cNvPr id="13" name="Groupe 12">
              <a:extLst>
                <a:ext uri="{FF2B5EF4-FFF2-40B4-BE49-F238E27FC236}">
                  <a16:creationId xmlns:a16="http://schemas.microsoft.com/office/drawing/2014/main" id="{9DC0DADB-66AA-9E41-A19D-E7FA0FED3C80}"/>
                </a:ext>
              </a:extLst>
            </p:cNvPr>
            <p:cNvGrpSpPr/>
            <p:nvPr userDrawn="1"/>
          </p:nvGrpSpPr>
          <p:grpSpPr>
            <a:xfrm>
              <a:off x="4806958" y="2071908"/>
              <a:ext cx="3058554" cy="424804"/>
              <a:chOff x="4906987" y="2665852"/>
              <a:chExt cx="1899122" cy="263771"/>
            </a:xfrm>
          </p:grpSpPr>
          <p:sp>
            <p:nvSpPr>
              <p:cNvPr id="17" name="Freeform 5">
                <a:hlinkClick r:id="rId10"/>
                <a:extLst>
                  <a:ext uri="{FF2B5EF4-FFF2-40B4-BE49-F238E27FC236}">
                    <a16:creationId xmlns:a16="http://schemas.microsoft.com/office/drawing/2014/main" id="{2AECF7A4-C45F-2E46-B3B7-6C9759791B73}"/>
                  </a:ext>
                </a:extLst>
              </p:cNvPr>
              <p:cNvSpPr>
                <a:spLocks/>
              </p:cNvSpPr>
              <p:nvPr userDrawn="1"/>
            </p:nvSpPr>
            <p:spPr bwMode="auto">
              <a:xfrm>
                <a:off x="4906987" y="2707332"/>
                <a:ext cx="247073" cy="201188"/>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91440" tIns="45720" rIns="91440" bIns="45720" numCol="1" anchor="t" anchorCtr="0" compatLnSpc="1">
                <a:prstTxWarp prst="textNoShape">
                  <a:avLst/>
                </a:prstTxWarp>
              </a:bodyPr>
              <a:lstStyle/>
              <a:p>
                <a:endParaRPr lang="fr-FR" sz="1715"/>
              </a:p>
            </p:txBody>
          </p:sp>
          <p:cxnSp>
            <p:nvCxnSpPr>
              <p:cNvPr id="18" name="Connecteur droit 17">
                <a:extLst>
                  <a:ext uri="{FF2B5EF4-FFF2-40B4-BE49-F238E27FC236}">
                    <a16:creationId xmlns:a16="http://schemas.microsoft.com/office/drawing/2014/main" id="{68FEDCEB-FA98-3E4B-842C-3DF0F44830D7}"/>
                  </a:ext>
                </a:extLst>
              </p:cNvPr>
              <p:cNvCxnSpPr/>
              <p:nvPr userDrawn="1"/>
            </p:nvCxnSpPr>
            <p:spPr>
              <a:xfrm>
                <a:off x="5634215" y="2693043"/>
                <a:ext cx="0" cy="2365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5194D6F-1C6C-A142-A894-0DB73D446EA8}"/>
                  </a:ext>
                </a:extLst>
              </p:cNvPr>
              <p:cNvSpPr txBox="1"/>
              <p:nvPr userDrawn="1"/>
            </p:nvSpPr>
            <p:spPr>
              <a:xfrm>
                <a:off x="5708424" y="2665852"/>
                <a:ext cx="1097685" cy="252000"/>
              </a:xfrm>
              <a:prstGeom prst="rect">
                <a:avLst/>
              </a:prstGeom>
              <a:noFill/>
            </p:spPr>
            <p:txBody>
              <a:bodyPr wrap="none" rtlCol="0" anchor="ctr">
                <a:noAutofit/>
              </a:bodyPr>
              <a:lstStyle/>
              <a:p>
                <a:r>
                  <a:rPr lang="fr-FR" sz="1429" b="0" kern="0" spc="19" baseline="0" dirty="0">
                    <a:solidFill>
                      <a:schemeClr val="tx2"/>
                    </a:solidFill>
                  </a:rPr>
                  <a:t>@</a:t>
                </a:r>
                <a:r>
                  <a:rPr lang="fr-FR" sz="1429" b="0" kern="0" spc="19" baseline="0" dirty="0" err="1">
                    <a:solidFill>
                      <a:schemeClr val="tx2"/>
                    </a:solidFill>
                  </a:rPr>
                  <a:t>BanqueDesTerr</a:t>
                </a:r>
                <a:endParaRPr lang="fr-FR" sz="1429" b="0" kern="0" spc="19" baseline="0" dirty="0">
                  <a:solidFill>
                    <a:schemeClr val="tx2"/>
                  </a:solidFill>
                </a:endParaRPr>
              </a:p>
            </p:txBody>
          </p:sp>
          <p:pic>
            <p:nvPicPr>
              <p:cNvPr id="20" name="Graphique 19">
                <a:extLst>
                  <a:ext uri="{FF2B5EF4-FFF2-40B4-BE49-F238E27FC236}">
                    <a16:creationId xmlns:a16="http://schemas.microsoft.com/office/drawing/2014/main" id="{35BDCDCF-D47F-6F44-87E3-04DC63490126}"/>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269447" y="2696547"/>
                <a:ext cx="222758" cy="222758"/>
              </a:xfrm>
              <a:prstGeom prst="rect">
                <a:avLst/>
              </a:prstGeom>
            </p:spPr>
          </p:pic>
        </p:grpSp>
      </p:grpSp>
    </p:spTree>
    <p:extLst>
      <p:ext uri="{BB962C8B-B14F-4D97-AF65-F5344CB8AC3E}">
        <p14:creationId xmlns:p14="http://schemas.microsoft.com/office/powerpoint/2010/main" val="589077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solidFill>
          <a:schemeClr val="bg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58B2C3AF-3485-9C43-ADD7-63D1C29A146E}"/>
              </a:ext>
            </a:extLst>
          </p:cNvPr>
          <p:cNvGrpSpPr/>
          <p:nvPr userDrawn="1"/>
        </p:nvGrpSpPr>
        <p:grpSpPr>
          <a:xfrm>
            <a:off x="0" y="3760"/>
            <a:ext cx="12213190" cy="6854239"/>
            <a:chOff x="0" y="3947"/>
            <a:chExt cx="12801586" cy="7195365"/>
          </a:xfrm>
        </p:grpSpPr>
        <p:pic>
          <p:nvPicPr>
            <p:cNvPr id="9" name="Image 8">
              <a:extLst>
                <a:ext uri="{FF2B5EF4-FFF2-40B4-BE49-F238E27FC236}">
                  <a16:creationId xmlns:a16="http://schemas.microsoft.com/office/drawing/2014/main" id="{FFD09141-D506-324C-9164-B61FAA3DF8E2}"/>
                </a:ext>
              </a:extLst>
            </p:cNvPr>
            <p:cNvPicPr>
              <a:picLocks noChangeAspect="1"/>
            </p:cNvPicPr>
            <p:nvPr userDrawn="1"/>
          </p:nvPicPr>
          <p:blipFill>
            <a:blip r:embed="rId2"/>
            <a:stretch>
              <a:fillRect/>
            </a:stretch>
          </p:blipFill>
          <p:spPr>
            <a:xfrm>
              <a:off x="490345" y="486837"/>
              <a:ext cx="4078980" cy="829103"/>
            </a:xfrm>
            <a:prstGeom prst="rect">
              <a:avLst/>
            </a:prstGeom>
          </p:spPr>
        </p:pic>
        <p:pic>
          <p:nvPicPr>
            <p:cNvPr id="10" name="Graphique 9">
              <a:extLst>
                <a:ext uri="{FF2B5EF4-FFF2-40B4-BE49-F238E27FC236}">
                  <a16:creationId xmlns:a16="http://schemas.microsoft.com/office/drawing/2014/main" id="{16E4B4F3-3F84-EB45-A776-A03B1E3458D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3884615"/>
              <a:ext cx="6987096" cy="3314697"/>
            </a:xfrm>
            <a:prstGeom prst="rect">
              <a:avLst/>
            </a:prstGeom>
          </p:spPr>
        </p:pic>
        <p:pic>
          <p:nvPicPr>
            <p:cNvPr id="11" name="Graphique 10">
              <a:extLst>
                <a:ext uri="{FF2B5EF4-FFF2-40B4-BE49-F238E27FC236}">
                  <a16:creationId xmlns:a16="http://schemas.microsoft.com/office/drawing/2014/main" id="{1B2F3C1F-FAD0-6547-A0F4-2C57FD4D7090}"/>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165068" y="3947"/>
              <a:ext cx="2636518" cy="4613908"/>
            </a:xfrm>
            <a:prstGeom prst="rect">
              <a:avLst/>
            </a:prstGeom>
          </p:spPr>
        </p:pic>
        <p:pic>
          <p:nvPicPr>
            <p:cNvPr id="12" name="Graphique 11">
              <a:extLst>
                <a:ext uri="{FF2B5EF4-FFF2-40B4-BE49-F238E27FC236}">
                  <a16:creationId xmlns:a16="http://schemas.microsoft.com/office/drawing/2014/main" id="{A916DEC5-B3D5-8A46-B81D-CEC77A7E0CAC}"/>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4569325" y="120088"/>
              <a:ext cx="6176606" cy="6957556"/>
            </a:xfrm>
            <a:prstGeom prst="rect">
              <a:avLst/>
            </a:prstGeom>
          </p:spPr>
        </p:pic>
      </p:grpSp>
      <p:sp>
        <p:nvSpPr>
          <p:cNvPr id="16" name="Title 1">
            <a:extLst>
              <a:ext uri="{FF2B5EF4-FFF2-40B4-BE49-F238E27FC236}">
                <a16:creationId xmlns:a16="http://schemas.microsoft.com/office/drawing/2014/main" id="{9528F422-E21D-2F47-9622-A393BC41A4DB}"/>
              </a:ext>
            </a:extLst>
          </p:cNvPr>
          <p:cNvSpPr>
            <a:spLocks noGrp="1"/>
          </p:cNvSpPr>
          <p:nvPr>
            <p:ph type="ctrTitle" hasCustomPrompt="1"/>
          </p:nvPr>
        </p:nvSpPr>
        <p:spPr>
          <a:xfrm>
            <a:off x="4986069" y="2699547"/>
            <a:ext cx="4711785" cy="1200265"/>
          </a:xfrm>
          <a:prstGeom prst="rect">
            <a:avLst/>
          </a:prstGeom>
        </p:spPr>
        <p:txBody>
          <a:bodyPr anchor="b">
            <a:noAutofit/>
          </a:bodyPr>
          <a:lstStyle>
            <a:lvl1pPr algn="l">
              <a:lnSpc>
                <a:spcPct val="100000"/>
              </a:lnSpc>
              <a:defRPr sz="3334">
                <a:solidFill>
                  <a:schemeClr val="tx1"/>
                </a:solidFill>
              </a:defRPr>
            </a:lvl1pPr>
          </a:lstStyle>
          <a:p>
            <a:r>
              <a:rPr lang="fr-FR" dirty="0"/>
              <a:t>Titre de la présentation sur plusieurs lignes</a:t>
            </a:r>
            <a:endParaRPr lang="en-US" dirty="0"/>
          </a:p>
        </p:txBody>
      </p:sp>
      <p:sp>
        <p:nvSpPr>
          <p:cNvPr id="17" name="Subtitle 2">
            <a:extLst>
              <a:ext uri="{FF2B5EF4-FFF2-40B4-BE49-F238E27FC236}">
                <a16:creationId xmlns:a16="http://schemas.microsoft.com/office/drawing/2014/main" id="{DF19BE4E-4C9D-334D-BAF1-A2A4C8B1C3EC}"/>
              </a:ext>
            </a:extLst>
          </p:cNvPr>
          <p:cNvSpPr>
            <a:spLocks noGrp="1"/>
          </p:cNvSpPr>
          <p:nvPr>
            <p:ph type="subTitle" idx="1" hasCustomPrompt="1"/>
          </p:nvPr>
        </p:nvSpPr>
        <p:spPr>
          <a:xfrm>
            <a:off x="4986070" y="4041842"/>
            <a:ext cx="4711785" cy="342933"/>
          </a:xfrm>
          <a:prstGeom prst="rect">
            <a:avLst/>
          </a:prstGeom>
        </p:spPr>
        <p:txBody>
          <a:bodyPr>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Sous-titre de la présentation</a:t>
            </a:r>
            <a:endParaRPr lang="en-US" dirty="0"/>
          </a:p>
        </p:txBody>
      </p:sp>
    </p:spTree>
    <p:extLst>
      <p:ext uri="{BB962C8B-B14F-4D97-AF65-F5344CB8AC3E}">
        <p14:creationId xmlns:p14="http://schemas.microsoft.com/office/powerpoint/2010/main" val="1836307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le 1"/>
          <p:cNvSpPr>
            <a:spLocks noGrp="1"/>
          </p:cNvSpPr>
          <p:nvPr>
            <p:ph type="title"/>
          </p:nvPr>
        </p:nvSpPr>
        <p:spPr>
          <a:xfrm>
            <a:off x="930661" y="585156"/>
            <a:ext cx="9935156" cy="685865"/>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948835" y="1640332"/>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Espace réservé du texte 11">
            <a:extLst>
              <a:ext uri="{FF2B5EF4-FFF2-40B4-BE49-F238E27FC236}">
                <a16:creationId xmlns:a16="http://schemas.microsoft.com/office/drawing/2014/main" id="{6391E126-8984-4837-89CE-A3A70AB0C232}"/>
              </a:ext>
            </a:extLst>
          </p:cNvPr>
          <p:cNvSpPr>
            <a:spLocks noGrp="1"/>
          </p:cNvSpPr>
          <p:nvPr>
            <p:ph type="body" sz="quarter" idx="13"/>
          </p:nvPr>
        </p:nvSpPr>
        <p:spPr>
          <a:xfrm>
            <a:off x="1783363" y="1826784"/>
            <a:ext cx="2781973"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0000"/>
              </a:lnSpc>
              <a:spcBef>
                <a:spcPts val="476"/>
              </a:spcBef>
              <a:spcAft>
                <a:spcPts val="0"/>
              </a:spcAft>
              <a:buClrTx/>
              <a:buSzTx/>
              <a:buFont typeface="Arial" panose="020B0604020202020204" pitchFamily="34" charset="0"/>
              <a:buNone/>
              <a:tabLst/>
              <a:defRPr sz="1334" b="1">
                <a:solidFill>
                  <a:schemeClr val="tx2"/>
                </a:solidFill>
              </a:defRPr>
            </a:lvl2pPr>
            <a:lvl3pPr>
              <a:defRPr sz="1334" b="1">
                <a:solidFill>
                  <a:schemeClr val="tx2"/>
                </a:solidFill>
              </a:defRPr>
            </a:lvl3pPr>
            <a:lvl4pPr>
              <a:defRPr sz="1334" b="1">
                <a:solidFill>
                  <a:schemeClr val="tx2"/>
                </a:solidFill>
              </a:defRPr>
            </a:lvl4pPr>
            <a:lvl5pPr>
              <a:defRPr sz="1334" b="1"/>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Text Placeholder 2">
            <a:extLst>
              <a:ext uri="{FF2B5EF4-FFF2-40B4-BE49-F238E27FC236}">
                <a16:creationId xmlns:a16="http://schemas.microsoft.com/office/drawing/2014/main" id="{C6A431AB-700F-4A63-9FC5-80025E33695F}"/>
              </a:ext>
            </a:extLst>
          </p:cNvPr>
          <p:cNvSpPr>
            <a:spLocks noGrp="1"/>
          </p:cNvSpPr>
          <p:nvPr>
            <p:ph type="body" idx="14" hasCustomPrompt="1"/>
          </p:nvPr>
        </p:nvSpPr>
        <p:spPr>
          <a:xfrm>
            <a:off x="6081574" y="1640332"/>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4" name="Espace réservé du texte 11">
            <a:extLst>
              <a:ext uri="{FF2B5EF4-FFF2-40B4-BE49-F238E27FC236}">
                <a16:creationId xmlns:a16="http://schemas.microsoft.com/office/drawing/2014/main" id="{BF3A0282-805E-40BB-8A5D-EB24F0E7A899}"/>
              </a:ext>
            </a:extLst>
          </p:cNvPr>
          <p:cNvSpPr>
            <a:spLocks noGrp="1"/>
          </p:cNvSpPr>
          <p:nvPr>
            <p:ph type="body" sz="quarter" idx="15"/>
          </p:nvPr>
        </p:nvSpPr>
        <p:spPr>
          <a:xfrm>
            <a:off x="6916102" y="1826784"/>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15" name="Text Placeholder 2">
            <a:extLst>
              <a:ext uri="{FF2B5EF4-FFF2-40B4-BE49-F238E27FC236}">
                <a16:creationId xmlns:a16="http://schemas.microsoft.com/office/drawing/2014/main" id="{CF514246-343A-4C5A-821B-52802893396D}"/>
              </a:ext>
            </a:extLst>
          </p:cNvPr>
          <p:cNvSpPr>
            <a:spLocks noGrp="1"/>
          </p:cNvSpPr>
          <p:nvPr>
            <p:ph type="body" idx="16" hasCustomPrompt="1"/>
          </p:nvPr>
        </p:nvSpPr>
        <p:spPr>
          <a:xfrm>
            <a:off x="948835" y="3062804"/>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6" name="Espace réservé du texte 11">
            <a:extLst>
              <a:ext uri="{FF2B5EF4-FFF2-40B4-BE49-F238E27FC236}">
                <a16:creationId xmlns:a16="http://schemas.microsoft.com/office/drawing/2014/main" id="{D5F040BF-74B1-453A-B029-D39793A77F39}"/>
              </a:ext>
            </a:extLst>
          </p:cNvPr>
          <p:cNvSpPr>
            <a:spLocks noGrp="1"/>
          </p:cNvSpPr>
          <p:nvPr>
            <p:ph type="body" sz="quarter" idx="17"/>
          </p:nvPr>
        </p:nvSpPr>
        <p:spPr>
          <a:xfrm>
            <a:off x="1783363" y="3249256"/>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17" name="Text Placeholder 2">
            <a:extLst>
              <a:ext uri="{FF2B5EF4-FFF2-40B4-BE49-F238E27FC236}">
                <a16:creationId xmlns:a16="http://schemas.microsoft.com/office/drawing/2014/main" id="{5507A629-8A45-4CF8-A04A-B10C8D7443E3}"/>
              </a:ext>
            </a:extLst>
          </p:cNvPr>
          <p:cNvSpPr>
            <a:spLocks noGrp="1"/>
          </p:cNvSpPr>
          <p:nvPr>
            <p:ph type="body" idx="18" hasCustomPrompt="1"/>
          </p:nvPr>
        </p:nvSpPr>
        <p:spPr>
          <a:xfrm>
            <a:off x="6081574" y="3062804"/>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8" name="Espace réservé du texte 11">
            <a:extLst>
              <a:ext uri="{FF2B5EF4-FFF2-40B4-BE49-F238E27FC236}">
                <a16:creationId xmlns:a16="http://schemas.microsoft.com/office/drawing/2014/main" id="{EB9EB24F-502A-49CB-B2BF-5E8527EE27BD}"/>
              </a:ext>
            </a:extLst>
          </p:cNvPr>
          <p:cNvSpPr>
            <a:spLocks noGrp="1"/>
          </p:cNvSpPr>
          <p:nvPr>
            <p:ph type="body" sz="quarter" idx="19"/>
          </p:nvPr>
        </p:nvSpPr>
        <p:spPr>
          <a:xfrm>
            <a:off x="6916102" y="3249256"/>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19" name="Text Placeholder 2">
            <a:extLst>
              <a:ext uri="{FF2B5EF4-FFF2-40B4-BE49-F238E27FC236}">
                <a16:creationId xmlns:a16="http://schemas.microsoft.com/office/drawing/2014/main" id="{59ED2A1E-542C-44AF-BD13-833909CC4629}"/>
              </a:ext>
            </a:extLst>
          </p:cNvPr>
          <p:cNvSpPr>
            <a:spLocks noGrp="1"/>
          </p:cNvSpPr>
          <p:nvPr>
            <p:ph type="body" idx="20" hasCustomPrompt="1"/>
          </p:nvPr>
        </p:nvSpPr>
        <p:spPr>
          <a:xfrm>
            <a:off x="948835" y="4485063"/>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20" name="Espace réservé du texte 11">
            <a:extLst>
              <a:ext uri="{FF2B5EF4-FFF2-40B4-BE49-F238E27FC236}">
                <a16:creationId xmlns:a16="http://schemas.microsoft.com/office/drawing/2014/main" id="{12243EDE-0DEC-41C0-9958-8264C93B1CDB}"/>
              </a:ext>
            </a:extLst>
          </p:cNvPr>
          <p:cNvSpPr>
            <a:spLocks noGrp="1"/>
          </p:cNvSpPr>
          <p:nvPr>
            <p:ph type="body" sz="quarter" idx="21"/>
          </p:nvPr>
        </p:nvSpPr>
        <p:spPr>
          <a:xfrm>
            <a:off x="1783363" y="4671515"/>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21" name="Text Placeholder 2">
            <a:extLst>
              <a:ext uri="{FF2B5EF4-FFF2-40B4-BE49-F238E27FC236}">
                <a16:creationId xmlns:a16="http://schemas.microsoft.com/office/drawing/2014/main" id="{32C926A0-8593-4B51-9959-DC89AECD875B}"/>
              </a:ext>
            </a:extLst>
          </p:cNvPr>
          <p:cNvSpPr>
            <a:spLocks noGrp="1"/>
          </p:cNvSpPr>
          <p:nvPr>
            <p:ph type="body" idx="22" hasCustomPrompt="1"/>
          </p:nvPr>
        </p:nvSpPr>
        <p:spPr>
          <a:xfrm>
            <a:off x="6081574" y="4485063"/>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22" name="Espace réservé du texte 11">
            <a:extLst>
              <a:ext uri="{FF2B5EF4-FFF2-40B4-BE49-F238E27FC236}">
                <a16:creationId xmlns:a16="http://schemas.microsoft.com/office/drawing/2014/main" id="{FFEDED90-0F82-46AD-9F94-70CDD540A865}"/>
              </a:ext>
            </a:extLst>
          </p:cNvPr>
          <p:cNvSpPr>
            <a:spLocks noGrp="1"/>
          </p:cNvSpPr>
          <p:nvPr>
            <p:ph type="body" sz="quarter" idx="23"/>
          </p:nvPr>
        </p:nvSpPr>
        <p:spPr>
          <a:xfrm>
            <a:off x="6916102" y="4671515"/>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a:t>Modifier les styles du texte du masque</a:t>
            </a:r>
          </a:p>
          <a:p>
            <a:pPr lvl="1"/>
            <a:r>
              <a:rPr lang="fr-FR"/>
              <a:t>Deuxième niveau</a:t>
            </a:r>
          </a:p>
        </p:txBody>
      </p:sp>
      <p:sp>
        <p:nvSpPr>
          <p:cNvPr id="24" name="Espace réservé du texte 11">
            <a:extLst>
              <a:ext uri="{FF2B5EF4-FFF2-40B4-BE49-F238E27FC236}">
                <a16:creationId xmlns:a16="http://schemas.microsoft.com/office/drawing/2014/main" id="{BF41D394-7533-432B-B460-1632E8977354}"/>
              </a:ext>
            </a:extLst>
          </p:cNvPr>
          <p:cNvSpPr>
            <a:spLocks noGrp="1"/>
          </p:cNvSpPr>
          <p:nvPr>
            <p:ph type="body" sz="quarter" idx="24" hasCustomPrompt="1"/>
          </p:nvPr>
        </p:nvSpPr>
        <p:spPr>
          <a:xfrm>
            <a:off x="4621296" y="1826784"/>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0" name="Espace réservé du texte 11">
            <a:extLst>
              <a:ext uri="{FF2B5EF4-FFF2-40B4-BE49-F238E27FC236}">
                <a16:creationId xmlns:a16="http://schemas.microsoft.com/office/drawing/2014/main" id="{469B8D3E-D989-4085-BB3E-4989992024BF}"/>
              </a:ext>
            </a:extLst>
          </p:cNvPr>
          <p:cNvSpPr>
            <a:spLocks noGrp="1"/>
          </p:cNvSpPr>
          <p:nvPr>
            <p:ph type="body" sz="quarter" idx="25" hasCustomPrompt="1"/>
          </p:nvPr>
        </p:nvSpPr>
        <p:spPr>
          <a:xfrm>
            <a:off x="4621296" y="3249256"/>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1" name="Espace réservé du texte 11">
            <a:extLst>
              <a:ext uri="{FF2B5EF4-FFF2-40B4-BE49-F238E27FC236}">
                <a16:creationId xmlns:a16="http://schemas.microsoft.com/office/drawing/2014/main" id="{1782359E-AEB6-402F-A0F2-722409045D7E}"/>
              </a:ext>
            </a:extLst>
          </p:cNvPr>
          <p:cNvSpPr>
            <a:spLocks noGrp="1"/>
          </p:cNvSpPr>
          <p:nvPr>
            <p:ph type="body" sz="quarter" idx="26" hasCustomPrompt="1"/>
          </p:nvPr>
        </p:nvSpPr>
        <p:spPr>
          <a:xfrm>
            <a:off x="4621296" y="4671515"/>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2" name="Espace réservé du texte 11">
            <a:extLst>
              <a:ext uri="{FF2B5EF4-FFF2-40B4-BE49-F238E27FC236}">
                <a16:creationId xmlns:a16="http://schemas.microsoft.com/office/drawing/2014/main" id="{1D3AA4A1-FC44-47A3-B119-0A62359576D1}"/>
              </a:ext>
            </a:extLst>
          </p:cNvPr>
          <p:cNvSpPr>
            <a:spLocks noGrp="1"/>
          </p:cNvSpPr>
          <p:nvPr>
            <p:ph type="body" sz="quarter" idx="27" hasCustomPrompt="1"/>
          </p:nvPr>
        </p:nvSpPr>
        <p:spPr>
          <a:xfrm>
            <a:off x="9754121" y="1826784"/>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3" name="Espace réservé du texte 11">
            <a:extLst>
              <a:ext uri="{FF2B5EF4-FFF2-40B4-BE49-F238E27FC236}">
                <a16:creationId xmlns:a16="http://schemas.microsoft.com/office/drawing/2014/main" id="{B67C17AA-776A-4209-A996-E2516528593C}"/>
              </a:ext>
            </a:extLst>
          </p:cNvPr>
          <p:cNvSpPr>
            <a:spLocks noGrp="1"/>
          </p:cNvSpPr>
          <p:nvPr>
            <p:ph type="body" sz="quarter" idx="28" hasCustomPrompt="1"/>
          </p:nvPr>
        </p:nvSpPr>
        <p:spPr>
          <a:xfrm>
            <a:off x="9754121" y="3249256"/>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4" name="Espace réservé du texte 11">
            <a:extLst>
              <a:ext uri="{FF2B5EF4-FFF2-40B4-BE49-F238E27FC236}">
                <a16:creationId xmlns:a16="http://schemas.microsoft.com/office/drawing/2014/main" id="{C7A51A0F-6340-4C6B-AAB4-6B4C7E072601}"/>
              </a:ext>
            </a:extLst>
          </p:cNvPr>
          <p:cNvSpPr>
            <a:spLocks noGrp="1"/>
          </p:cNvSpPr>
          <p:nvPr>
            <p:ph type="body" sz="quarter" idx="29" hasCustomPrompt="1"/>
          </p:nvPr>
        </p:nvSpPr>
        <p:spPr>
          <a:xfrm>
            <a:off x="9754121" y="4671515"/>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Tree>
    <p:extLst>
      <p:ext uri="{BB962C8B-B14F-4D97-AF65-F5344CB8AC3E}">
        <p14:creationId xmlns:p14="http://schemas.microsoft.com/office/powerpoint/2010/main" val="2807789512"/>
      </p:ext>
    </p:extLst>
  </p:cSld>
  <p:clrMapOvr>
    <a:masterClrMapping/>
  </p:clrMapOvr>
  <p:extLst>
    <p:ext uri="{DCECCB84-F9BA-43D5-87BE-67443E8EF086}">
      <p15:sldGuideLst xmlns:p15="http://schemas.microsoft.com/office/powerpoint/2012/main">
        <p15:guide id="2" pos="40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Verte">
    <p:bg>
      <p:bgPr>
        <a:solidFill>
          <a:schemeClr val="bg1"/>
        </a:solidFill>
        <a:effectLst/>
      </p:bgPr>
    </p:bg>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B5C26AE2-65B1-0C44-AEC1-72CE7ED5CD52}"/>
              </a:ext>
            </a:extLst>
          </p:cNvPr>
          <p:cNvGrpSpPr/>
          <p:nvPr userDrawn="1"/>
        </p:nvGrpSpPr>
        <p:grpSpPr>
          <a:xfrm>
            <a:off x="-22698" y="7620"/>
            <a:ext cx="12214698" cy="6856598"/>
            <a:chOff x="-19220" y="7999"/>
            <a:chExt cx="9155181" cy="5146972"/>
          </a:xfrm>
        </p:grpSpPr>
        <p:pic>
          <p:nvPicPr>
            <p:cNvPr id="5" name="Graphique 4">
              <a:extLst>
                <a:ext uri="{FF2B5EF4-FFF2-40B4-BE49-F238E27FC236}">
                  <a16:creationId xmlns:a16="http://schemas.microsoft.com/office/drawing/2014/main" id="{6EA4BE52-C161-3848-BC65-B03DEF5C4FA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220" y="2822260"/>
              <a:ext cx="4056888" cy="2332711"/>
            </a:xfrm>
            <a:prstGeom prst="rect">
              <a:avLst/>
            </a:prstGeom>
          </p:spPr>
        </p:pic>
        <p:pic>
          <p:nvPicPr>
            <p:cNvPr id="6" name="Graphique 5">
              <a:extLst>
                <a:ext uri="{FF2B5EF4-FFF2-40B4-BE49-F238E27FC236}">
                  <a16:creationId xmlns:a16="http://schemas.microsoft.com/office/drawing/2014/main" id="{2F29FEB5-44E1-0F47-B46E-48000C7DFA6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850" y="7999"/>
              <a:ext cx="2789111" cy="3414547"/>
            </a:xfrm>
            <a:prstGeom prst="rect">
              <a:avLst/>
            </a:prstGeom>
          </p:spPr>
        </p:pic>
        <p:pic>
          <p:nvPicPr>
            <p:cNvPr id="7" name="Graphique 6">
              <a:extLst>
                <a:ext uri="{FF2B5EF4-FFF2-40B4-BE49-F238E27FC236}">
                  <a16:creationId xmlns:a16="http://schemas.microsoft.com/office/drawing/2014/main" id="{90D075A8-B852-C245-8130-E0374640779E}"/>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66067" y="86906"/>
              <a:ext cx="4411866" cy="4969688"/>
            </a:xfrm>
            <a:prstGeom prst="rect">
              <a:avLst/>
            </a:prstGeom>
          </p:spPr>
        </p:pic>
      </p:grpSp>
      <p:sp>
        <p:nvSpPr>
          <p:cNvPr id="9" name="Title 1">
            <a:extLst>
              <a:ext uri="{FF2B5EF4-FFF2-40B4-BE49-F238E27FC236}">
                <a16:creationId xmlns:a16="http://schemas.microsoft.com/office/drawing/2014/main" id="{C8E0B53C-35A4-BF48-85F5-253DD9792F1C}"/>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FF08CC7E-F2ED-9041-8136-C2EDBC4932FE}"/>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1" name="Text Placeholder 2">
            <a:extLst>
              <a:ext uri="{FF2B5EF4-FFF2-40B4-BE49-F238E27FC236}">
                <a16:creationId xmlns:a16="http://schemas.microsoft.com/office/drawing/2014/main" id="{C7E4EDC7-1E16-E54A-9E24-C5E11DF112F7}"/>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589705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Jaune">
    <p:bg>
      <p:bgPr>
        <a:solidFill>
          <a:schemeClr val="bg1"/>
        </a:solid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0CD472D2-3561-3D4F-B23E-ACC8C91C8C94}"/>
              </a:ext>
            </a:extLst>
          </p:cNvPr>
          <p:cNvGrpSpPr/>
          <p:nvPr userDrawn="1"/>
        </p:nvGrpSpPr>
        <p:grpSpPr>
          <a:xfrm>
            <a:off x="-22697" y="7620"/>
            <a:ext cx="12230656" cy="6859183"/>
            <a:chOff x="-7749" y="7749"/>
            <a:chExt cx="9143709" cy="5135751"/>
          </a:xfrm>
        </p:grpSpPr>
        <p:pic>
          <p:nvPicPr>
            <p:cNvPr id="11" name="Graphique 10">
              <a:extLst>
                <a:ext uri="{FF2B5EF4-FFF2-40B4-BE49-F238E27FC236}">
                  <a16:creationId xmlns:a16="http://schemas.microsoft.com/office/drawing/2014/main" id="{971EC775-C09D-5B4F-B898-45BB26B5041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346849" y="7749"/>
              <a:ext cx="2789111" cy="3414547"/>
            </a:xfrm>
            <a:prstGeom prst="rect">
              <a:avLst/>
            </a:prstGeom>
          </p:spPr>
        </p:pic>
        <p:pic>
          <p:nvPicPr>
            <p:cNvPr id="12" name="Graphique 11">
              <a:extLst>
                <a:ext uri="{FF2B5EF4-FFF2-40B4-BE49-F238E27FC236}">
                  <a16:creationId xmlns:a16="http://schemas.microsoft.com/office/drawing/2014/main" id="{4DC6B68B-0832-0D49-A980-7B816110F4D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749" y="2810789"/>
              <a:ext cx="4056888" cy="2332711"/>
            </a:xfrm>
            <a:prstGeom prst="rect">
              <a:avLst/>
            </a:prstGeom>
          </p:spPr>
        </p:pic>
        <p:pic>
          <p:nvPicPr>
            <p:cNvPr id="13" name="Graphique 12">
              <a:extLst>
                <a:ext uri="{FF2B5EF4-FFF2-40B4-BE49-F238E27FC236}">
                  <a16:creationId xmlns:a16="http://schemas.microsoft.com/office/drawing/2014/main" id="{DFDC1AA0-95D1-5749-BAC9-558496C7E28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66067" y="86906"/>
              <a:ext cx="4411866" cy="4969688"/>
            </a:xfrm>
            <a:prstGeom prst="rect">
              <a:avLst/>
            </a:prstGeom>
          </p:spPr>
        </p:pic>
      </p:grpSp>
      <p:sp>
        <p:nvSpPr>
          <p:cNvPr id="9" name="Title 1">
            <a:extLst>
              <a:ext uri="{FF2B5EF4-FFF2-40B4-BE49-F238E27FC236}">
                <a16:creationId xmlns:a16="http://schemas.microsoft.com/office/drawing/2014/main" id="{9F4F37DA-FA3B-0044-A64A-DDE9D8F9D302}"/>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AF3880FB-C2AF-A647-88EA-4181F00FA022}"/>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6" name="Text Placeholder 2">
            <a:extLst>
              <a:ext uri="{FF2B5EF4-FFF2-40B4-BE49-F238E27FC236}">
                <a16:creationId xmlns:a16="http://schemas.microsoft.com/office/drawing/2014/main" id="{3FFDBC0E-C628-AE4E-9976-DC39FCE2008F}"/>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830390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Orang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0C0EB3CE-2D4F-1642-B943-FC7C336BA85D}"/>
              </a:ext>
            </a:extLst>
          </p:cNvPr>
          <p:cNvGrpSpPr/>
          <p:nvPr userDrawn="1"/>
        </p:nvGrpSpPr>
        <p:grpSpPr>
          <a:xfrm>
            <a:off x="-16478" y="7381"/>
            <a:ext cx="12224436" cy="6859422"/>
            <a:chOff x="-7750" y="7748"/>
            <a:chExt cx="9143709" cy="5138543"/>
          </a:xfrm>
        </p:grpSpPr>
        <p:pic>
          <p:nvPicPr>
            <p:cNvPr id="11" name="Graphique 10">
              <a:extLst>
                <a:ext uri="{FF2B5EF4-FFF2-40B4-BE49-F238E27FC236}">
                  <a16:creationId xmlns:a16="http://schemas.microsoft.com/office/drawing/2014/main" id="{A2BE7DB1-47CB-7448-B971-40031CA3ED9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346848" y="7748"/>
              <a:ext cx="2789111" cy="3414547"/>
            </a:xfrm>
            <a:prstGeom prst="rect">
              <a:avLst/>
            </a:prstGeom>
          </p:spPr>
        </p:pic>
        <p:pic>
          <p:nvPicPr>
            <p:cNvPr id="12" name="Graphique 11">
              <a:extLst>
                <a:ext uri="{FF2B5EF4-FFF2-40B4-BE49-F238E27FC236}">
                  <a16:creationId xmlns:a16="http://schemas.microsoft.com/office/drawing/2014/main" id="{722650BC-867E-2445-B9E8-D0EEC79DD4D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750" y="2813580"/>
              <a:ext cx="4056888" cy="2332711"/>
            </a:xfrm>
            <a:prstGeom prst="rect">
              <a:avLst/>
            </a:prstGeom>
          </p:spPr>
        </p:pic>
      </p:grpSp>
      <p:pic>
        <p:nvPicPr>
          <p:cNvPr id="7" name="Graphique 6">
            <a:extLst>
              <a:ext uri="{FF2B5EF4-FFF2-40B4-BE49-F238E27FC236}">
                <a16:creationId xmlns:a16="http://schemas.microsoft.com/office/drawing/2014/main" id="{1B4041CA-1826-B340-93FF-8618BF7B428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7" cy="6637393"/>
          </a:xfrm>
          <a:prstGeom prst="rect">
            <a:avLst/>
          </a:prstGeom>
        </p:spPr>
      </p:pic>
      <p:sp>
        <p:nvSpPr>
          <p:cNvPr id="9" name="Title 1">
            <a:extLst>
              <a:ext uri="{FF2B5EF4-FFF2-40B4-BE49-F238E27FC236}">
                <a16:creationId xmlns:a16="http://schemas.microsoft.com/office/drawing/2014/main" id="{AF96EA3D-71D7-2F4A-B73F-08FFAF0CBCCF}"/>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F7DE6F25-A944-C34C-9361-58BD5BD9177A}"/>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068A6B67-9404-6B49-B652-23C5FAB63250}"/>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3970151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Ros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9C212DC9-CC04-3A42-BDBD-BD36C1936BAA}"/>
              </a:ext>
            </a:extLst>
          </p:cNvPr>
          <p:cNvGrpSpPr/>
          <p:nvPr userDrawn="1"/>
        </p:nvGrpSpPr>
        <p:grpSpPr>
          <a:xfrm>
            <a:off x="-22698" y="0"/>
            <a:ext cx="12221899" cy="6858000"/>
            <a:chOff x="-7750" y="7747"/>
            <a:chExt cx="9143708" cy="5138544"/>
          </a:xfrm>
        </p:grpSpPr>
        <p:pic>
          <p:nvPicPr>
            <p:cNvPr id="11" name="Graphique 10">
              <a:extLst>
                <a:ext uri="{FF2B5EF4-FFF2-40B4-BE49-F238E27FC236}">
                  <a16:creationId xmlns:a16="http://schemas.microsoft.com/office/drawing/2014/main" id="{3E5FA887-5EC3-6B44-9FA3-D44351FDD46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750" y="2813580"/>
              <a:ext cx="4056888" cy="2332711"/>
            </a:xfrm>
            <a:prstGeom prst="rect">
              <a:avLst/>
            </a:prstGeom>
          </p:spPr>
        </p:pic>
        <p:pic>
          <p:nvPicPr>
            <p:cNvPr id="12" name="Graphique 11">
              <a:extLst>
                <a:ext uri="{FF2B5EF4-FFF2-40B4-BE49-F238E27FC236}">
                  <a16:creationId xmlns:a16="http://schemas.microsoft.com/office/drawing/2014/main" id="{80C6D33C-737A-D247-8783-386E1411953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847" y="7747"/>
              <a:ext cx="2789111" cy="3414547"/>
            </a:xfrm>
            <a:prstGeom prst="rect">
              <a:avLst/>
            </a:prstGeom>
          </p:spPr>
        </p:pic>
      </p:grpSp>
      <p:pic>
        <p:nvPicPr>
          <p:cNvPr id="7" name="Graphique 6">
            <a:extLst>
              <a:ext uri="{FF2B5EF4-FFF2-40B4-BE49-F238E27FC236}">
                <a16:creationId xmlns:a16="http://schemas.microsoft.com/office/drawing/2014/main" id="{01701603-F7DA-D744-A416-57D0FD7851D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7" cy="6637393"/>
          </a:xfrm>
          <a:prstGeom prst="rect">
            <a:avLst/>
          </a:prstGeom>
        </p:spPr>
      </p:pic>
      <p:sp>
        <p:nvSpPr>
          <p:cNvPr id="9" name="Title 1">
            <a:extLst>
              <a:ext uri="{FF2B5EF4-FFF2-40B4-BE49-F238E27FC236}">
                <a16:creationId xmlns:a16="http://schemas.microsoft.com/office/drawing/2014/main" id="{6C5C20C7-6BE6-AF49-8EF7-27B33F069FC2}"/>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D58F9640-D1BF-5245-B9E3-AE0AA879D2F5}"/>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01AA796-A7D6-A044-8125-A8351BA8D7E3}"/>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003455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Violett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454CDDE9-3BE9-FA47-9562-8156CE62691A}"/>
              </a:ext>
            </a:extLst>
          </p:cNvPr>
          <p:cNvGrpSpPr/>
          <p:nvPr userDrawn="1"/>
        </p:nvGrpSpPr>
        <p:grpSpPr>
          <a:xfrm>
            <a:off x="-22699" y="15282"/>
            <a:ext cx="12222150" cy="6851521"/>
            <a:chOff x="-7750" y="12707"/>
            <a:chExt cx="9143708" cy="5133584"/>
          </a:xfrm>
        </p:grpSpPr>
        <p:pic>
          <p:nvPicPr>
            <p:cNvPr id="11" name="Graphique 10">
              <a:extLst>
                <a:ext uri="{FF2B5EF4-FFF2-40B4-BE49-F238E27FC236}">
                  <a16:creationId xmlns:a16="http://schemas.microsoft.com/office/drawing/2014/main" id="{A26EA290-CFB3-C942-94F3-677F8E9FDB6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750" y="2813580"/>
              <a:ext cx="4056888" cy="2332711"/>
            </a:xfrm>
            <a:prstGeom prst="rect">
              <a:avLst/>
            </a:prstGeom>
          </p:spPr>
        </p:pic>
        <p:pic>
          <p:nvPicPr>
            <p:cNvPr id="12" name="Graphique 11">
              <a:extLst>
                <a:ext uri="{FF2B5EF4-FFF2-40B4-BE49-F238E27FC236}">
                  <a16:creationId xmlns:a16="http://schemas.microsoft.com/office/drawing/2014/main" id="{4023FCE1-7908-D943-A6E5-6104A081074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847" y="12707"/>
              <a:ext cx="2789111" cy="3414547"/>
            </a:xfrm>
            <a:prstGeom prst="rect">
              <a:avLst/>
            </a:prstGeom>
          </p:spPr>
        </p:pic>
      </p:grpSp>
      <p:pic>
        <p:nvPicPr>
          <p:cNvPr id="7" name="Graphique 6">
            <a:extLst>
              <a:ext uri="{FF2B5EF4-FFF2-40B4-BE49-F238E27FC236}">
                <a16:creationId xmlns:a16="http://schemas.microsoft.com/office/drawing/2014/main" id="{1130BBE8-5E75-394D-9A8D-961A510C55A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7" cy="6637393"/>
          </a:xfrm>
          <a:prstGeom prst="rect">
            <a:avLst/>
          </a:prstGeom>
        </p:spPr>
      </p:pic>
      <p:sp>
        <p:nvSpPr>
          <p:cNvPr id="9" name="Title 1">
            <a:extLst>
              <a:ext uri="{FF2B5EF4-FFF2-40B4-BE49-F238E27FC236}">
                <a16:creationId xmlns:a16="http://schemas.microsoft.com/office/drawing/2014/main" id="{C750E356-28F5-0F4F-888E-790F0F8AA26B}"/>
              </a:ext>
            </a:extLst>
          </p:cNvPr>
          <p:cNvSpPr>
            <a:spLocks noGrp="1"/>
          </p:cNvSpPr>
          <p:nvPr>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8BD359F0-8F7A-E947-91A7-B2CB85363623}"/>
              </a:ext>
            </a:extLst>
          </p:cNvPr>
          <p:cNvSpPr>
            <a:spLocks noGrp="1"/>
          </p:cNvSpPr>
          <p:nvPr>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8A3B1D56-BE87-3647-AF00-26C35A0F6FC2}"/>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3316729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Roug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D59BE358-9770-E348-A0D6-A3DFEBB78DF3}"/>
              </a:ext>
            </a:extLst>
          </p:cNvPr>
          <p:cNvGrpSpPr/>
          <p:nvPr userDrawn="1"/>
        </p:nvGrpSpPr>
        <p:grpSpPr>
          <a:xfrm>
            <a:off x="-22699" y="0"/>
            <a:ext cx="12222632" cy="6854329"/>
            <a:chOff x="-7750" y="2044187"/>
            <a:chExt cx="9143254" cy="5135230"/>
          </a:xfrm>
        </p:grpSpPr>
        <p:pic>
          <p:nvPicPr>
            <p:cNvPr id="11" name="Graphique 10">
              <a:extLst>
                <a:ext uri="{FF2B5EF4-FFF2-40B4-BE49-F238E27FC236}">
                  <a16:creationId xmlns:a16="http://schemas.microsoft.com/office/drawing/2014/main" id="{CFEF50DD-E4FF-0540-9F93-F6F5D01F899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750" y="4846706"/>
              <a:ext cx="4056888" cy="2332711"/>
            </a:xfrm>
            <a:prstGeom prst="rect">
              <a:avLst/>
            </a:prstGeom>
          </p:spPr>
        </p:pic>
        <p:pic>
          <p:nvPicPr>
            <p:cNvPr id="12" name="Graphique 11">
              <a:extLst>
                <a:ext uri="{FF2B5EF4-FFF2-40B4-BE49-F238E27FC236}">
                  <a16:creationId xmlns:a16="http://schemas.microsoft.com/office/drawing/2014/main" id="{42D85D81-2A92-A84F-8845-D3996BFEC1F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46393" y="2044187"/>
              <a:ext cx="2789111" cy="3414547"/>
            </a:xfrm>
            <a:prstGeom prst="rect">
              <a:avLst/>
            </a:prstGeom>
          </p:spPr>
        </p:pic>
      </p:grpSp>
      <p:pic>
        <p:nvPicPr>
          <p:cNvPr id="7" name="Graphique 6">
            <a:extLst>
              <a:ext uri="{FF2B5EF4-FFF2-40B4-BE49-F238E27FC236}">
                <a16:creationId xmlns:a16="http://schemas.microsoft.com/office/drawing/2014/main" id="{8136B9A5-DDF9-D74D-857D-E5E4FB7713D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152527" y="113341"/>
            <a:ext cx="5901326" cy="6637393"/>
          </a:xfrm>
          <a:prstGeom prst="rect">
            <a:avLst/>
          </a:prstGeom>
        </p:spPr>
      </p:pic>
      <p:sp>
        <p:nvSpPr>
          <p:cNvPr id="9" name="Title 1">
            <a:extLst>
              <a:ext uri="{FF2B5EF4-FFF2-40B4-BE49-F238E27FC236}">
                <a16:creationId xmlns:a16="http://schemas.microsoft.com/office/drawing/2014/main" id="{1FB31E1D-53C1-E44B-ADE4-C70EA5288C7C}"/>
              </a:ext>
            </a:extLst>
          </p:cNvPr>
          <p:cNvSpPr>
            <a:spLocks noGrp="1"/>
          </p:cNvSpPr>
          <p:nvPr userDrawn="1">
            <p:ph type="ctrTitle" hasCustomPrompt="1"/>
          </p:nvPr>
        </p:nvSpPr>
        <p:spPr>
          <a:xfrm>
            <a:off x="3849868" y="2658794"/>
            <a:ext cx="4620944" cy="1200265"/>
          </a:xfrm>
          <a:prstGeom prst="rect">
            <a:avLst/>
          </a:prstGeom>
        </p:spPr>
        <p:txBody>
          <a:bodyPr anchor="b">
            <a:noAutofit/>
          </a:bodyPr>
          <a:lstStyle>
            <a:lvl1pPr algn="l">
              <a:lnSpc>
                <a:spcPct val="100000"/>
              </a:lnSpc>
              <a:defRPr sz="3334">
                <a:solidFill>
                  <a:schemeClr val="tx1"/>
                </a:solidFill>
              </a:defRPr>
            </a:lvl1pPr>
          </a:lstStyle>
          <a:p>
            <a:r>
              <a:rPr lang="fr-FR" dirty="0"/>
              <a:t>Ouverture de chapitre sur plusieurs lignes</a:t>
            </a:r>
            <a:endParaRPr lang="en-US" dirty="0"/>
          </a:p>
        </p:txBody>
      </p:sp>
      <p:sp>
        <p:nvSpPr>
          <p:cNvPr id="10" name="Subtitle 2">
            <a:extLst>
              <a:ext uri="{FF2B5EF4-FFF2-40B4-BE49-F238E27FC236}">
                <a16:creationId xmlns:a16="http://schemas.microsoft.com/office/drawing/2014/main" id="{7F835F66-8112-C648-96CF-CB2BD4E48719}"/>
              </a:ext>
            </a:extLst>
          </p:cNvPr>
          <p:cNvSpPr>
            <a:spLocks noGrp="1"/>
          </p:cNvSpPr>
          <p:nvPr userDrawn="1">
            <p:ph type="subTitle" idx="10"/>
          </p:nvPr>
        </p:nvSpPr>
        <p:spPr>
          <a:xfrm>
            <a:off x="3849868" y="4016721"/>
            <a:ext cx="4620944" cy="342933"/>
          </a:xfrm>
          <a:prstGeom prst="rect">
            <a:avLst/>
          </a:prstGeom>
        </p:spPr>
        <p:txBody>
          <a:bodyPr anchor="t">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du masque</a:t>
            </a:r>
            <a:endParaRPr lang="en-US" dirty="0"/>
          </a:p>
        </p:txBody>
      </p:sp>
      <p:sp>
        <p:nvSpPr>
          <p:cNvPr id="14" name="Text Placeholder 2">
            <a:extLst>
              <a:ext uri="{FF2B5EF4-FFF2-40B4-BE49-F238E27FC236}">
                <a16:creationId xmlns:a16="http://schemas.microsoft.com/office/drawing/2014/main" id="{7B83B702-0FEE-7542-BA28-AC4BA5A63A89}"/>
              </a:ext>
            </a:extLst>
          </p:cNvPr>
          <p:cNvSpPr>
            <a:spLocks noGrp="1"/>
          </p:cNvSpPr>
          <p:nvPr>
            <p:ph type="body" idx="1" hasCustomPrompt="1"/>
          </p:nvPr>
        </p:nvSpPr>
        <p:spPr>
          <a:xfrm>
            <a:off x="75410" y="4432589"/>
            <a:ext cx="3091081" cy="2400529"/>
          </a:xfrm>
          <a:prstGeom prst="rect">
            <a:avLst/>
          </a:prstGeom>
        </p:spPr>
        <p:txBody>
          <a:bodyPr>
            <a:noAutofit/>
          </a:bodyPr>
          <a:lstStyle>
            <a:lvl1pPr marL="0" indent="0" algn="ctr">
              <a:buNone/>
              <a:defRPr sz="17147" b="1" spc="-1143" baseline="0">
                <a:solidFill>
                  <a:schemeClr val="bg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90863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‹N°›</a:t>
            </a:fld>
            <a:endParaRPr lang="fr-FR"/>
          </a:p>
        </p:txBody>
      </p:sp>
      <p:pic>
        <p:nvPicPr>
          <p:cNvPr id="6" name="Image 5">
            <a:extLst>
              <a:ext uri="{FF2B5EF4-FFF2-40B4-BE49-F238E27FC236}">
                <a16:creationId xmlns:a16="http://schemas.microsoft.com/office/drawing/2014/main" id="{08F980C3-DD98-6147-8159-418180B168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8947" y="111551"/>
            <a:ext cx="813775" cy="813775"/>
          </a:xfrm>
          <a:prstGeom prst="rect">
            <a:avLst/>
          </a:prstGeom>
        </p:spPr>
      </p:pic>
    </p:spTree>
    <p:extLst>
      <p:ext uri="{BB962C8B-B14F-4D97-AF65-F5344CB8AC3E}">
        <p14:creationId xmlns:p14="http://schemas.microsoft.com/office/powerpoint/2010/main" val="1519025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866E7C9-3BAB-754E-9E1D-33317E22EF45}"/>
              </a:ext>
            </a:extLst>
          </p:cNvPr>
          <p:cNvGrpSpPr/>
          <p:nvPr userDrawn="1"/>
        </p:nvGrpSpPr>
        <p:grpSpPr>
          <a:xfrm>
            <a:off x="10372293" y="0"/>
            <a:ext cx="2158027" cy="3321614"/>
            <a:chOff x="7683645" y="0"/>
            <a:chExt cx="2261994" cy="3486926"/>
          </a:xfrm>
        </p:grpSpPr>
        <p:pic>
          <p:nvPicPr>
            <p:cNvPr id="7" name="Graphique 6">
              <a:extLst>
                <a:ext uri="{FF2B5EF4-FFF2-40B4-BE49-F238E27FC236}">
                  <a16:creationId xmlns:a16="http://schemas.microsoft.com/office/drawing/2014/main" id="{5B30D445-9FA4-5C44-8BCF-978693A8825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3645" y="0"/>
              <a:ext cx="1905000" cy="2332182"/>
            </a:xfrm>
            <a:prstGeom prst="rect">
              <a:avLst/>
            </a:prstGeom>
          </p:spPr>
        </p:pic>
        <p:pic>
          <p:nvPicPr>
            <p:cNvPr id="11" name="Graphique 10">
              <a:extLst>
                <a:ext uri="{FF2B5EF4-FFF2-40B4-BE49-F238E27FC236}">
                  <a16:creationId xmlns:a16="http://schemas.microsoft.com/office/drawing/2014/main" id="{71494F52-DD4D-EE4F-B253-64D2CFFE17C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3712927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9298C9A0-EAFD-CE47-8A0A-D3A0444BEDA6}"/>
              </a:ext>
            </a:extLst>
          </p:cNvPr>
          <p:cNvGrpSpPr/>
          <p:nvPr userDrawn="1"/>
        </p:nvGrpSpPr>
        <p:grpSpPr>
          <a:xfrm>
            <a:off x="10372294" y="0"/>
            <a:ext cx="2152280" cy="3321258"/>
            <a:chOff x="7689668" y="374"/>
            <a:chExt cx="2255971" cy="3486552"/>
          </a:xfrm>
        </p:grpSpPr>
        <p:pic>
          <p:nvPicPr>
            <p:cNvPr id="16" name="Graphique 15">
              <a:extLst>
                <a:ext uri="{FF2B5EF4-FFF2-40B4-BE49-F238E27FC236}">
                  <a16:creationId xmlns:a16="http://schemas.microsoft.com/office/drawing/2014/main" id="{3BC7958D-6E78-D648-A703-90947982E4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9668" y="374"/>
              <a:ext cx="1905000" cy="2332182"/>
            </a:xfrm>
            <a:prstGeom prst="rect">
              <a:avLst/>
            </a:prstGeom>
          </p:spPr>
        </p:pic>
        <p:pic>
          <p:nvPicPr>
            <p:cNvPr id="17" name="Graphique 16">
              <a:extLst>
                <a:ext uri="{FF2B5EF4-FFF2-40B4-BE49-F238E27FC236}">
                  <a16:creationId xmlns:a16="http://schemas.microsoft.com/office/drawing/2014/main" id="{8476AF88-F2FD-0D4D-BF68-CCA00978430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599648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F883F64B-4A15-3F40-B949-4786D551A3D4}"/>
              </a:ext>
            </a:extLst>
          </p:cNvPr>
          <p:cNvGrpSpPr/>
          <p:nvPr userDrawn="1"/>
        </p:nvGrpSpPr>
        <p:grpSpPr>
          <a:xfrm>
            <a:off x="10372293" y="0"/>
            <a:ext cx="2154676" cy="3321258"/>
            <a:chOff x="7687157" y="374"/>
            <a:chExt cx="2258482" cy="3486552"/>
          </a:xfrm>
        </p:grpSpPr>
        <p:pic>
          <p:nvPicPr>
            <p:cNvPr id="16" name="Graphique 15">
              <a:extLst>
                <a:ext uri="{FF2B5EF4-FFF2-40B4-BE49-F238E27FC236}">
                  <a16:creationId xmlns:a16="http://schemas.microsoft.com/office/drawing/2014/main" id="{141FC41A-0FE7-7D4D-BCD6-1A59DA5C922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7157" y="374"/>
              <a:ext cx="1905000" cy="2332182"/>
            </a:xfrm>
            <a:prstGeom prst="rect">
              <a:avLst/>
            </a:prstGeom>
          </p:spPr>
        </p:pic>
        <p:pic>
          <p:nvPicPr>
            <p:cNvPr id="17" name="Graphique 16">
              <a:extLst>
                <a:ext uri="{FF2B5EF4-FFF2-40B4-BE49-F238E27FC236}">
                  <a16:creationId xmlns:a16="http://schemas.microsoft.com/office/drawing/2014/main" id="{DB12D5DB-7853-AF42-A65B-D97EF587C3F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4065096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01216B22-0DB2-A74E-BB21-68114D058616}"/>
              </a:ext>
            </a:extLst>
          </p:cNvPr>
          <p:cNvGrpSpPr/>
          <p:nvPr userDrawn="1"/>
        </p:nvGrpSpPr>
        <p:grpSpPr>
          <a:xfrm>
            <a:off x="10372294" y="0"/>
            <a:ext cx="2152280" cy="3321258"/>
            <a:chOff x="7689668" y="374"/>
            <a:chExt cx="2255971" cy="3486552"/>
          </a:xfrm>
        </p:grpSpPr>
        <p:pic>
          <p:nvPicPr>
            <p:cNvPr id="16" name="Graphique 15">
              <a:extLst>
                <a:ext uri="{FF2B5EF4-FFF2-40B4-BE49-F238E27FC236}">
                  <a16:creationId xmlns:a16="http://schemas.microsoft.com/office/drawing/2014/main" id="{23626547-281F-2A4F-98BC-4431EEF4E4B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9668" y="374"/>
              <a:ext cx="1905000" cy="2332182"/>
            </a:xfrm>
            <a:prstGeom prst="rect">
              <a:avLst/>
            </a:prstGeom>
          </p:spPr>
        </p:pic>
        <p:pic>
          <p:nvPicPr>
            <p:cNvPr id="17" name="Graphique 16">
              <a:extLst>
                <a:ext uri="{FF2B5EF4-FFF2-40B4-BE49-F238E27FC236}">
                  <a16:creationId xmlns:a16="http://schemas.microsoft.com/office/drawing/2014/main" id="{B20AF23E-2F69-C844-B975-F25DFF573F2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2621217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9DD733F9-B8E0-534C-845F-2F4F3972F3C8}"/>
              </a:ext>
            </a:extLst>
          </p:cNvPr>
          <p:cNvGrpSpPr/>
          <p:nvPr userDrawn="1"/>
        </p:nvGrpSpPr>
        <p:grpSpPr>
          <a:xfrm>
            <a:off x="10372293" y="0"/>
            <a:ext cx="2157281" cy="3321614"/>
            <a:chOff x="7684427" y="0"/>
            <a:chExt cx="2261212" cy="3486926"/>
          </a:xfrm>
        </p:grpSpPr>
        <p:pic>
          <p:nvPicPr>
            <p:cNvPr id="16" name="Graphique 15">
              <a:extLst>
                <a:ext uri="{FF2B5EF4-FFF2-40B4-BE49-F238E27FC236}">
                  <a16:creationId xmlns:a16="http://schemas.microsoft.com/office/drawing/2014/main" id="{2E057960-629F-7F46-B811-1BBD123BE1E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4427" y="0"/>
              <a:ext cx="1905000" cy="2332182"/>
            </a:xfrm>
            <a:prstGeom prst="rect">
              <a:avLst/>
            </a:prstGeom>
          </p:spPr>
        </p:pic>
        <p:pic>
          <p:nvPicPr>
            <p:cNvPr id="17" name="Graphique 16">
              <a:extLst>
                <a:ext uri="{FF2B5EF4-FFF2-40B4-BE49-F238E27FC236}">
                  <a16:creationId xmlns:a16="http://schemas.microsoft.com/office/drawing/2014/main" id="{DE8D7B10-24D2-C54B-84D1-B0EFB0D3E3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1514106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20" name="Groupe 19">
            <a:extLst>
              <a:ext uri="{FF2B5EF4-FFF2-40B4-BE49-F238E27FC236}">
                <a16:creationId xmlns:a16="http://schemas.microsoft.com/office/drawing/2014/main" id="{5F1DE756-E4B9-1942-AE98-308F6D179C18}"/>
              </a:ext>
            </a:extLst>
          </p:cNvPr>
          <p:cNvGrpSpPr/>
          <p:nvPr userDrawn="1"/>
        </p:nvGrpSpPr>
        <p:grpSpPr>
          <a:xfrm>
            <a:off x="10372294" y="0"/>
            <a:ext cx="2154675" cy="3321614"/>
            <a:chOff x="7687158" y="0"/>
            <a:chExt cx="2258481" cy="3486926"/>
          </a:xfrm>
        </p:grpSpPr>
        <p:pic>
          <p:nvPicPr>
            <p:cNvPr id="21" name="Graphique 20">
              <a:extLst>
                <a:ext uri="{FF2B5EF4-FFF2-40B4-BE49-F238E27FC236}">
                  <a16:creationId xmlns:a16="http://schemas.microsoft.com/office/drawing/2014/main" id="{6E7EE74E-D889-5647-B49E-6A1AD609E41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7158" y="0"/>
              <a:ext cx="1905000" cy="2332182"/>
            </a:xfrm>
            <a:prstGeom prst="rect">
              <a:avLst/>
            </a:prstGeom>
          </p:spPr>
        </p:pic>
        <p:pic>
          <p:nvPicPr>
            <p:cNvPr id="22" name="Graphique 21">
              <a:extLst>
                <a:ext uri="{FF2B5EF4-FFF2-40B4-BE49-F238E27FC236}">
                  <a16:creationId xmlns:a16="http://schemas.microsoft.com/office/drawing/2014/main" id="{3108C691-0D80-4940-97EE-FB833333FBF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556183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930081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9300818"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E7E7632B-328D-7544-8D28-36A30D560AB0}"/>
              </a:ext>
            </a:extLst>
          </p:cNvPr>
          <p:cNvGrpSpPr/>
          <p:nvPr userDrawn="1"/>
        </p:nvGrpSpPr>
        <p:grpSpPr>
          <a:xfrm>
            <a:off x="10372294" y="1"/>
            <a:ext cx="2152280" cy="3319254"/>
            <a:chOff x="7689668" y="2477"/>
            <a:chExt cx="2255971" cy="3484449"/>
          </a:xfrm>
        </p:grpSpPr>
        <p:pic>
          <p:nvPicPr>
            <p:cNvPr id="16" name="Graphique 15">
              <a:extLst>
                <a:ext uri="{FF2B5EF4-FFF2-40B4-BE49-F238E27FC236}">
                  <a16:creationId xmlns:a16="http://schemas.microsoft.com/office/drawing/2014/main" id="{A69037C7-D91B-534E-BB35-D8D1687DE3C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689668" y="2477"/>
              <a:ext cx="1905000" cy="2332182"/>
            </a:xfrm>
            <a:prstGeom prst="rect">
              <a:avLst/>
            </a:prstGeom>
          </p:spPr>
        </p:pic>
        <p:pic>
          <p:nvPicPr>
            <p:cNvPr id="17" name="Graphique 16">
              <a:extLst>
                <a:ext uri="{FF2B5EF4-FFF2-40B4-BE49-F238E27FC236}">
                  <a16:creationId xmlns:a16="http://schemas.microsoft.com/office/drawing/2014/main" id="{9F7A35B8-5402-6D44-95D8-21A9550BF23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2155954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
        <p:nvSpPr>
          <p:cNvPr id="13" name="Espace réservé du texte 3">
            <a:extLst>
              <a:ext uri="{FF2B5EF4-FFF2-40B4-BE49-F238E27FC236}">
                <a16:creationId xmlns:a16="http://schemas.microsoft.com/office/drawing/2014/main" id="{79A70690-274A-A04F-ABD3-CFBA2078C21E}"/>
              </a:ext>
            </a:extLst>
          </p:cNvPr>
          <p:cNvSpPr>
            <a:spLocks noGrp="1"/>
          </p:cNvSpPr>
          <p:nvPr>
            <p:ph type="body" sz="quarter" idx="14" hasCustomPrompt="1"/>
          </p:nvPr>
        </p:nvSpPr>
        <p:spPr>
          <a:xfrm>
            <a:off x="953378" y="1906563"/>
            <a:ext cx="10206469" cy="3978881"/>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1675835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Phrase en exergu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Sous-titre de la slide (Arial </a:t>
            </a:r>
            <a:r>
              <a:rPr lang="fr-FR" dirty="0" err="1"/>
              <a:t>bold</a:t>
            </a:r>
            <a:r>
              <a:rPr lang="fr-FR" dirty="0"/>
              <a:t> 18 pt)</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hasCustomPrompt="1"/>
          </p:nvPr>
        </p:nvSpPr>
        <p:spPr>
          <a:xfrm>
            <a:off x="953377" y="585155"/>
            <a:ext cx="10204931" cy="445813"/>
          </a:xfrm>
          <a:prstGeom prst="rect">
            <a:avLst/>
          </a:prstGeom>
        </p:spPr>
        <p:txBody>
          <a:bodyPr>
            <a:noAutofit/>
          </a:bodyPr>
          <a:lstStyle>
            <a:lvl1pPr>
              <a:defRPr>
                <a:solidFill>
                  <a:schemeClr val="tx1"/>
                </a:solidFill>
              </a:defRPr>
            </a:lvl1pPr>
          </a:lstStyle>
          <a:p>
            <a:r>
              <a:rPr lang="fr-FR" dirty="0"/>
              <a:t>Titre de la slide (Arial </a:t>
            </a:r>
            <a:r>
              <a:rPr lang="fr-FR" dirty="0" err="1"/>
              <a:t>bold</a:t>
            </a:r>
            <a:r>
              <a:rPr lang="fr-FR" dirty="0"/>
              <a:t> 30 pt)</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hasCustomPrompt="1"/>
          </p:nvPr>
        </p:nvSpPr>
        <p:spPr>
          <a:xfrm>
            <a:off x="6076312" y="1472165"/>
            <a:ext cx="5083535" cy="4413279"/>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pic>
        <p:nvPicPr>
          <p:cNvPr id="14" name="Graphique 13">
            <a:extLst>
              <a:ext uri="{FF2B5EF4-FFF2-40B4-BE49-F238E27FC236}">
                <a16:creationId xmlns:a16="http://schemas.microsoft.com/office/drawing/2014/main" id="{42E5CF20-52F4-C041-AAAF-DD0B838E4A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69913" y="1523920"/>
            <a:ext cx="3792249" cy="4265249"/>
          </a:xfrm>
          <a:prstGeom prst="rect">
            <a:avLst/>
          </a:prstGeom>
        </p:spPr>
      </p:pic>
      <p:sp>
        <p:nvSpPr>
          <p:cNvPr id="7" name="Espace réservé du texte 6">
            <a:extLst>
              <a:ext uri="{FF2B5EF4-FFF2-40B4-BE49-F238E27FC236}">
                <a16:creationId xmlns:a16="http://schemas.microsoft.com/office/drawing/2014/main" id="{FEC23CC7-B690-4888-97DC-765E258523EA}"/>
              </a:ext>
            </a:extLst>
          </p:cNvPr>
          <p:cNvSpPr>
            <a:spLocks noGrp="1"/>
          </p:cNvSpPr>
          <p:nvPr>
            <p:ph type="body" sz="quarter" idx="14"/>
          </p:nvPr>
        </p:nvSpPr>
        <p:spPr>
          <a:xfrm>
            <a:off x="1340768" y="2345566"/>
            <a:ext cx="3424563" cy="2818907"/>
          </a:xfrm>
          <a:prstGeom prst="rect">
            <a:avLst/>
          </a:prstGeom>
        </p:spPr>
        <p:txBody>
          <a:bodyPr anchor="ctr"/>
          <a:lstStyle>
            <a:lvl1pPr algn="l">
              <a:lnSpc>
                <a:spcPct val="90000"/>
              </a:lnSpc>
              <a:defRPr sz="3144" b="1">
                <a:solidFill>
                  <a:schemeClr val="tx1"/>
                </a:solidFill>
              </a:defRPr>
            </a:lvl1pPr>
          </a:lstStyle>
          <a:p>
            <a:pPr lvl="0"/>
            <a:r>
              <a:rPr lang="fr-FR" dirty="0"/>
              <a:t>Modifier les styles du texte du masque</a:t>
            </a:r>
          </a:p>
        </p:txBody>
      </p:sp>
    </p:spTree>
    <p:extLst>
      <p:ext uri="{BB962C8B-B14F-4D97-AF65-F5344CB8AC3E}">
        <p14:creationId xmlns:p14="http://schemas.microsoft.com/office/powerpoint/2010/main" val="2670552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Graphique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5" name="Espace réservé du graphique 4">
            <a:extLst>
              <a:ext uri="{FF2B5EF4-FFF2-40B4-BE49-F238E27FC236}">
                <a16:creationId xmlns:a16="http://schemas.microsoft.com/office/drawing/2014/main" id="{1010898D-9927-4CBA-BFCD-ECEF7110E866}"/>
              </a:ext>
            </a:extLst>
          </p:cNvPr>
          <p:cNvSpPr>
            <a:spLocks noGrp="1"/>
          </p:cNvSpPr>
          <p:nvPr>
            <p:ph type="chart" sz="quarter" idx="14"/>
          </p:nvPr>
        </p:nvSpPr>
        <p:spPr>
          <a:xfrm>
            <a:off x="6261084" y="1472165"/>
            <a:ext cx="4896489" cy="4413466"/>
          </a:xfrm>
          <a:prstGeom prst="rect">
            <a:avLst/>
          </a:prstGeom>
          <a:solidFill>
            <a:schemeClr val="tx2">
              <a:lumMod val="20000"/>
              <a:lumOff val="80000"/>
            </a:schemeClr>
          </a:solidFill>
        </p:spPr>
        <p:txBody>
          <a:bodyPr anchor="ctr"/>
          <a:lstStyle>
            <a:lvl1pPr algn="ctr">
              <a:defRPr sz="1334">
                <a:solidFill>
                  <a:schemeClr val="tx1"/>
                </a:solidFill>
              </a:defRPr>
            </a:lvl1pPr>
          </a:lstStyle>
          <a:p>
            <a:r>
              <a:rPr lang="fr-FR"/>
              <a:t>Cliquez sur l'icône pour ajouter un graphique</a:t>
            </a:r>
          </a:p>
        </p:txBody>
      </p:sp>
      <p:sp>
        <p:nvSpPr>
          <p:cNvPr id="10" name="Espace réservé du texte 3">
            <a:extLst>
              <a:ext uri="{FF2B5EF4-FFF2-40B4-BE49-F238E27FC236}">
                <a16:creationId xmlns:a16="http://schemas.microsoft.com/office/drawing/2014/main" id="{C39E79CA-91E1-2D4A-9A17-5AAF5D7B8775}"/>
              </a:ext>
            </a:extLst>
          </p:cNvPr>
          <p:cNvSpPr>
            <a:spLocks noGrp="1"/>
          </p:cNvSpPr>
          <p:nvPr>
            <p:ph type="body" sz="quarter" idx="13" hasCustomPrompt="1"/>
          </p:nvPr>
        </p:nvSpPr>
        <p:spPr>
          <a:xfrm>
            <a:off x="953377" y="1472165"/>
            <a:ext cx="5083535" cy="4413279"/>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marR="0"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sz="1334" b="1">
                <a:solidFill>
                  <a:schemeClr val="tx2"/>
                </a:solidFill>
              </a:defRPr>
            </a:lvl3pPr>
            <a:lvl4pPr marL="171468" marR="0"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sz="1334">
                <a:solidFill>
                  <a:schemeClr val="tx2"/>
                </a:solidFill>
              </a:defRPr>
            </a:lvl4pPr>
            <a:lvl5pPr marL="240055" marR="0"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sz="1334">
                <a:solidFill>
                  <a:schemeClr val="tx2"/>
                </a:solidFill>
              </a:defRPr>
            </a:lvl5pPr>
          </a:lstStyle>
          <a:p>
            <a:pPr lvl="0"/>
            <a:r>
              <a:rPr lang="fr-FR" dirty="0"/>
              <a:t>Niveau 1 (Arial italique 18 pt)</a:t>
            </a:r>
            <a:br>
              <a:rPr lang="fr-FR" dirty="0"/>
            </a:br>
            <a:r>
              <a:rPr lang="fr-FR" dirty="0"/>
              <a:t>Chapeau de la slide sur plusieurs lignes</a:t>
            </a:r>
          </a:p>
          <a:p>
            <a:pPr lvl="1"/>
            <a:r>
              <a:rPr lang="fr-FR" dirty="0"/>
              <a:t>Niveau 2 (Arial </a:t>
            </a:r>
            <a:r>
              <a:rPr lang="fr-FR" dirty="0" err="1"/>
              <a:t>regular</a:t>
            </a:r>
            <a:r>
              <a:rPr lang="fr-FR" dirty="0"/>
              <a:t> 14 pt) Texte courant</a:t>
            </a:r>
          </a:p>
          <a:p>
            <a:pPr marL="170885" marR="0" lvl="2" indent="-170885" algn="l" defTabSz="913042" rtl="0" eaLnBrk="1" fontAlgn="auto" latinLnBrk="0" hangingPunct="1">
              <a:lnSpc>
                <a:spcPct val="100000"/>
              </a:lnSpc>
              <a:spcBef>
                <a:spcPts val="1715"/>
              </a:spcBef>
              <a:spcAft>
                <a:spcPts val="0"/>
              </a:spcAft>
              <a:buClr>
                <a:srgbClr val="E20613"/>
              </a:buClr>
              <a:buSzTx/>
              <a:buFont typeface="+mj-lt"/>
              <a:buAutoNum type="arabicPeriod"/>
              <a:tabLst>
                <a:tab pos="170885" algn="l"/>
              </a:tabLst>
              <a:defRPr/>
            </a:pPr>
            <a:r>
              <a:rPr kumimoji="0" lang="fr-FR" sz="1334" b="1" i="0" u="none" strike="noStrike" kern="1200" cap="none" spc="0" normalizeH="0" baseline="0" noProof="0" dirty="0">
                <a:ln>
                  <a:noFill/>
                </a:ln>
                <a:solidFill>
                  <a:srgbClr val="82746C"/>
                </a:solidFill>
                <a:effectLst/>
                <a:uLnTx/>
                <a:uFillTx/>
                <a:latin typeface="+mn-lt"/>
                <a:ea typeface="+mn-ea"/>
                <a:cs typeface="+mn-cs"/>
              </a:rPr>
              <a:t>Niveau 3 [Arial </a:t>
            </a:r>
            <a:r>
              <a:rPr kumimoji="0" lang="fr-FR" sz="1334" b="1" i="0" u="none" strike="noStrike" kern="1200" cap="none" spc="0" normalizeH="0" baseline="0" noProof="0" dirty="0" err="1">
                <a:ln>
                  <a:noFill/>
                </a:ln>
                <a:solidFill>
                  <a:srgbClr val="82746C"/>
                </a:solidFill>
                <a:effectLst/>
                <a:uLnTx/>
                <a:uFillTx/>
                <a:latin typeface="+mn-lt"/>
                <a:ea typeface="+mn-ea"/>
                <a:cs typeface="+mn-cs"/>
              </a:rPr>
              <a:t>bold</a:t>
            </a:r>
            <a:r>
              <a:rPr kumimoji="0" lang="fr-FR" sz="1334" b="1" i="0" u="none" strike="noStrike" kern="1200" cap="none" spc="0" normalizeH="0" baseline="0" noProof="0" dirty="0">
                <a:ln>
                  <a:noFill/>
                </a:ln>
                <a:solidFill>
                  <a:srgbClr val="82746C"/>
                </a:solidFill>
                <a:effectLst/>
                <a:uLnTx/>
                <a:uFillTx/>
                <a:latin typeface="+mn-lt"/>
                <a:ea typeface="+mn-ea"/>
                <a:cs typeface="+mn-cs"/>
              </a:rPr>
              <a:t> 14 pt] Titre de paragraphe avec puce automatique numérotée</a:t>
            </a:r>
          </a:p>
          <a:p>
            <a:pPr marL="171468" marR="0" lvl="3" indent="120028" algn="l" defTabSz="913042" rtl="0" eaLnBrk="1" fontAlgn="auto" latinLnBrk="0" hangingPunct="1">
              <a:lnSpc>
                <a:spcPct val="100000"/>
              </a:lnSpc>
              <a:spcBef>
                <a:spcPts val="381"/>
              </a:spcBef>
              <a:spcAft>
                <a:spcPts val="0"/>
              </a:spcAft>
              <a:buClrTx/>
              <a:buSzPct val="80000"/>
              <a:buFont typeface="Verdana" panose="020B060403050404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4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ronde</a:t>
            </a:r>
          </a:p>
          <a:p>
            <a:pPr marL="240055" marR="0" lvl="4" indent="120028" algn="l" defTabSz="913042" rtl="0" eaLnBrk="1" fontAlgn="auto" latinLnBrk="0" hangingPunct="1">
              <a:lnSpc>
                <a:spcPct val="100000"/>
              </a:lnSpc>
              <a:spcBef>
                <a:spcPts val="381"/>
              </a:spcBef>
              <a:spcAft>
                <a:spcPts val="0"/>
              </a:spcAft>
              <a:buClrTx/>
              <a:buSzTx/>
              <a:buFont typeface="Arial" panose="020B0604020202020204" pitchFamily="34" charset="0"/>
              <a:buChar char="-"/>
              <a:tabLst/>
              <a:defRPr/>
            </a:pPr>
            <a:r>
              <a:rPr kumimoji="0" lang="fr-FR" sz="1334" b="0" i="0" u="none" strike="noStrike" kern="1200" cap="none" spc="0" normalizeH="0" baseline="0" noProof="0" dirty="0">
                <a:ln>
                  <a:noFill/>
                </a:ln>
                <a:solidFill>
                  <a:srgbClr val="82746C"/>
                </a:solidFill>
                <a:effectLst/>
                <a:uLnTx/>
                <a:uFillTx/>
                <a:latin typeface="+mn-lt"/>
                <a:ea typeface="+mn-ea"/>
                <a:cs typeface="+mn-cs"/>
              </a:rPr>
              <a:t>Niveau 5 [Arial </a:t>
            </a:r>
            <a:r>
              <a:rPr kumimoji="0" lang="fr-FR" sz="1334" b="0" i="0" u="none" strike="noStrike" kern="1200" cap="none" spc="0" normalizeH="0" baseline="0" noProof="0" dirty="0" err="1">
                <a:ln>
                  <a:noFill/>
                </a:ln>
                <a:solidFill>
                  <a:srgbClr val="82746C"/>
                </a:solidFill>
                <a:effectLst/>
                <a:uLnTx/>
                <a:uFillTx/>
                <a:latin typeface="+mn-lt"/>
                <a:ea typeface="+mn-ea"/>
                <a:cs typeface="+mn-cs"/>
              </a:rPr>
              <a:t>regular</a:t>
            </a:r>
            <a:r>
              <a:rPr kumimoji="0" lang="fr-FR" sz="1334" b="0" i="0" u="none" strike="noStrike" kern="1200" cap="none" spc="0" normalizeH="0" baseline="0" noProof="0" dirty="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399944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1EAC81-DECF-47DB-B95F-F01DF5AEDC52}" type="slidenum">
              <a:rPr lang="fr-FR" smtClean="0"/>
              <a:t>‹N°›</a:t>
            </a:fld>
            <a:endParaRPr lang="fr-FR"/>
          </a:p>
        </p:txBody>
      </p:sp>
      <p:pic>
        <p:nvPicPr>
          <p:cNvPr id="6" name="Image 5">
            <a:extLst>
              <a:ext uri="{FF2B5EF4-FFF2-40B4-BE49-F238E27FC236}">
                <a16:creationId xmlns:a16="http://schemas.microsoft.com/office/drawing/2014/main" id="{17F8E675-5480-D64A-8371-DAC793F595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5194300"/>
            <a:ext cx="3911600" cy="1663700"/>
          </a:xfrm>
          <a:prstGeom prst="rect">
            <a:avLst/>
          </a:prstGeom>
        </p:spPr>
      </p:pic>
      <p:pic>
        <p:nvPicPr>
          <p:cNvPr id="7" name="Image 6">
            <a:extLst>
              <a:ext uri="{FF2B5EF4-FFF2-40B4-BE49-F238E27FC236}">
                <a16:creationId xmlns:a16="http://schemas.microsoft.com/office/drawing/2014/main" id="{FF7B087D-79DD-A842-A733-AC866523D2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8947" y="111551"/>
            <a:ext cx="813775" cy="813775"/>
          </a:xfrm>
          <a:prstGeom prst="rect">
            <a:avLst/>
          </a:prstGeom>
        </p:spPr>
      </p:pic>
    </p:spTree>
    <p:extLst>
      <p:ext uri="{BB962C8B-B14F-4D97-AF65-F5344CB8AC3E}">
        <p14:creationId xmlns:p14="http://schemas.microsoft.com/office/powerpoint/2010/main" val="3816285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0" name="Espace réservé du texte 13">
            <a:extLst>
              <a:ext uri="{FF2B5EF4-FFF2-40B4-BE49-F238E27FC236}">
                <a16:creationId xmlns:a16="http://schemas.microsoft.com/office/drawing/2014/main" id="{2F00A11A-CBF2-4639-BD5A-8AA3F1C352B6}"/>
              </a:ext>
            </a:extLst>
          </p:cNvPr>
          <p:cNvSpPr>
            <a:spLocks noGrp="1"/>
          </p:cNvSpPr>
          <p:nvPr>
            <p:ph type="body" sz="quarter" idx="13"/>
          </p:nvPr>
        </p:nvSpPr>
        <p:spPr>
          <a:xfrm>
            <a:off x="7948276" y="1625501"/>
            <a:ext cx="3209298" cy="4192083"/>
          </a:xfrm>
          <a:prstGeom prst="rect">
            <a:avLst/>
          </a:prstGeom>
        </p:spPr>
        <p:txBody>
          <a:bodyPr anchor="b">
            <a:noAutofit/>
          </a:bodyPr>
          <a:lstStyle>
            <a:lvl1pPr>
              <a:lnSpc>
                <a:spcPct val="140000"/>
              </a:lnSpc>
              <a:defRPr sz="1143" b="1">
                <a:solidFill>
                  <a:schemeClr val="tx2"/>
                </a:solidFill>
              </a:defRPr>
            </a:lvl1pPr>
            <a:lvl2pPr>
              <a:lnSpc>
                <a:spcPct val="140000"/>
              </a:lnSpc>
              <a:defRPr sz="1143" b="0">
                <a:solidFill>
                  <a:schemeClr val="tx2"/>
                </a:solidFill>
              </a:defRPr>
            </a:lvl2pPr>
            <a:lvl3pPr>
              <a:defRPr sz="1143" b="1"/>
            </a:lvl3pPr>
            <a:lvl4pPr>
              <a:defRPr sz="1143" b="1"/>
            </a:lvl4pPr>
            <a:lvl5pPr>
              <a:defRPr sz="1143" b="1"/>
            </a:lvl5pPr>
          </a:lstStyle>
          <a:p>
            <a:pPr lvl="0"/>
            <a:r>
              <a:rPr lang="fr-FR"/>
              <a:t>Modifier les styles du texte du masque</a:t>
            </a:r>
          </a:p>
          <a:p>
            <a:pPr lvl="1"/>
            <a:r>
              <a:rPr lang="fr-FR"/>
              <a:t>Deuxième niveau</a:t>
            </a:r>
          </a:p>
        </p:txBody>
      </p:sp>
      <p:sp>
        <p:nvSpPr>
          <p:cNvPr id="6" name="Espace réservé du tableau 5">
            <a:extLst>
              <a:ext uri="{FF2B5EF4-FFF2-40B4-BE49-F238E27FC236}">
                <a16:creationId xmlns:a16="http://schemas.microsoft.com/office/drawing/2014/main" id="{8619FF43-0194-4855-9577-547EE377C1A6}"/>
              </a:ext>
            </a:extLst>
          </p:cNvPr>
          <p:cNvSpPr>
            <a:spLocks noGrp="1"/>
          </p:cNvSpPr>
          <p:nvPr>
            <p:ph type="tbl" sz="quarter" idx="14"/>
          </p:nvPr>
        </p:nvSpPr>
        <p:spPr>
          <a:xfrm>
            <a:off x="1050967" y="1625500"/>
            <a:ext cx="6498139" cy="4211214"/>
          </a:xfrm>
          <a:prstGeom prst="rect">
            <a:avLst/>
          </a:prstGeom>
          <a:solidFill>
            <a:schemeClr val="tx2">
              <a:lumMod val="20000"/>
              <a:lumOff val="80000"/>
            </a:schemeClr>
          </a:solidFill>
        </p:spPr>
        <p:txBody>
          <a:bodyPr anchor="ctr"/>
          <a:lstStyle>
            <a:lvl1pPr algn="ctr">
              <a:defRPr sz="1334">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2621361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376" y="1068831"/>
            <a:ext cx="1020419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6" y="585155"/>
            <a:ext cx="10204198" cy="445813"/>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4" name="Espace réservé du texte 13">
            <a:extLst>
              <a:ext uri="{FF2B5EF4-FFF2-40B4-BE49-F238E27FC236}">
                <a16:creationId xmlns:a16="http://schemas.microsoft.com/office/drawing/2014/main" id="{5FBF57AF-D44E-4A3F-8988-D5AF46CE65F7}"/>
              </a:ext>
            </a:extLst>
          </p:cNvPr>
          <p:cNvSpPr>
            <a:spLocks noGrp="1"/>
          </p:cNvSpPr>
          <p:nvPr>
            <p:ph type="body" sz="quarter" idx="13"/>
          </p:nvPr>
        </p:nvSpPr>
        <p:spPr>
          <a:xfrm>
            <a:off x="7948276" y="1666654"/>
            <a:ext cx="3209298" cy="4063220"/>
          </a:xfrm>
          <a:prstGeom prst="rect">
            <a:avLst/>
          </a:prstGeom>
        </p:spPr>
        <p:txBody>
          <a:bodyPr anchor="b">
            <a:noAutofit/>
          </a:bodyPr>
          <a:lstStyle>
            <a:lvl1pPr>
              <a:lnSpc>
                <a:spcPct val="140000"/>
              </a:lnSpc>
              <a:defRPr sz="1143" b="1">
                <a:solidFill>
                  <a:schemeClr val="tx2"/>
                </a:solidFill>
              </a:defRPr>
            </a:lvl1pPr>
            <a:lvl2pPr>
              <a:lnSpc>
                <a:spcPct val="140000"/>
              </a:lnSpc>
              <a:defRPr sz="1143" b="0">
                <a:solidFill>
                  <a:schemeClr val="tx2"/>
                </a:solidFill>
              </a:defRPr>
            </a:lvl2pPr>
            <a:lvl3pPr>
              <a:defRPr sz="1143" b="1"/>
            </a:lvl3pPr>
            <a:lvl4pPr>
              <a:defRPr sz="1143" b="1"/>
            </a:lvl4pPr>
            <a:lvl5pPr>
              <a:defRPr sz="1143" b="1"/>
            </a:lvl5pPr>
          </a:lstStyle>
          <a:p>
            <a:pPr lvl="0"/>
            <a:r>
              <a:rPr lang="fr-FR"/>
              <a:t>Modifier les styles du texte du masque</a:t>
            </a:r>
          </a:p>
          <a:p>
            <a:pPr lvl="1"/>
            <a:r>
              <a:rPr lang="fr-FR"/>
              <a:t>Deuxième niveau</a:t>
            </a: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40664" y="1666653"/>
            <a:ext cx="6508442" cy="4019171"/>
          </a:xfrm>
          <a:prstGeom prst="rect">
            <a:avLst/>
          </a:prstGeom>
          <a:solidFill>
            <a:schemeClr val="tx2">
              <a:lumMod val="20000"/>
              <a:lumOff val="80000"/>
            </a:schemeClr>
          </a:solidFill>
        </p:spPr>
        <p:txBody>
          <a:bodyPr anchor="ctr">
            <a:noAutofit/>
          </a:bodyPr>
          <a:lstStyle>
            <a:lvl1pPr algn="ctr">
              <a:defRPr sz="1334">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617788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a:t>Plan de relance de la Banque des Territoires - Septembre 2020</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64706" y="679007"/>
            <a:ext cx="10092868" cy="5452363"/>
          </a:xfrm>
          <a:prstGeom prst="rect">
            <a:avLst/>
          </a:prstGeom>
          <a:solidFill>
            <a:schemeClr val="tx2">
              <a:lumMod val="20000"/>
              <a:lumOff val="80000"/>
            </a:schemeClr>
          </a:solidFill>
        </p:spPr>
        <p:txBody>
          <a:bodyPr anchor="ctr">
            <a:noAutofit/>
          </a:bodyPr>
          <a:lstStyle>
            <a:lvl1pPr algn="ctr">
              <a:defRPr sz="1334">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2201766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
    <p:bg>
      <p:bgPr>
        <a:solidFill>
          <a:schemeClr val="bg1"/>
        </a:solid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4D6EA06-3516-8C4B-A15E-40124921DD73}"/>
              </a:ext>
            </a:extLst>
          </p:cNvPr>
          <p:cNvGrpSpPr/>
          <p:nvPr userDrawn="1"/>
        </p:nvGrpSpPr>
        <p:grpSpPr>
          <a:xfrm>
            <a:off x="-4179" y="26307"/>
            <a:ext cx="12206368" cy="6831693"/>
            <a:chOff x="15498" y="27616"/>
            <a:chExt cx="9113004" cy="5108135"/>
          </a:xfrm>
        </p:grpSpPr>
        <p:pic>
          <p:nvPicPr>
            <p:cNvPr id="6" name="Graphique 5">
              <a:extLst>
                <a:ext uri="{FF2B5EF4-FFF2-40B4-BE49-F238E27FC236}">
                  <a16:creationId xmlns:a16="http://schemas.microsoft.com/office/drawing/2014/main" id="{42673563-3B13-EB46-AA25-EC124C6E8B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498" y="2786137"/>
              <a:ext cx="4056888" cy="2349614"/>
            </a:xfrm>
            <a:prstGeom prst="rect">
              <a:avLst/>
            </a:prstGeom>
          </p:spPr>
        </p:pic>
        <p:pic>
          <p:nvPicPr>
            <p:cNvPr id="7" name="Graphique 6">
              <a:extLst>
                <a:ext uri="{FF2B5EF4-FFF2-40B4-BE49-F238E27FC236}">
                  <a16:creationId xmlns:a16="http://schemas.microsoft.com/office/drawing/2014/main" id="{F48D9CDF-CD8B-B345-8D7E-E410E30EE15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39391" y="27616"/>
              <a:ext cx="2789111" cy="3414547"/>
            </a:xfrm>
            <a:prstGeom prst="rect">
              <a:avLst/>
            </a:prstGeom>
          </p:spPr>
        </p:pic>
        <p:pic>
          <p:nvPicPr>
            <p:cNvPr id="8" name="Graphique 7">
              <a:extLst>
                <a:ext uri="{FF2B5EF4-FFF2-40B4-BE49-F238E27FC236}">
                  <a16:creationId xmlns:a16="http://schemas.microsoft.com/office/drawing/2014/main" id="{AD8F9493-CCE6-7040-AF03-9E2F4FC8D4B4}"/>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81565" y="86906"/>
              <a:ext cx="4411866" cy="4969688"/>
            </a:xfrm>
            <a:prstGeom prst="rect">
              <a:avLst/>
            </a:prstGeom>
          </p:spPr>
        </p:pic>
      </p:grpSp>
      <p:grpSp>
        <p:nvGrpSpPr>
          <p:cNvPr id="21" name="Groupe 20">
            <a:extLst>
              <a:ext uri="{FF2B5EF4-FFF2-40B4-BE49-F238E27FC236}">
                <a16:creationId xmlns:a16="http://schemas.microsoft.com/office/drawing/2014/main" id="{D9C01C59-3481-C747-AB15-755BD3316A72}"/>
              </a:ext>
            </a:extLst>
          </p:cNvPr>
          <p:cNvGrpSpPr/>
          <p:nvPr userDrawn="1"/>
        </p:nvGrpSpPr>
        <p:grpSpPr>
          <a:xfrm>
            <a:off x="4674863" y="3078625"/>
            <a:ext cx="2926059" cy="784825"/>
            <a:chOff x="4798484" y="1672827"/>
            <a:chExt cx="3067028" cy="823885"/>
          </a:xfrm>
        </p:grpSpPr>
        <p:pic>
          <p:nvPicPr>
            <p:cNvPr id="16" name="Graphique 15">
              <a:extLst>
                <a:ext uri="{FF2B5EF4-FFF2-40B4-BE49-F238E27FC236}">
                  <a16:creationId xmlns:a16="http://schemas.microsoft.com/office/drawing/2014/main" id="{CD9E23F4-A3BC-4F42-9CFE-F2B781E6B115}"/>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b="52852"/>
            <a:stretch/>
          </p:blipFill>
          <p:spPr>
            <a:xfrm>
              <a:off x="4798484" y="1672827"/>
              <a:ext cx="2964646" cy="338853"/>
            </a:xfrm>
            <a:prstGeom prst="rect">
              <a:avLst/>
            </a:prstGeom>
          </p:spPr>
        </p:pic>
        <p:grpSp>
          <p:nvGrpSpPr>
            <p:cNvPr id="13" name="Groupe 12">
              <a:extLst>
                <a:ext uri="{FF2B5EF4-FFF2-40B4-BE49-F238E27FC236}">
                  <a16:creationId xmlns:a16="http://schemas.microsoft.com/office/drawing/2014/main" id="{9DC0DADB-66AA-9E41-A19D-E7FA0FED3C80}"/>
                </a:ext>
              </a:extLst>
            </p:cNvPr>
            <p:cNvGrpSpPr/>
            <p:nvPr userDrawn="1"/>
          </p:nvGrpSpPr>
          <p:grpSpPr>
            <a:xfrm>
              <a:off x="4806958" y="2071908"/>
              <a:ext cx="3058554" cy="424804"/>
              <a:chOff x="4906987" y="2665852"/>
              <a:chExt cx="1899122" cy="263771"/>
            </a:xfrm>
          </p:grpSpPr>
          <p:sp>
            <p:nvSpPr>
              <p:cNvPr id="17" name="Freeform 5">
                <a:hlinkClick r:id="rId10"/>
                <a:extLst>
                  <a:ext uri="{FF2B5EF4-FFF2-40B4-BE49-F238E27FC236}">
                    <a16:creationId xmlns:a16="http://schemas.microsoft.com/office/drawing/2014/main" id="{2AECF7A4-C45F-2E46-B3B7-6C9759791B73}"/>
                  </a:ext>
                </a:extLst>
              </p:cNvPr>
              <p:cNvSpPr>
                <a:spLocks/>
              </p:cNvSpPr>
              <p:nvPr userDrawn="1"/>
            </p:nvSpPr>
            <p:spPr bwMode="auto">
              <a:xfrm>
                <a:off x="4906987" y="2707332"/>
                <a:ext cx="247073" cy="201188"/>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91440" tIns="45720" rIns="91440" bIns="45720" numCol="1" anchor="t" anchorCtr="0" compatLnSpc="1">
                <a:prstTxWarp prst="textNoShape">
                  <a:avLst/>
                </a:prstTxWarp>
              </a:bodyPr>
              <a:lstStyle/>
              <a:p>
                <a:endParaRPr lang="fr-FR" sz="1715"/>
              </a:p>
            </p:txBody>
          </p:sp>
          <p:cxnSp>
            <p:nvCxnSpPr>
              <p:cNvPr id="18" name="Connecteur droit 17">
                <a:extLst>
                  <a:ext uri="{FF2B5EF4-FFF2-40B4-BE49-F238E27FC236}">
                    <a16:creationId xmlns:a16="http://schemas.microsoft.com/office/drawing/2014/main" id="{68FEDCEB-FA98-3E4B-842C-3DF0F44830D7}"/>
                  </a:ext>
                </a:extLst>
              </p:cNvPr>
              <p:cNvCxnSpPr/>
              <p:nvPr userDrawn="1"/>
            </p:nvCxnSpPr>
            <p:spPr>
              <a:xfrm>
                <a:off x="5634215" y="2693043"/>
                <a:ext cx="0" cy="2365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5194D6F-1C6C-A142-A894-0DB73D446EA8}"/>
                  </a:ext>
                </a:extLst>
              </p:cNvPr>
              <p:cNvSpPr txBox="1"/>
              <p:nvPr userDrawn="1"/>
            </p:nvSpPr>
            <p:spPr>
              <a:xfrm>
                <a:off x="5708424" y="2665852"/>
                <a:ext cx="1097685" cy="252000"/>
              </a:xfrm>
              <a:prstGeom prst="rect">
                <a:avLst/>
              </a:prstGeom>
              <a:noFill/>
            </p:spPr>
            <p:txBody>
              <a:bodyPr wrap="none" rtlCol="0" anchor="ctr">
                <a:noAutofit/>
              </a:bodyPr>
              <a:lstStyle/>
              <a:p>
                <a:r>
                  <a:rPr lang="fr-FR" sz="1429" b="0" kern="0" spc="19" baseline="0" dirty="0">
                    <a:solidFill>
                      <a:schemeClr val="tx2"/>
                    </a:solidFill>
                  </a:rPr>
                  <a:t>@</a:t>
                </a:r>
                <a:r>
                  <a:rPr lang="fr-FR" sz="1429" b="0" kern="0" spc="19" baseline="0" dirty="0" err="1">
                    <a:solidFill>
                      <a:schemeClr val="tx2"/>
                    </a:solidFill>
                  </a:rPr>
                  <a:t>BanqueDesTerr</a:t>
                </a:r>
                <a:endParaRPr lang="fr-FR" sz="1429" b="0" kern="0" spc="19" baseline="0" dirty="0">
                  <a:solidFill>
                    <a:schemeClr val="tx2"/>
                  </a:solidFill>
                </a:endParaRPr>
              </a:p>
            </p:txBody>
          </p:sp>
          <p:pic>
            <p:nvPicPr>
              <p:cNvPr id="20" name="Graphique 19">
                <a:extLst>
                  <a:ext uri="{FF2B5EF4-FFF2-40B4-BE49-F238E27FC236}">
                    <a16:creationId xmlns:a16="http://schemas.microsoft.com/office/drawing/2014/main" id="{35BDCDCF-D47F-6F44-87E3-04DC63490126}"/>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269447" y="2696547"/>
                <a:ext cx="222758" cy="222758"/>
              </a:xfrm>
              <a:prstGeom prst="rect">
                <a:avLst/>
              </a:prstGeom>
            </p:spPr>
          </p:pic>
        </p:grpSp>
      </p:grpSp>
    </p:spTree>
    <p:extLst>
      <p:ext uri="{BB962C8B-B14F-4D97-AF65-F5344CB8AC3E}">
        <p14:creationId xmlns:p14="http://schemas.microsoft.com/office/powerpoint/2010/main" val="3922193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Couvertur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57CF8F2-C1D7-4FAB-9A04-7FBE9EFB9D76}"/>
              </a:ext>
            </a:extLst>
          </p:cNvPr>
          <p:cNvGraphicFramePr>
            <a:graphicFrameLocks noChangeAspect="1"/>
          </p:cNvGraphicFramePr>
          <p:nvPr userDrawn="1">
            <p:custDataLst>
              <p:tags r:id="rId2"/>
            </p:custDataLst>
            <p:extLst>
              <p:ext uri="{D42A27DB-BD31-4B8C-83A1-F6EECF244321}">
                <p14:modId xmlns:p14="http://schemas.microsoft.com/office/powerpoint/2010/main" val="2234396644"/>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4098"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557CF8F2-C1D7-4FAB-9A04-7FBE9EFB9D76}"/>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97B83F2-0660-4FF3-BF18-BE877895BB41}"/>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grpSp>
        <p:nvGrpSpPr>
          <p:cNvPr id="30" name="Groupe 29">
            <a:extLst>
              <a:ext uri="{FF2B5EF4-FFF2-40B4-BE49-F238E27FC236}">
                <a16:creationId xmlns:a16="http://schemas.microsoft.com/office/drawing/2014/main" id="{389449FE-216E-4013-BE65-76EBB34E3F7B}"/>
              </a:ext>
            </a:extLst>
          </p:cNvPr>
          <p:cNvGrpSpPr/>
          <p:nvPr userDrawn="1"/>
        </p:nvGrpSpPr>
        <p:grpSpPr>
          <a:xfrm>
            <a:off x="700560" y="2624488"/>
            <a:ext cx="10784437" cy="2767397"/>
            <a:chOff x="734311" y="2755105"/>
            <a:chExt cx="11304000" cy="2905126"/>
          </a:xfrm>
        </p:grpSpPr>
        <p:sp>
          <p:nvSpPr>
            <p:cNvPr id="29" name="Rectangle 28">
              <a:extLst>
                <a:ext uri="{FF2B5EF4-FFF2-40B4-BE49-F238E27FC236}">
                  <a16:creationId xmlns:a16="http://schemas.microsoft.com/office/drawing/2014/main" id="{EDE61314-4F75-4008-8119-095C552693E7}"/>
                </a:ext>
              </a:extLst>
            </p:cNvPr>
            <p:cNvSpPr/>
            <p:nvPr userDrawn="1"/>
          </p:nvSpPr>
          <p:spPr>
            <a:xfrm>
              <a:off x="734311" y="2755105"/>
              <a:ext cx="11304000" cy="290512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715" dirty="0"/>
            </a:p>
          </p:txBody>
        </p:sp>
        <p:grpSp>
          <p:nvGrpSpPr>
            <p:cNvPr id="28" name="Groupe 27">
              <a:extLst>
                <a:ext uri="{FF2B5EF4-FFF2-40B4-BE49-F238E27FC236}">
                  <a16:creationId xmlns:a16="http://schemas.microsoft.com/office/drawing/2014/main" id="{7D32A00D-A912-4FA7-BD3D-649599491C8B}"/>
                </a:ext>
              </a:extLst>
            </p:cNvPr>
            <p:cNvGrpSpPr/>
            <p:nvPr userDrawn="1"/>
          </p:nvGrpSpPr>
          <p:grpSpPr>
            <a:xfrm>
              <a:off x="734311" y="2801567"/>
              <a:ext cx="11304000" cy="2808000"/>
              <a:chOff x="734311" y="2801567"/>
              <a:chExt cx="11304000" cy="2808000"/>
            </a:xfrm>
          </p:grpSpPr>
          <p:cxnSp>
            <p:nvCxnSpPr>
              <p:cNvPr id="15" name="Connecteur : en angle 14">
                <a:extLst>
                  <a:ext uri="{FF2B5EF4-FFF2-40B4-BE49-F238E27FC236}">
                    <a16:creationId xmlns:a16="http://schemas.microsoft.com/office/drawing/2014/main" id="{19A5806F-7737-474E-8786-BB0FF471F2C4}"/>
                  </a:ext>
                </a:extLst>
              </p:cNvPr>
              <p:cNvCxnSpPr>
                <a:cxnSpLocks/>
              </p:cNvCxnSpPr>
              <p:nvPr userDrawn="1"/>
            </p:nvCxnSpPr>
            <p:spPr>
              <a:xfrm>
                <a:off x="734311" y="2801567"/>
                <a:ext cx="11304000" cy="2808000"/>
              </a:xfrm>
              <a:prstGeom prst="bentConnector3">
                <a:avLst>
                  <a:gd name="adj1" fmla="val 99554"/>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F35EB36B-1A62-4084-B986-5CFC37C1C166}"/>
                  </a:ext>
                </a:extLst>
              </p:cNvPr>
              <p:cNvCxnSpPr>
                <a:cxnSpLocks/>
              </p:cNvCxnSpPr>
              <p:nvPr userDrawn="1"/>
            </p:nvCxnSpPr>
            <p:spPr>
              <a:xfrm rot="10800000">
                <a:off x="734311" y="2992366"/>
                <a:ext cx="11113200" cy="2617200"/>
              </a:xfrm>
              <a:prstGeom prst="bentConnector3">
                <a:avLst>
                  <a:gd name="adj1" fmla="val 99554"/>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433812" y="3330597"/>
            <a:ext cx="9444969" cy="1200265"/>
          </a:xfrm>
          <a:prstGeom prst="rect">
            <a:avLst/>
          </a:prstGeom>
        </p:spPr>
        <p:txBody>
          <a:bodyPr anchor="t">
            <a:noAutofit/>
          </a:bodyPr>
          <a:lstStyle>
            <a:lvl1pPr algn="l">
              <a:lnSpc>
                <a:spcPct val="100000"/>
              </a:lnSpc>
              <a:defRPr sz="3334">
                <a:solidFill>
                  <a:schemeClr val="tx1"/>
                </a:solidFill>
              </a:defRPr>
            </a:lvl1pPr>
          </a:lstStyle>
          <a:p>
            <a:r>
              <a:rPr lang="fr-FR" dirty="0"/>
              <a:t>Modifiez le style </a:t>
            </a:r>
            <a:r>
              <a:rPr lang="fr-FR"/>
              <a:t>du titre</a:t>
            </a:r>
            <a:endParaRPr lang="fr-FR" dirty="0"/>
          </a:p>
        </p:txBody>
      </p:sp>
      <p:sp>
        <p:nvSpPr>
          <p:cNvPr id="3" name="Subtitle 2"/>
          <p:cNvSpPr>
            <a:spLocks noGrp="1"/>
          </p:cNvSpPr>
          <p:nvPr>
            <p:ph type="subTitle" idx="1"/>
          </p:nvPr>
        </p:nvSpPr>
        <p:spPr>
          <a:xfrm>
            <a:off x="1433813" y="4645686"/>
            <a:ext cx="9444969" cy="342933"/>
          </a:xfrm>
          <a:prstGeom prst="rect">
            <a:avLst/>
          </a:prstGeom>
        </p:spPr>
        <p:txBody>
          <a:bodyPr>
            <a:noAutofit/>
          </a:bodyPr>
          <a:lstStyle>
            <a:lvl1pPr marL="0" indent="0" algn="l">
              <a:buNone/>
              <a:defRPr sz="1524">
                <a:solidFill>
                  <a:schemeClr val="tx1"/>
                </a:solidFill>
              </a:defRPr>
            </a:lvl1pPr>
            <a:lvl2pPr marL="456521" indent="0" algn="ctr">
              <a:buNone/>
              <a:defRPr sz="1997"/>
            </a:lvl2pPr>
            <a:lvl3pPr marL="913042" indent="0" algn="ctr">
              <a:buNone/>
              <a:defRPr sz="1798"/>
            </a:lvl3pPr>
            <a:lvl4pPr marL="1369563" indent="0" algn="ctr">
              <a:buNone/>
              <a:defRPr sz="1598"/>
            </a:lvl4pPr>
            <a:lvl5pPr marL="1826085" indent="0" algn="ctr">
              <a:buNone/>
              <a:defRPr sz="1598"/>
            </a:lvl5pPr>
            <a:lvl6pPr marL="2282606" indent="0" algn="ctr">
              <a:buNone/>
              <a:defRPr sz="1598"/>
            </a:lvl6pPr>
            <a:lvl7pPr marL="2739127" indent="0" algn="ctr">
              <a:buNone/>
              <a:defRPr sz="1598"/>
            </a:lvl7pPr>
            <a:lvl8pPr marL="3195648" indent="0" algn="ctr">
              <a:buNone/>
              <a:defRPr sz="1598"/>
            </a:lvl8pPr>
            <a:lvl9pPr marL="3652169" indent="0" algn="ctr">
              <a:buNone/>
              <a:defRPr sz="1598"/>
            </a:lvl9pPr>
          </a:lstStyle>
          <a:p>
            <a:r>
              <a:rPr lang="fr-FR" dirty="0"/>
              <a:t>Modifiez le style des sous-titres </a:t>
            </a:r>
            <a:r>
              <a:rPr lang="fr-FR"/>
              <a:t>du masque</a:t>
            </a:r>
            <a:endParaRPr lang="fr-FR" dirty="0"/>
          </a:p>
        </p:txBody>
      </p:sp>
    </p:spTree>
    <p:extLst>
      <p:ext uri="{BB962C8B-B14F-4D97-AF65-F5344CB8AC3E}">
        <p14:creationId xmlns:p14="http://schemas.microsoft.com/office/powerpoint/2010/main" val="1819058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C3A4A28-029B-40F9-BB7D-C9B23CC2CC11}"/>
              </a:ext>
            </a:extLst>
          </p:cNvPr>
          <p:cNvGraphicFramePr>
            <a:graphicFrameLocks noChangeAspect="1"/>
          </p:cNvGraphicFramePr>
          <p:nvPr userDrawn="1">
            <p:custDataLst>
              <p:tags r:id="rId2"/>
            </p:custDataLst>
            <p:extLst>
              <p:ext uri="{D42A27DB-BD31-4B8C-83A1-F6EECF244321}">
                <p14:modId xmlns:p14="http://schemas.microsoft.com/office/powerpoint/2010/main" val="2208004148"/>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5122" name="Diapositive think-cell" r:id="rId5" imgW="444" imgH="443" progId="TCLayout.ActiveDocument.1">
                  <p:embed/>
                </p:oleObj>
              </mc:Choice>
              <mc:Fallback>
                <p:oleObj name="Diapositive think-cell" r:id="rId5" imgW="444" imgH="443" progId="TCLayout.ActiveDocument.1">
                  <p:embed/>
                  <p:pic>
                    <p:nvPicPr>
                      <p:cNvPr id="5" name="Objet 4" hidden="1">
                        <a:extLst>
                          <a:ext uri="{FF2B5EF4-FFF2-40B4-BE49-F238E27FC236}">
                            <a16:creationId xmlns:a16="http://schemas.microsoft.com/office/drawing/2014/main" id="{9C3A4A28-029B-40F9-BB7D-C9B23CC2CC11}"/>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4D77799-1C63-403A-9FB2-E829469C8122}"/>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858"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930661" y="585156"/>
            <a:ext cx="9935156" cy="685865"/>
          </a:xfrm>
          <a:prstGeom prst="rect">
            <a:avLst/>
          </a:prstGeom>
        </p:spPr>
        <p:txBody>
          <a:bodyPr>
            <a:noAutofit/>
          </a:bodyPr>
          <a:lstStyle>
            <a:lvl1pPr>
              <a:defRPr>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48835" y="1640332"/>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Espace réservé du texte 11">
            <a:extLst>
              <a:ext uri="{FF2B5EF4-FFF2-40B4-BE49-F238E27FC236}">
                <a16:creationId xmlns:a16="http://schemas.microsoft.com/office/drawing/2014/main" id="{6391E126-8984-4837-89CE-A3A70AB0C232}"/>
              </a:ext>
            </a:extLst>
          </p:cNvPr>
          <p:cNvSpPr>
            <a:spLocks noGrp="1"/>
          </p:cNvSpPr>
          <p:nvPr>
            <p:ph type="body" sz="quarter" idx="13" hasCustomPrompt="1"/>
          </p:nvPr>
        </p:nvSpPr>
        <p:spPr>
          <a:xfrm>
            <a:off x="1783363" y="1826784"/>
            <a:ext cx="2781973"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0000"/>
              </a:lnSpc>
              <a:spcBef>
                <a:spcPts val="476"/>
              </a:spcBef>
              <a:spcAft>
                <a:spcPts val="0"/>
              </a:spcAft>
              <a:buClrTx/>
              <a:buSzTx/>
              <a:buFont typeface="Arial" panose="020B0604020202020204" pitchFamily="34" charset="0"/>
              <a:buNone/>
              <a:tabLst/>
              <a:defRPr sz="1334" b="1">
                <a:solidFill>
                  <a:schemeClr val="tx2"/>
                </a:solidFill>
              </a:defRPr>
            </a:lvl2pPr>
            <a:lvl3pPr>
              <a:defRPr sz="1334" b="1"/>
            </a:lvl3pPr>
            <a:lvl4pPr>
              <a:defRPr sz="1334" b="1"/>
            </a:lvl4pPr>
            <a:lvl5pPr>
              <a:defRPr sz="1334" b="1"/>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Text Placeholder 2">
            <a:extLst>
              <a:ext uri="{FF2B5EF4-FFF2-40B4-BE49-F238E27FC236}">
                <a16:creationId xmlns:a16="http://schemas.microsoft.com/office/drawing/2014/main" id="{C6A431AB-700F-4A63-9FC5-80025E33695F}"/>
              </a:ext>
            </a:extLst>
          </p:cNvPr>
          <p:cNvSpPr>
            <a:spLocks noGrp="1"/>
          </p:cNvSpPr>
          <p:nvPr>
            <p:ph type="body" idx="14" hasCustomPrompt="1"/>
          </p:nvPr>
        </p:nvSpPr>
        <p:spPr>
          <a:xfrm>
            <a:off x="6081574" y="1640332"/>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4" name="Espace réservé du texte 11">
            <a:extLst>
              <a:ext uri="{FF2B5EF4-FFF2-40B4-BE49-F238E27FC236}">
                <a16:creationId xmlns:a16="http://schemas.microsoft.com/office/drawing/2014/main" id="{BF3A0282-805E-40BB-8A5D-EB24F0E7A899}"/>
              </a:ext>
            </a:extLst>
          </p:cNvPr>
          <p:cNvSpPr>
            <a:spLocks noGrp="1"/>
          </p:cNvSpPr>
          <p:nvPr>
            <p:ph type="body" sz="quarter" idx="15" hasCustomPrompt="1"/>
          </p:nvPr>
        </p:nvSpPr>
        <p:spPr>
          <a:xfrm>
            <a:off x="6916102" y="1826784"/>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dirty="0"/>
              <a:t>Modifier les styles du texte du masque</a:t>
            </a:r>
          </a:p>
          <a:p>
            <a:pPr lvl="1"/>
            <a:r>
              <a:rPr lang="fr-FR" dirty="0"/>
              <a:t>Deuxième niveau</a:t>
            </a:r>
          </a:p>
        </p:txBody>
      </p:sp>
      <p:sp>
        <p:nvSpPr>
          <p:cNvPr id="15" name="Text Placeholder 2">
            <a:extLst>
              <a:ext uri="{FF2B5EF4-FFF2-40B4-BE49-F238E27FC236}">
                <a16:creationId xmlns:a16="http://schemas.microsoft.com/office/drawing/2014/main" id="{CF514246-343A-4C5A-821B-52802893396D}"/>
              </a:ext>
            </a:extLst>
          </p:cNvPr>
          <p:cNvSpPr>
            <a:spLocks noGrp="1"/>
          </p:cNvSpPr>
          <p:nvPr>
            <p:ph type="body" idx="16" hasCustomPrompt="1"/>
          </p:nvPr>
        </p:nvSpPr>
        <p:spPr>
          <a:xfrm>
            <a:off x="948835" y="3062804"/>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6" name="Espace réservé du texte 11">
            <a:extLst>
              <a:ext uri="{FF2B5EF4-FFF2-40B4-BE49-F238E27FC236}">
                <a16:creationId xmlns:a16="http://schemas.microsoft.com/office/drawing/2014/main" id="{D5F040BF-74B1-453A-B029-D39793A77F39}"/>
              </a:ext>
            </a:extLst>
          </p:cNvPr>
          <p:cNvSpPr>
            <a:spLocks noGrp="1"/>
          </p:cNvSpPr>
          <p:nvPr>
            <p:ph type="body" sz="quarter" idx="17" hasCustomPrompt="1"/>
          </p:nvPr>
        </p:nvSpPr>
        <p:spPr>
          <a:xfrm>
            <a:off x="1783363" y="3249256"/>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dirty="0"/>
              <a:t>Modifier les styles du texte du masque</a:t>
            </a:r>
          </a:p>
          <a:p>
            <a:pPr lvl="1"/>
            <a:r>
              <a:rPr lang="fr-FR" dirty="0"/>
              <a:t>Deuxième niveau</a:t>
            </a:r>
          </a:p>
        </p:txBody>
      </p:sp>
      <p:sp>
        <p:nvSpPr>
          <p:cNvPr id="17" name="Text Placeholder 2">
            <a:extLst>
              <a:ext uri="{FF2B5EF4-FFF2-40B4-BE49-F238E27FC236}">
                <a16:creationId xmlns:a16="http://schemas.microsoft.com/office/drawing/2014/main" id="{5507A629-8A45-4CF8-A04A-B10C8D7443E3}"/>
              </a:ext>
            </a:extLst>
          </p:cNvPr>
          <p:cNvSpPr>
            <a:spLocks noGrp="1"/>
          </p:cNvSpPr>
          <p:nvPr>
            <p:ph type="body" idx="18" hasCustomPrompt="1"/>
          </p:nvPr>
        </p:nvSpPr>
        <p:spPr>
          <a:xfrm>
            <a:off x="6081574" y="3062804"/>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18" name="Espace réservé du texte 11">
            <a:extLst>
              <a:ext uri="{FF2B5EF4-FFF2-40B4-BE49-F238E27FC236}">
                <a16:creationId xmlns:a16="http://schemas.microsoft.com/office/drawing/2014/main" id="{EB9EB24F-502A-49CB-B2BF-5E8527EE27BD}"/>
              </a:ext>
            </a:extLst>
          </p:cNvPr>
          <p:cNvSpPr>
            <a:spLocks noGrp="1"/>
          </p:cNvSpPr>
          <p:nvPr>
            <p:ph type="body" sz="quarter" idx="19" hasCustomPrompt="1"/>
          </p:nvPr>
        </p:nvSpPr>
        <p:spPr>
          <a:xfrm>
            <a:off x="6916102" y="3249256"/>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dirty="0"/>
              <a:t>Modifier les styles du texte du masque</a:t>
            </a:r>
          </a:p>
          <a:p>
            <a:pPr lvl="1"/>
            <a:r>
              <a:rPr lang="fr-FR" dirty="0"/>
              <a:t>Deuxième niveau</a:t>
            </a:r>
          </a:p>
        </p:txBody>
      </p:sp>
      <p:sp>
        <p:nvSpPr>
          <p:cNvPr id="19" name="Text Placeholder 2">
            <a:extLst>
              <a:ext uri="{FF2B5EF4-FFF2-40B4-BE49-F238E27FC236}">
                <a16:creationId xmlns:a16="http://schemas.microsoft.com/office/drawing/2014/main" id="{59ED2A1E-542C-44AF-BD13-833909CC4629}"/>
              </a:ext>
            </a:extLst>
          </p:cNvPr>
          <p:cNvSpPr>
            <a:spLocks noGrp="1"/>
          </p:cNvSpPr>
          <p:nvPr>
            <p:ph type="body" idx="20" hasCustomPrompt="1"/>
          </p:nvPr>
        </p:nvSpPr>
        <p:spPr>
          <a:xfrm>
            <a:off x="948835" y="4485063"/>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20" name="Espace réservé du texte 11">
            <a:extLst>
              <a:ext uri="{FF2B5EF4-FFF2-40B4-BE49-F238E27FC236}">
                <a16:creationId xmlns:a16="http://schemas.microsoft.com/office/drawing/2014/main" id="{12243EDE-0DEC-41C0-9958-8264C93B1CDB}"/>
              </a:ext>
            </a:extLst>
          </p:cNvPr>
          <p:cNvSpPr>
            <a:spLocks noGrp="1"/>
          </p:cNvSpPr>
          <p:nvPr>
            <p:ph type="body" sz="quarter" idx="21" hasCustomPrompt="1"/>
          </p:nvPr>
        </p:nvSpPr>
        <p:spPr>
          <a:xfrm>
            <a:off x="1783363" y="4671515"/>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dirty="0"/>
              <a:t>Modifier les styles du texte du masque</a:t>
            </a:r>
          </a:p>
          <a:p>
            <a:pPr lvl="1"/>
            <a:r>
              <a:rPr lang="fr-FR" dirty="0"/>
              <a:t>Deuxième niveau</a:t>
            </a:r>
          </a:p>
        </p:txBody>
      </p:sp>
      <p:sp>
        <p:nvSpPr>
          <p:cNvPr id="21" name="Text Placeholder 2">
            <a:extLst>
              <a:ext uri="{FF2B5EF4-FFF2-40B4-BE49-F238E27FC236}">
                <a16:creationId xmlns:a16="http://schemas.microsoft.com/office/drawing/2014/main" id="{32C926A0-8593-4B51-9959-DC89AECD875B}"/>
              </a:ext>
            </a:extLst>
          </p:cNvPr>
          <p:cNvSpPr>
            <a:spLocks noGrp="1"/>
          </p:cNvSpPr>
          <p:nvPr>
            <p:ph type="body" idx="22" hasCustomPrompt="1"/>
          </p:nvPr>
        </p:nvSpPr>
        <p:spPr>
          <a:xfrm>
            <a:off x="6081574" y="4485063"/>
            <a:ext cx="892979" cy="685865"/>
          </a:xfrm>
          <a:prstGeom prst="rect">
            <a:avLst/>
          </a:prstGeom>
        </p:spPr>
        <p:txBody>
          <a:bodyPr anchor="t">
            <a:noAutofit/>
          </a:bodyPr>
          <a:lstStyle>
            <a:lvl1pPr marL="0" indent="0" algn="l">
              <a:buNone/>
              <a:defRPr sz="4668" b="1">
                <a:solidFill>
                  <a:schemeClr val="tx1"/>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N</a:t>
            </a:r>
          </a:p>
        </p:txBody>
      </p:sp>
      <p:sp>
        <p:nvSpPr>
          <p:cNvPr id="22" name="Espace réservé du texte 11">
            <a:extLst>
              <a:ext uri="{FF2B5EF4-FFF2-40B4-BE49-F238E27FC236}">
                <a16:creationId xmlns:a16="http://schemas.microsoft.com/office/drawing/2014/main" id="{FFEDED90-0F82-46AD-9F94-70CDD540A865}"/>
              </a:ext>
            </a:extLst>
          </p:cNvPr>
          <p:cNvSpPr>
            <a:spLocks noGrp="1"/>
          </p:cNvSpPr>
          <p:nvPr>
            <p:ph type="body" sz="quarter" idx="23" hasCustomPrompt="1"/>
          </p:nvPr>
        </p:nvSpPr>
        <p:spPr>
          <a:xfrm>
            <a:off x="6916102" y="4671515"/>
            <a:ext cx="2781973" cy="1200265"/>
          </a:xfrm>
          <a:prstGeom prst="rect">
            <a:avLst/>
          </a:prstGeom>
        </p:spPr>
        <p:txBody>
          <a:bodyPr>
            <a:noAutofit/>
          </a:bodyPr>
          <a:lstStyle>
            <a:lvl1pPr>
              <a:lnSpc>
                <a:spcPct val="100000"/>
              </a:lnSpc>
              <a:defRPr sz="1524" b="1">
                <a:solidFill>
                  <a:schemeClr val="tx1"/>
                </a:solidFill>
              </a:defRPr>
            </a:lvl1pPr>
            <a:lvl2pPr>
              <a:lnSpc>
                <a:spcPct val="100000"/>
              </a:lnSpc>
              <a:spcBef>
                <a:spcPts val="476"/>
              </a:spcBef>
              <a:defRPr sz="1334" b="1">
                <a:solidFill>
                  <a:schemeClr val="tx2"/>
                </a:solidFill>
              </a:defRPr>
            </a:lvl2pPr>
            <a:lvl3pPr>
              <a:defRPr sz="1334" b="1"/>
            </a:lvl3pPr>
            <a:lvl4pPr>
              <a:defRPr sz="1334" b="1"/>
            </a:lvl4pPr>
            <a:lvl5pPr>
              <a:defRPr sz="1334" b="1"/>
            </a:lvl5pPr>
          </a:lstStyle>
          <a:p>
            <a:pPr lvl="0"/>
            <a:r>
              <a:rPr lang="fr-FR" dirty="0"/>
              <a:t>Modifier les styles du texte du masque</a:t>
            </a:r>
          </a:p>
          <a:p>
            <a:pPr lvl="1"/>
            <a:r>
              <a:rPr lang="fr-FR" dirty="0"/>
              <a:t>Deuxième niveau</a:t>
            </a:r>
          </a:p>
        </p:txBody>
      </p:sp>
      <p:sp>
        <p:nvSpPr>
          <p:cNvPr id="24" name="Espace réservé du texte 11">
            <a:extLst>
              <a:ext uri="{FF2B5EF4-FFF2-40B4-BE49-F238E27FC236}">
                <a16:creationId xmlns:a16="http://schemas.microsoft.com/office/drawing/2014/main" id="{BF41D394-7533-432B-B460-1632E8977354}"/>
              </a:ext>
            </a:extLst>
          </p:cNvPr>
          <p:cNvSpPr>
            <a:spLocks noGrp="1"/>
          </p:cNvSpPr>
          <p:nvPr>
            <p:ph type="body" sz="quarter" idx="24" hasCustomPrompt="1"/>
          </p:nvPr>
        </p:nvSpPr>
        <p:spPr>
          <a:xfrm>
            <a:off x="4621296" y="1826784"/>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0" name="Espace réservé du texte 11">
            <a:extLst>
              <a:ext uri="{FF2B5EF4-FFF2-40B4-BE49-F238E27FC236}">
                <a16:creationId xmlns:a16="http://schemas.microsoft.com/office/drawing/2014/main" id="{469B8D3E-D989-4085-BB3E-4989992024BF}"/>
              </a:ext>
            </a:extLst>
          </p:cNvPr>
          <p:cNvSpPr>
            <a:spLocks noGrp="1"/>
          </p:cNvSpPr>
          <p:nvPr>
            <p:ph type="body" sz="quarter" idx="25" hasCustomPrompt="1"/>
          </p:nvPr>
        </p:nvSpPr>
        <p:spPr>
          <a:xfrm>
            <a:off x="4621296" y="3249256"/>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1" name="Espace réservé du texte 11">
            <a:extLst>
              <a:ext uri="{FF2B5EF4-FFF2-40B4-BE49-F238E27FC236}">
                <a16:creationId xmlns:a16="http://schemas.microsoft.com/office/drawing/2014/main" id="{1782359E-AEB6-402F-A0F2-722409045D7E}"/>
              </a:ext>
            </a:extLst>
          </p:cNvPr>
          <p:cNvSpPr>
            <a:spLocks noGrp="1"/>
          </p:cNvSpPr>
          <p:nvPr>
            <p:ph type="body" sz="quarter" idx="26" hasCustomPrompt="1"/>
          </p:nvPr>
        </p:nvSpPr>
        <p:spPr>
          <a:xfrm>
            <a:off x="4621296" y="4671515"/>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2" name="Espace réservé du texte 11">
            <a:extLst>
              <a:ext uri="{FF2B5EF4-FFF2-40B4-BE49-F238E27FC236}">
                <a16:creationId xmlns:a16="http://schemas.microsoft.com/office/drawing/2014/main" id="{1D3AA4A1-FC44-47A3-B119-0A62359576D1}"/>
              </a:ext>
            </a:extLst>
          </p:cNvPr>
          <p:cNvSpPr>
            <a:spLocks noGrp="1"/>
          </p:cNvSpPr>
          <p:nvPr>
            <p:ph type="body" sz="quarter" idx="27" hasCustomPrompt="1"/>
          </p:nvPr>
        </p:nvSpPr>
        <p:spPr>
          <a:xfrm>
            <a:off x="9754121" y="1826784"/>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3" name="Espace réservé du texte 11">
            <a:extLst>
              <a:ext uri="{FF2B5EF4-FFF2-40B4-BE49-F238E27FC236}">
                <a16:creationId xmlns:a16="http://schemas.microsoft.com/office/drawing/2014/main" id="{B67C17AA-776A-4209-A996-E2516528593C}"/>
              </a:ext>
            </a:extLst>
          </p:cNvPr>
          <p:cNvSpPr>
            <a:spLocks noGrp="1"/>
          </p:cNvSpPr>
          <p:nvPr>
            <p:ph type="body" sz="quarter" idx="28" hasCustomPrompt="1"/>
          </p:nvPr>
        </p:nvSpPr>
        <p:spPr>
          <a:xfrm>
            <a:off x="9754121" y="3249256"/>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
        <p:nvSpPr>
          <p:cNvPr id="34" name="Espace réservé du texte 11">
            <a:extLst>
              <a:ext uri="{FF2B5EF4-FFF2-40B4-BE49-F238E27FC236}">
                <a16:creationId xmlns:a16="http://schemas.microsoft.com/office/drawing/2014/main" id="{C7A51A0F-6340-4C6B-AAB4-6B4C7E072601}"/>
              </a:ext>
            </a:extLst>
          </p:cNvPr>
          <p:cNvSpPr>
            <a:spLocks noGrp="1"/>
          </p:cNvSpPr>
          <p:nvPr>
            <p:ph type="body" sz="quarter" idx="29" hasCustomPrompt="1"/>
          </p:nvPr>
        </p:nvSpPr>
        <p:spPr>
          <a:xfrm>
            <a:off x="9754121" y="4671515"/>
            <a:ext cx="515180" cy="1200265"/>
          </a:xfrm>
          <a:prstGeom prst="rect">
            <a:avLst/>
          </a:prstGeom>
        </p:spPr>
        <p:txBody>
          <a:bodyPr>
            <a:noAutofit/>
          </a:bodyPr>
          <a:lstStyle>
            <a:lvl1pPr>
              <a:lnSpc>
                <a:spcPct val="100000"/>
              </a:lnSpc>
              <a:defRPr sz="1524" b="1">
                <a:solidFill>
                  <a:schemeClr val="tx1"/>
                </a:solidFill>
              </a:defRPr>
            </a:lvl1pPr>
            <a:lvl2pPr marL="0" marR="0" indent="0" algn="l" defTabSz="913042" rtl="0" eaLnBrk="1" fontAlgn="auto" latinLnBrk="0" hangingPunct="1">
              <a:lnSpc>
                <a:spcPct val="105000"/>
              </a:lnSpc>
              <a:spcBef>
                <a:spcPts val="667"/>
              </a:spcBef>
              <a:spcAft>
                <a:spcPts val="0"/>
              </a:spcAft>
              <a:buClrTx/>
              <a:buSzTx/>
              <a:buFont typeface="Arial" panose="020B0604020202020204" pitchFamily="34" charset="0"/>
              <a:buNone/>
              <a:tabLst/>
              <a:defRPr sz="1143" b="1">
                <a:solidFill>
                  <a:schemeClr val="tx2"/>
                </a:solidFill>
              </a:defRPr>
            </a:lvl2pPr>
            <a:lvl3pPr>
              <a:defRPr sz="1334" b="1"/>
            </a:lvl3pPr>
            <a:lvl4pPr>
              <a:defRPr sz="1334" b="1"/>
            </a:lvl4pPr>
            <a:lvl5pPr>
              <a:defRPr sz="1334" b="1"/>
            </a:lvl5pPr>
          </a:lstStyle>
          <a:p>
            <a:pPr lvl="0"/>
            <a:r>
              <a:rPr lang="fr-FR" dirty="0"/>
              <a:t>NN</a:t>
            </a:r>
          </a:p>
          <a:p>
            <a:pPr lvl="1"/>
            <a:r>
              <a:rPr lang="fr-FR" dirty="0"/>
              <a:t>NN</a:t>
            </a:r>
          </a:p>
          <a:p>
            <a:pPr lvl="1"/>
            <a:r>
              <a:rPr lang="fr-FR" dirty="0"/>
              <a:t>NN</a:t>
            </a:r>
          </a:p>
          <a:p>
            <a:pPr lvl="1"/>
            <a:r>
              <a:rPr lang="fr-FR" dirty="0"/>
              <a:t>NN</a:t>
            </a:r>
          </a:p>
        </p:txBody>
      </p:sp>
    </p:spTree>
    <p:extLst>
      <p:ext uri="{BB962C8B-B14F-4D97-AF65-F5344CB8AC3E}">
        <p14:creationId xmlns:p14="http://schemas.microsoft.com/office/powerpoint/2010/main" val="2777008911"/>
      </p:ext>
    </p:extLst>
  </p:cSld>
  <p:clrMapOvr>
    <a:masterClrMapping/>
  </p:clrMapOvr>
  <p:extLst>
    <p:ext uri="{DCECCB84-F9BA-43D5-87BE-67443E8EF086}">
      <p15:sldGuideLst xmlns:p15="http://schemas.microsoft.com/office/powerpoint/2012/main">
        <p15:guide id="2" pos="402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Vert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F4C5C2B7-E32E-4662-8CF6-076F4C800052}"/>
              </a:ext>
            </a:extLst>
          </p:cNvPr>
          <p:cNvGraphicFramePr>
            <a:graphicFrameLocks noChangeAspect="1"/>
          </p:cNvGraphicFramePr>
          <p:nvPr userDrawn="1">
            <p:custDataLst>
              <p:tags r:id="rId2"/>
            </p:custDataLst>
            <p:extLst>
              <p:ext uri="{D42A27DB-BD31-4B8C-83A1-F6EECF244321}">
                <p14:modId xmlns:p14="http://schemas.microsoft.com/office/powerpoint/2010/main" val="2762714459"/>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6146"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F4C5C2B7-E32E-4662-8CF6-076F4C800052}"/>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59FA113-9377-43CA-A426-63139EF63116}"/>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109" y="3435804"/>
            <a:ext cx="7311464" cy="1371731"/>
          </a:xfrm>
          <a:prstGeom prst="rect">
            <a:avLst/>
          </a:prstGeom>
        </p:spPr>
        <p:txBody>
          <a:bodyPr anchor="t">
            <a:noAutofit/>
          </a:bodyPr>
          <a:lstStyle>
            <a:lvl1pPr>
              <a:lnSpc>
                <a:spcPct val="100000"/>
              </a:lnSpc>
              <a:defRPr sz="3334">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61600" y="2655410"/>
            <a:ext cx="3091081" cy="2400529"/>
          </a:xfrm>
          <a:prstGeom prst="rect">
            <a:avLst/>
          </a:prstGeom>
        </p:spPr>
        <p:txBody>
          <a:bodyPr>
            <a:noAutofit/>
          </a:bodyPr>
          <a:lstStyle>
            <a:lvl1pPr marL="0" indent="0">
              <a:buNone/>
              <a:defRPr sz="19052" b="1" spc="-1143" baseline="0">
                <a:solidFill>
                  <a:schemeClr val="tx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170099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Jaun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30768F6D-7F0B-4CDE-8B15-E769963C272E}"/>
              </a:ext>
            </a:extLst>
          </p:cNvPr>
          <p:cNvGraphicFramePr>
            <a:graphicFrameLocks noChangeAspect="1"/>
          </p:cNvGraphicFramePr>
          <p:nvPr userDrawn="1">
            <p:custDataLst>
              <p:tags r:id="rId2"/>
            </p:custDataLst>
            <p:extLst>
              <p:ext uri="{D42A27DB-BD31-4B8C-83A1-F6EECF244321}">
                <p14:modId xmlns:p14="http://schemas.microsoft.com/office/powerpoint/2010/main" val="1229284840"/>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7170"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30768F6D-7F0B-4CDE-8B15-E769963C272E}"/>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09C258-3174-4702-967F-D4C4D68BB588}"/>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109" y="3435804"/>
            <a:ext cx="7311464" cy="1371731"/>
          </a:xfrm>
          <a:prstGeom prst="rect">
            <a:avLst/>
          </a:prstGeom>
        </p:spPr>
        <p:txBody>
          <a:bodyPr anchor="t">
            <a:noAutofit/>
          </a:bodyPr>
          <a:lstStyle>
            <a:lvl1pPr>
              <a:lnSpc>
                <a:spcPct val="100000"/>
              </a:lnSpc>
              <a:defRPr sz="3334">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61600" y="2655410"/>
            <a:ext cx="3091081" cy="2400529"/>
          </a:xfrm>
          <a:prstGeom prst="rect">
            <a:avLst/>
          </a:prstGeom>
        </p:spPr>
        <p:txBody>
          <a:bodyPr>
            <a:noAutofit/>
          </a:bodyPr>
          <a:lstStyle>
            <a:lvl1pPr marL="0" indent="0">
              <a:buNone/>
              <a:defRPr sz="19052" b="1" spc="-1143" baseline="0">
                <a:solidFill>
                  <a:schemeClr val="tx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3626969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Orang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F2978806-720B-4A19-B89A-F362667527DF}"/>
              </a:ext>
            </a:extLst>
          </p:cNvPr>
          <p:cNvGraphicFramePr>
            <a:graphicFrameLocks noChangeAspect="1"/>
          </p:cNvGraphicFramePr>
          <p:nvPr userDrawn="1">
            <p:custDataLst>
              <p:tags r:id="rId2"/>
            </p:custDataLst>
            <p:extLst>
              <p:ext uri="{D42A27DB-BD31-4B8C-83A1-F6EECF244321}">
                <p14:modId xmlns:p14="http://schemas.microsoft.com/office/powerpoint/2010/main" val="4142746678"/>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8194"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F2978806-720B-4A19-B89A-F362667527DF}"/>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0DCE7DC-C087-4362-8488-82127513CFD1}"/>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109" y="3435804"/>
            <a:ext cx="7311464" cy="1371731"/>
          </a:xfrm>
          <a:prstGeom prst="rect">
            <a:avLst/>
          </a:prstGeom>
        </p:spPr>
        <p:txBody>
          <a:bodyPr anchor="t">
            <a:noAutofit/>
          </a:bodyPr>
          <a:lstStyle>
            <a:lvl1pPr>
              <a:lnSpc>
                <a:spcPct val="100000"/>
              </a:lnSpc>
              <a:defRPr sz="3334">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61600" y="2655410"/>
            <a:ext cx="3091081" cy="2400529"/>
          </a:xfrm>
          <a:prstGeom prst="rect">
            <a:avLst/>
          </a:prstGeom>
        </p:spPr>
        <p:txBody>
          <a:bodyPr>
            <a:noAutofit/>
          </a:bodyPr>
          <a:lstStyle>
            <a:lvl1pPr marL="0" indent="0">
              <a:buNone/>
              <a:defRPr sz="19052" b="1" spc="-1143" baseline="0">
                <a:solidFill>
                  <a:schemeClr val="tx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619296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Ros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FD4EEF08-1B2C-4AAD-B2A1-09B30DE5EFB6}"/>
              </a:ext>
            </a:extLst>
          </p:cNvPr>
          <p:cNvGraphicFramePr>
            <a:graphicFrameLocks noChangeAspect="1"/>
          </p:cNvGraphicFramePr>
          <p:nvPr userDrawn="1">
            <p:custDataLst>
              <p:tags r:id="rId2"/>
            </p:custDataLst>
            <p:extLst>
              <p:ext uri="{D42A27DB-BD31-4B8C-83A1-F6EECF244321}">
                <p14:modId xmlns:p14="http://schemas.microsoft.com/office/powerpoint/2010/main" val="1529873166"/>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9218"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FD4EEF08-1B2C-4AAD-B2A1-09B30DE5EFB6}"/>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431521-CB83-40D9-A783-EFD61910DEEC}"/>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109" y="3435804"/>
            <a:ext cx="7311464" cy="1371731"/>
          </a:xfrm>
          <a:prstGeom prst="rect">
            <a:avLst/>
          </a:prstGeom>
        </p:spPr>
        <p:txBody>
          <a:bodyPr anchor="t">
            <a:noAutofit/>
          </a:bodyPr>
          <a:lstStyle>
            <a:lvl1pPr>
              <a:lnSpc>
                <a:spcPct val="100000"/>
              </a:lnSpc>
              <a:defRPr sz="3334">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61600" y="2655410"/>
            <a:ext cx="3091081" cy="2400529"/>
          </a:xfrm>
          <a:prstGeom prst="rect">
            <a:avLst/>
          </a:prstGeom>
        </p:spPr>
        <p:txBody>
          <a:bodyPr>
            <a:noAutofit/>
          </a:bodyPr>
          <a:lstStyle>
            <a:lvl1pPr marL="0" indent="0">
              <a:buNone/>
              <a:defRPr sz="19052" b="1" spc="-1143" baseline="0">
                <a:solidFill>
                  <a:schemeClr val="tx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308313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340D3-3D1E-4466-ABB5-5332209AB2F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A820BA2-0CD5-4C1E-8AE6-AD8CEA52ED11}"/>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136F8DD5-0EB5-49B4-A053-64051E516BE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5514137-5DB2-4770-B697-33640E42FF02}"/>
              </a:ext>
            </a:extLst>
          </p:cNvPr>
          <p:cNvSpPr>
            <a:spLocks noGrp="1"/>
          </p:cNvSpPr>
          <p:nvPr>
            <p:ph type="sldNum" sz="quarter" idx="12"/>
          </p:nvPr>
        </p:nvSpPr>
        <p:spPr/>
        <p:txBody>
          <a:bodyPr/>
          <a:lstStyle/>
          <a:p>
            <a:fld id="{A21EAC81-DECF-47DB-B95F-F01DF5AEDC52}" type="slidenum">
              <a:rPr lang="fr-FR" smtClean="0"/>
              <a:pPr/>
              <a:t>‹N°›</a:t>
            </a:fld>
            <a:endParaRPr lang="fr-FR"/>
          </a:p>
        </p:txBody>
      </p:sp>
    </p:spTree>
    <p:extLst>
      <p:ext uri="{BB962C8B-B14F-4D97-AF65-F5344CB8AC3E}">
        <p14:creationId xmlns:p14="http://schemas.microsoft.com/office/powerpoint/2010/main" val="1544894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Violett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453FABC-2AB9-4168-A9BF-3D94476D5E53}"/>
              </a:ext>
            </a:extLst>
          </p:cNvPr>
          <p:cNvGraphicFramePr>
            <a:graphicFrameLocks noChangeAspect="1"/>
          </p:cNvGraphicFramePr>
          <p:nvPr userDrawn="1">
            <p:custDataLst>
              <p:tags r:id="rId2"/>
            </p:custDataLst>
            <p:extLst>
              <p:ext uri="{D42A27DB-BD31-4B8C-83A1-F6EECF244321}">
                <p14:modId xmlns:p14="http://schemas.microsoft.com/office/powerpoint/2010/main" val="2025852464"/>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0242"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B453FABC-2AB9-4168-A9BF-3D94476D5E53}"/>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F82EC3A-BA94-4907-9FB7-4A1B1D7DAD80}"/>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109" y="3435804"/>
            <a:ext cx="7311464" cy="1371731"/>
          </a:xfrm>
          <a:prstGeom prst="rect">
            <a:avLst/>
          </a:prstGeom>
        </p:spPr>
        <p:txBody>
          <a:bodyPr anchor="t">
            <a:noAutofit/>
          </a:bodyPr>
          <a:lstStyle>
            <a:lvl1pPr>
              <a:lnSpc>
                <a:spcPct val="100000"/>
              </a:lnSpc>
              <a:defRPr sz="3334">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61600" y="2655410"/>
            <a:ext cx="3091081" cy="2400529"/>
          </a:xfrm>
          <a:prstGeom prst="rect">
            <a:avLst/>
          </a:prstGeom>
        </p:spPr>
        <p:txBody>
          <a:bodyPr>
            <a:noAutofit/>
          </a:bodyPr>
          <a:lstStyle>
            <a:lvl1pPr marL="0" indent="0">
              <a:buNone/>
              <a:defRPr sz="19052" b="1" spc="-1143" baseline="0">
                <a:solidFill>
                  <a:schemeClr val="tx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746565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Rouge">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FA0064D8-D0FB-4EE3-8E32-FB13729D6596}"/>
              </a:ext>
            </a:extLst>
          </p:cNvPr>
          <p:cNvGraphicFramePr>
            <a:graphicFrameLocks noChangeAspect="1"/>
          </p:cNvGraphicFramePr>
          <p:nvPr userDrawn="1">
            <p:custDataLst>
              <p:tags r:id="rId2"/>
            </p:custDataLst>
            <p:extLst>
              <p:ext uri="{D42A27DB-BD31-4B8C-83A1-F6EECF244321}">
                <p14:modId xmlns:p14="http://schemas.microsoft.com/office/powerpoint/2010/main" val="1765617632"/>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1266"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FA0064D8-D0FB-4EE3-8E32-FB13729D6596}"/>
                          </a:ext>
                        </a:extLst>
                      </p:cNvPr>
                      <p:cNvPicPr/>
                      <p:nvPr/>
                    </p:nvPicPr>
                    <p:blipFill>
                      <a:blip r:embed="rId7"/>
                      <a:stretch>
                        <a:fillRect/>
                      </a:stretch>
                    </p:blipFill>
                    <p:spPr>
                      <a:xfrm>
                        <a:off x="1515" y="1513"/>
                        <a:ext cx="1515" cy="15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929DD73-294D-4AF8-81A9-FBC83B85FF56}"/>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334"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109" y="3435804"/>
            <a:ext cx="7311464" cy="1371731"/>
          </a:xfrm>
          <a:prstGeom prst="rect">
            <a:avLst/>
          </a:prstGeom>
        </p:spPr>
        <p:txBody>
          <a:bodyPr anchor="t">
            <a:noAutofit/>
          </a:bodyPr>
          <a:lstStyle>
            <a:lvl1pPr>
              <a:lnSpc>
                <a:spcPct val="100000"/>
              </a:lnSpc>
              <a:defRPr sz="3334">
                <a:solidFill>
                  <a:schemeClr val="tx1"/>
                </a:solidFill>
              </a:defRPr>
            </a:lvl1pPr>
          </a:lstStyle>
          <a:p>
            <a:r>
              <a:rPr lang="fr-FR" dirty="0"/>
              <a:t>Modifiez le style </a:t>
            </a:r>
            <a:r>
              <a:rPr lang="fr-FR"/>
              <a:t>du titre</a:t>
            </a:r>
            <a:endParaRPr lang="fr-FR" dirty="0"/>
          </a:p>
        </p:txBody>
      </p:sp>
      <p:sp>
        <p:nvSpPr>
          <p:cNvPr id="3" name="Text Placeholder 2"/>
          <p:cNvSpPr>
            <a:spLocks noGrp="1"/>
          </p:cNvSpPr>
          <p:nvPr>
            <p:ph type="body" idx="1" hasCustomPrompt="1"/>
          </p:nvPr>
        </p:nvSpPr>
        <p:spPr>
          <a:xfrm>
            <a:off x="961600" y="2655410"/>
            <a:ext cx="3091081" cy="2400529"/>
          </a:xfrm>
          <a:prstGeom prst="rect">
            <a:avLst/>
          </a:prstGeom>
        </p:spPr>
        <p:txBody>
          <a:bodyPr>
            <a:noAutofit/>
          </a:bodyPr>
          <a:lstStyle>
            <a:lvl1pPr marL="0" indent="0">
              <a:buNone/>
              <a:defRPr sz="19052" b="1" spc="-1143" baseline="0">
                <a:solidFill>
                  <a:schemeClr val="tx1"/>
                </a:solidFill>
              </a:defRPr>
            </a:lvl1pPr>
            <a:lvl2pPr marL="456521" indent="0">
              <a:buNone/>
              <a:defRPr sz="1997">
                <a:solidFill>
                  <a:schemeClr val="tx1">
                    <a:tint val="75000"/>
                  </a:schemeClr>
                </a:solidFill>
              </a:defRPr>
            </a:lvl2pPr>
            <a:lvl3pPr marL="913042" indent="0">
              <a:buNone/>
              <a:defRPr sz="1798">
                <a:solidFill>
                  <a:schemeClr val="tx1">
                    <a:tint val="75000"/>
                  </a:schemeClr>
                </a:solidFill>
              </a:defRPr>
            </a:lvl3pPr>
            <a:lvl4pPr marL="1369563" indent="0">
              <a:buNone/>
              <a:defRPr sz="1598">
                <a:solidFill>
                  <a:schemeClr val="tx1">
                    <a:tint val="75000"/>
                  </a:schemeClr>
                </a:solidFill>
              </a:defRPr>
            </a:lvl4pPr>
            <a:lvl5pPr marL="1826085" indent="0">
              <a:buNone/>
              <a:defRPr sz="1598">
                <a:solidFill>
                  <a:schemeClr val="tx1">
                    <a:tint val="75000"/>
                  </a:schemeClr>
                </a:solidFill>
              </a:defRPr>
            </a:lvl5pPr>
            <a:lvl6pPr marL="2282606" indent="0">
              <a:buNone/>
              <a:defRPr sz="1598">
                <a:solidFill>
                  <a:schemeClr val="tx1">
                    <a:tint val="75000"/>
                  </a:schemeClr>
                </a:solidFill>
              </a:defRPr>
            </a:lvl6pPr>
            <a:lvl7pPr marL="2739127" indent="0">
              <a:buNone/>
              <a:defRPr sz="1598">
                <a:solidFill>
                  <a:schemeClr val="tx1">
                    <a:tint val="75000"/>
                  </a:schemeClr>
                </a:solidFill>
              </a:defRPr>
            </a:lvl7pPr>
            <a:lvl8pPr marL="3195648" indent="0">
              <a:buNone/>
              <a:defRPr sz="1598">
                <a:solidFill>
                  <a:schemeClr val="tx1">
                    <a:tint val="75000"/>
                  </a:schemeClr>
                </a:solidFill>
              </a:defRPr>
            </a:lvl8pPr>
            <a:lvl9pPr marL="3652169" indent="0">
              <a:buNone/>
              <a:defRPr sz="1598">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65843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A88E8C0-ABB7-4DD1-B9D0-AF408CAFC3B0}"/>
              </a:ext>
            </a:extLst>
          </p:cNvPr>
          <p:cNvGraphicFramePr>
            <a:graphicFrameLocks noChangeAspect="1"/>
          </p:cNvGraphicFramePr>
          <p:nvPr userDrawn="1">
            <p:custDataLst>
              <p:tags r:id="rId2"/>
            </p:custDataLst>
            <p:extLst>
              <p:ext uri="{D42A27DB-BD31-4B8C-83A1-F6EECF244321}">
                <p14:modId xmlns:p14="http://schemas.microsoft.com/office/powerpoint/2010/main" val="428909583"/>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2290" name="Diapositive think-cell" r:id="rId5" imgW="444" imgH="443" progId="TCLayout.ActiveDocument.1">
                  <p:embed/>
                </p:oleObj>
              </mc:Choice>
              <mc:Fallback>
                <p:oleObj name="Diapositive think-cell" r:id="rId5" imgW="444" imgH="443" progId="TCLayout.ActiveDocument.1">
                  <p:embed/>
                  <p:pic>
                    <p:nvPicPr>
                      <p:cNvPr id="5" name="Objet 4" hidden="1">
                        <a:extLst>
                          <a:ext uri="{FF2B5EF4-FFF2-40B4-BE49-F238E27FC236}">
                            <a16:creationId xmlns:a16="http://schemas.microsoft.com/office/drawing/2014/main" id="{EA88E8C0-ABB7-4DD1-B9D0-AF408CAFC3B0}"/>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9794BF2-A08B-4F6B-AF78-67BD7159CE32}"/>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858" b="1"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hasCustomPrompt="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dirty="0"/>
              <a:t>Modifiez le style </a:t>
            </a:r>
            <a:r>
              <a:rPr lang="fr-FR"/>
              <a:t>du titre</a:t>
            </a:r>
            <a:endParaRPr lang="fr-FR"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hasCustomPrompt="1"/>
          </p:nvPr>
        </p:nvSpPr>
        <p:spPr>
          <a:xfrm>
            <a:off x="954916" y="1941717"/>
            <a:ext cx="10204931" cy="3943726"/>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indent="-170885">
              <a:lnSpc>
                <a:spcPct val="100000"/>
              </a:lnSpc>
              <a:spcBef>
                <a:spcPts val="1715"/>
              </a:spcBef>
              <a:buClr>
                <a:schemeClr val="tx1"/>
              </a:buClr>
              <a:buFont typeface="+mj-lt"/>
              <a:buAutoNum type="arabicPeriod"/>
              <a:tabLst>
                <a:tab pos="170885" algn="l"/>
              </a:tabLst>
              <a:defRPr sz="1334" b="1">
                <a:solidFill>
                  <a:schemeClr val="tx2"/>
                </a:solidFill>
              </a:defRPr>
            </a:lvl3pPr>
            <a:lvl4pPr marL="171468" indent="120028">
              <a:lnSpc>
                <a:spcPct val="100000"/>
              </a:lnSpc>
              <a:spcBef>
                <a:spcPts val="381"/>
              </a:spcBef>
              <a:buSzPct val="80000"/>
              <a:buFont typeface="Verdana" panose="020B0604030504040204" pitchFamily="34" charset="0"/>
              <a:buChar char="•"/>
              <a:defRPr sz="1334">
                <a:solidFill>
                  <a:schemeClr val="tx2"/>
                </a:solidFill>
              </a:defRPr>
            </a:lvl4pPr>
            <a:lvl5pPr marL="240055" indent="120028">
              <a:lnSpc>
                <a:spcPct val="100000"/>
              </a:lnSpc>
              <a:spcBef>
                <a:spcPts val="381"/>
              </a:spcBef>
              <a:buFont typeface="Arial" panose="020B0604020202020204" pitchFamily="34" charset="0"/>
              <a:buChar char="-"/>
              <a:defRPr sz="1334">
                <a:solidFill>
                  <a:schemeClr val="tx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95918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 Phrase en exergu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2E279A2-FDFC-48EA-B1E2-5FF7E49149B8}"/>
              </a:ext>
            </a:extLst>
          </p:cNvPr>
          <p:cNvGraphicFramePr>
            <a:graphicFrameLocks noChangeAspect="1"/>
          </p:cNvGraphicFramePr>
          <p:nvPr userDrawn="1">
            <p:custDataLst>
              <p:tags r:id="rId2"/>
            </p:custDataLst>
            <p:extLst>
              <p:ext uri="{D42A27DB-BD31-4B8C-83A1-F6EECF244321}">
                <p14:modId xmlns:p14="http://schemas.microsoft.com/office/powerpoint/2010/main" val="395063218"/>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3314" name="Diapositive think-cell" r:id="rId5" imgW="444" imgH="443" progId="TCLayout.ActiveDocument.1">
                  <p:embed/>
                </p:oleObj>
              </mc:Choice>
              <mc:Fallback>
                <p:oleObj name="Diapositive think-cell" r:id="rId5" imgW="444" imgH="443" progId="TCLayout.ActiveDocument.1">
                  <p:embed/>
                  <p:pic>
                    <p:nvPicPr>
                      <p:cNvPr id="5" name="Objet 4" hidden="1">
                        <a:extLst>
                          <a:ext uri="{FF2B5EF4-FFF2-40B4-BE49-F238E27FC236}">
                            <a16:creationId xmlns:a16="http://schemas.microsoft.com/office/drawing/2014/main" id="{02E279A2-FDFC-48EA-B1E2-5FF7E49149B8}"/>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847054-97A3-4A1B-8196-86F60201ECF0}"/>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858" b="1" i="0" baseline="0" dirty="0">
              <a:latin typeface="Arial" panose="020B0604020202020204" pitchFamily="34" charset="0"/>
              <a:ea typeface="+mj-ea"/>
              <a:cs typeface="+mj-cs"/>
              <a:sym typeface="Arial" panose="020B0604020202020204" pitchFamily="34" charset="0"/>
            </a:endParaRPr>
          </a:p>
        </p:txBody>
      </p:sp>
      <p:sp>
        <p:nvSpPr>
          <p:cNvPr id="7" name="Espace réservé du texte 6">
            <a:extLst>
              <a:ext uri="{FF2B5EF4-FFF2-40B4-BE49-F238E27FC236}">
                <a16:creationId xmlns:a16="http://schemas.microsoft.com/office/drawing/2014/main" id="{FEC23CC7-B690-4888-97DC-765E258523EA}"/>
              </a:ext>
            </a:extLst>
          </p:cNvPr>
          <p:cNvSpPr>
            <a:spLocks noGrp="1"/>
          </p:cNvSpPr>
          <p:nvPr>
            <p:ph type="body" sz="quarter" idx="14" hasCustomPrompt="1"/>
          </p:nvPr>
        </p:nvSpPr>
        <p:spPr>
          <a:xfrm>
            <a:off x="1394207" y="2109036"/>
            <a:ext cx="3918803" cy="2818907"/>
          </a:xfrm>
          <a:prstGeom prst="rect">
            <a:avLst/>
          </a:prstGeom>
        </p:spPr>
        <p:txBody>
          <a:bodyPr anchor="ctr"/>
          <a:lstStyle>
            <a:lvl1pPr algn="ctr">
              <a:lnSpc>
                <a:spcPct val="100000"/>
              </a:lnSpc>
              <a:defRPr sz="3429" b="1">
                <a:solidFill>
                  <a:schemeClr val="tx1"/>
                </a:solidFill>
              </a:defRPr>
            </a:lvl1pPr>
          </a:lstStyle>
          <a:p>
            <a:pPr lvl="0"/>
            <a:r>
              <a:rPr lang="fr-FR" dirty="0"/>
              <a:t>Modifier les styles du texte du masque</a:t>
            </a:r>
          </a:p>
        </p:txBody>
      </p:sp>
      <p:sp>
        <p:nvSpPr>
          <p:cNvPr id="3" name="Text Placeholder 2"/>
          <p:cNvSpPr>
            <a:spLocks noGrp="1"/>
          </p:cNvSpPr>
          <p:nvPr>
            <p:ph type="body" idx="1" hasCustomPrompt="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dirty="0"/>
              <a:t>Modifiez le style </a:t>
            </a:r>
            <a:r>
              <a:rPr lang="fr-FR"/>
              <a:t>du titre</a:t>
            </a:r>
            <a:endParaRPr lang="fr-FR"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hasCustomPrompt="1"/>
          </p:nvPr>
        </p:nvSpPr>
        <p:spPr>
          <a:xfrm>
            <a:off x="6076312" y="1472165"/>
            <a:ext cx="5083535" cy="4413279"/>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indent="-170885">
              <a:lnSpc>
                <a:spcPct val="100000"/>
              </a:lnSpc>
              <a:spcBef>
                <a:spcPts val="1715"/>
              </a:spcBef>
              <a:buClr>
                <a:schemeClr val="tx1"/>
              </a:buClr>
              <a:buFont typeface="+mj-lt"/>
              <a:buAutoNum type="arabicPeriod"/>
              <a:tabLst>
                <a:tab pos="170885" algn="l"/>
              </a:tabLst>
              <a:defRPr sz="1334" b="1">
                <a:solidFill>
                  <a:schemeClr val="tx2"/>
                </a:solidFill>
              </a:defRPr>
            </a:lvl3pPr>
            <a:lvl4pPr marL="171468" indent="120028">
              <a:lnSpc>
                <a:spcPct val="100000"/>
              </a:lnSpc>
              <a:spcBef>
                <a:spcPts val="381"/>
              </a:spcBef>
              <a:buSzPct val="80000"/>
              <a:buFont typeface="Verdana" panose="020B0604030504040204" pitchFamily="34" charset="0"/>
              <a:buChar char="•"/>
              <a:defRPr sz="1334">
                <a:solidFill>
                  <a:schemeClr val="tx2"/>
                </a:solidFill>
              </a:defRPr>
            </a:lvl4pPr>
            <a:lvl5pPr marL="240055" indent="120028">
              <a:lnSpc>
                <a:spcPct val="100000"/>
              </a:lnSpc>
              <a:spcBef>
                <a:spcPts val="381"/>
              </a:spcBef>
              <a:buFont typeface="Arial" panose="020B0604020202020204" pitchFamily="34" charset="0"/>
              <a:buChar char="-"/>
              <a:defRPr sz="1334">
                <a:solidFill>
                  <a:schemeClr val="tx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0" name="Groupe 9">
            <a:extLst>
              <a:ext uri="{FF2B5EF4-FFF2-40B4-BE49-F238E27FC236}">
                <a16:creationId xmlns:a16="http://schemas.microsoft.com/office/drawing/2014/main" id="{0546B5E5-0325-4888-B9A5-ACEA2E7A77C1}"/>
              </a:ext>
            </a:extLst>
          </p:cNvPr>
          <p:cNvGrpSpPr/>
          <p:nvPr userDrawn="1"/>
        </p:nvGrpSpPr>
        <p:grpSpPr>
          <a:xfrm>
            <a:off x="1043885" y="1613206"/>
            <a:ext cx="4619448" cy="3918906"/>
            <a:chOff x="1094176" y="1693493"/>
            <a:chExt cx="4842000" cy="4113944"/>
          </a:xfrm>
        </p:grpSpPr>
        <p:cxnSp>
          <p:nvCxnSpPr>
            <p:cNvPr id="11" name="Connecteur : en angle 10">
              <a:extLst>
                <a:ext uri="{FF2B5EF4-FFF2-40B4-BE49-F238E27FC236}">
                  <a16:creationId xmlns:a16="http://schemas.microsoft.com/office/drawing/2014/main" id="{9CFB7CEC-8A4A-4E67-A3F8-B7ADABA2BEE9}"/>
                </a:ext>
              </a:extLst>
            </p:cNvPr>
            <p:cNvCxnSpPr>
              <a:cxnSpLocks/>
            </p:cNvCxnSpPr>
            <p:nvPr/>
          </p:nvCxnSpPr>
          <p:spPr>
            <a:xfrm rot="10800000">
              <a:off x="1094176" y="1901437"/>
              <a:ext cx="4842000" cy="3906000"/>
            </a:xfrm>
            <a:prstGeom prst="bentConnector3">
              <a:avLst>
                <a:gd name="adj1" fmla="val 98969"/>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884AD2D6-9679-4FCE-999B-8CBEFD41E9A0}"/>
                </a:ext>
              </a:extLst>
            </p:cNvPr>
            <p:cNvCxnSpPr>
              <a:cxnSpLocks/>
            </p:cNvCxnSpPr>
            <p:nvPr/>
          </p:nvCxnSpPr>
          <p:spPr>
            <a:xfrm>
              <a:off x="1094176" y="1693493"/>
              <a:ext cx="4842000" cy="3906000"/>
            </a:xfrm>
            <a:prstGeom prst="bentConnector3">
              <a:avLst>
                <a:gd name="adj1" fmla="val 98969"/>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4913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 Graphique ">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A9163C12-8823-4313-88ED-B56BCEA28E86}"/>
              </a:ext>
            </a:extLst>
          </p:cNvPr>
          <p:cNvGraphicFramePr>
            <a:graphicFrameLocks noChangeAspect="1"/>
          </p:cNvGraphicFramePr>
          <p:nvPr userDrawn="1">
            <p:custDataLst>
              <p:tags r:id="rId2"/>
            </p:custDataLst>
            <p:extLst>
              <p:ext uri="{D42A27DB-BD31-4B8C-83A1-F6EECF244321}">
                <p14:modId xmlns:p14="http://schemas.microsoft.com/office/powerpoint/2010/main" val="4137294665"/>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4338" name="Diapositive think-cell" r:id="rId5" imgW="444" imgH="443" progId="TCLayout.ActiveDocument.1">
                  <p:embed/>
                </p:oleObj>
              </mc:Choice>
              <mc:Fallback>
                <p:oleObj name="Diapositive think-cell" r:id="rId5" imgW="444" imgH="443" progId="TCLayout.ActiveDocument.1">
                  <p:embed/>
                  <p:pic>
                    <p:nvPicPr>
                      <p:cNvPr id="6" name="Objet 5" hidden="1">
                        <a:extLst>
                          <a:ext uri="{FF2B5EF4-FFF2-40B4-BE49-F238E27FC236}">
                            <a16:creationId xmlns:a16="http://schemas.microsoft.com/office/drawing/2014/main" id="{A9163C12-8823-4313-88ED-B56BCEA28E86}"/>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D335138-6B34-42F9-8BCC-B60845B94D27}"/>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858" b="1"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hasCustomPrompt="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dirty="0"/>
              <a:t>Modifiez le style </a:t>
            </a:r>
            <a:r>
              <a:rPr lang="fr-FR"/>
              <a:t>du titre</a:t>
            </a:r>
            <a:endParaRPr lang="fr-FR"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hasCustomPrompt="1"/>
          </p:nvPr>
        </p:nvSpPr>
        <p:spPr>
          <a:xfrm>
            <a:off x="953377" y="1472165"/>
            <a:ext cx="5083535" cy="4413279"/>
          </a:xfrm>
          <a:prstGeom prst="rect">
            <a:avLst/>
          </a:prstGeom>
        </p:spPr>
        <p:txBody>
          <a:bodyPr>
            <a:noAutofit/>
          </a:bodyPr>
          <a:lstStyle>
            <a:lvl1pPr>
              <a:lnSpc>
                <a:spcPct val="100000"/>
              </a:lnSpc>
              <a:spcBef>
                <a:spcPts val="1143"/>
              </a:spcBef>
              <a:defRPr sz="1715" i="1">
                <a:solidFill>
                  <a:schemeClr val="tx2"/>
                </a:solidFill>
              </a:defRPr>
            </a:lvl1pPr>
            <a:lvl2pPr>
              <a:lnSpc>
                <a:spcPct val="100000"/>
              </a:lnSpc>
              <a:spcBef>
                <a:spcPts val="572"/>
              </a:spcBef>
              <a:defRPr sz="1334">
                <a:solidFill>
                  <a:schemeClr val="tx2"/>
                </a:solidFill>
              </a:defRPr>
            </a:lvl2pPr>
            <a:lvl3pPr marL="170885" indent="-170885">
              <a:lnSpc>
                <a:spcPct val="100000"/>
              </a:lnSpc>
              <a:spcBef>
                <a:spcPts val="1715"/>
              </a:spcBef>
              <a:buClr>
                <a:schemeClr val="tx1"/>
              </a:buClr>
              <a:buFont typeface="+mj-lt"/>
              <a:buAutoNum type="arabicPeriod"/>
              <a:tabLst>
                <a:tab pos="170885" algn="l"/>
              </a:tabLst>
              <a:defRPr sz="1334" b="1">
                <a:solidFill>
                  <a:schemeClr val="tx2"/>
                </a:solidFill>
              </a:defRPr>
            </a:lvl3pPr>
            <a:lvl4pPr marL="171468" indent="120028">
              <a:lnSpc>
                <a:spcPct val="100000"/>
              </a:lnSpc>
              <a:spcBef>
                <a:spcPts val="381"/>
              </a:spcBef>
              <a:buSzPct val="80000"/>
              <a:buFont typeface="Verdana" panose="020B0604030504040204" pitchFamily="34" charset="0"/>
              <a:buChar char="•"/>
              <a:defRPr sz="1334">
                <a:solidFill>
                  <a:schemeClr val="tx2"/>
                </a:solidFill>
              </a:defRPr>
            </a:lvl4pPr>
            <a:lvl5pPr marL="240055" indent="120028">
              <a:lnSpc>
                <a:spcPct val="100000"/>
              </a:lnSpc>
              <a:spcBef>
                <a:spcPts val="381"/>
              </a:spcBef>
              <a:buFont typeface="Arial" panose="020B0604020202020204" pitchFamily="34" charset="0"/>
              <a:buChar char="-"/>
              <a:defRPr sz="1334">
                <a:solidFill>
                  <a:schemeClr val="tx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graphique 4">
            <a:extLst>
              <a:ext uri="{FF2B5EF4-FFF2-40B4-BE49-F238E27FC236}">
                <a16:creationId xmlns:a16="http://schemas.microsoft.com/office/drawing/2014/main" id="{1010898D-9927-4CBA-BFCD-ECEF7110E866}"/>
              </a:ext>
            </a:extLst>
          </p:cNvPr>
          <p:cNvSpPr>
            <a:spLocks noGrp="1"/>
          </p:cNvSpPr>
          <p:nvPr>
            <p:ph type="chart" sz="quarter" idx="14"/>
          </p:nvPr>
        </p:nvSpPr>
        <p:spPr>
          <a:xfrm>
            <a:off x="6261084" y="1472165"/>
            <a:ext cx="4896489" cy="4413466"/>
          </a:xfrm>
          <a:prstGeom prst="rect">
            <a:avLst/>
          </a:prstGeom>
          <a:solidFill>
            <a:schemeClr val="tx2">
              <a:lumMod val="20000"/>
              <a:lumOff val="80000"/>
            </a:schemeClr>
          </a:solidFill>
        </p:spPr>
        <p:txBody>
          <a:bodyPr anchor="ctr"/>
          <a:lstStyle>
            <a:lvl1pPr algn="ctr">
              <a:defRPr sz="1334">
                <a:solidFill>
                  <a:schemeClr val="tx1"/>
                </a:solidFill>
              </a:defRPr>
            </a:lvl1pPr>
          </a:lstStyle>
          <a:p>
            <a:r>
              <a:rPr lang="fr-FR" dirty="0"/>
              <a:t>Cliquez sur l'icône pour ajouter un graphique</a:t>
            </a:r>
          </a:p>
        </p:txBody>
      </p:sp>
    </p:spTree>
    <p:extLst>
      <p:ext uri="{BB962C8B-B14F-4D97-AF65-F5344CB8AC3E}">
        <p14:creationId xmlns:p14="http://schemas.microsoft.com/office/powerpoint/2010/main" val="2533257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34BEC4B2-1789-4B85-B14E-EE4E1C80546E}"/>
              </a:ext>
            </a:extLst>
          </p:cNvPr>
          <p:cNvGraphicFramePr>
            <a:graphicFrameLocks noChangeAspect="1"/>
          </p:cNvGraphicFramePr>
          <p:nvPr userDrawn="1">
            <p:custDataLst>
              <p:tags r:id="rId2"/>
            </p:custDataLst>
            <p:extLst>
              <p:ext uri="{D42A27DB-BD31-4B8C-83A1-F6EECF244321}">
                <p14:modId xmlns:p14="http://schemas.microsoft.com/office/powerpoint/2010/main" val="3262866526"/>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5362" name="Diapositive think-cell" r:id="rId5" imgW="444" imgH="443" progId="TCLayout.ActiveDocument.1">
                  <p:embed/>
                </p:oleObj>
              </mc:Choice>
              <mc:Fallback>
                <p:oleObj name="Diapositive think-cell" r:id="rId5" imgW="444" imgH="443" progId="TCLayout.ActiveDocument.1">
                  <p:embed/>
                  <p:pic>
                    <p:nvPicPr>
                      <p:cNvPr id="4" name="Objet 3" hidden="1">
                        <a:extLst>
                          <a:ext uri="{FF2B5EF4-FFF2-40B4-BE49-F238E27FC236}">
                            <a16:creationId xmlns:a16="http://schemas.microsoft.com/office/drawing/2014/main" id="{34BEC4B2-1789-4B85-B14E-EE4E1C80546E}"/>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E02FDC6-6B60-4E91-A13F-1BE22DF8776E}"/>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858" b="1"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hasCustomPrompt="1"/>
          </p:nvPr>
        </p:nvSpPr>
        <p:spPr>
          <a:xfrm>
            <a:off x="953377" y="1068831"/>
            <a:ext cx="10204931"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7" y="585155"/>
            <a:ext cx="10204931" cy="445813"/>
          </a:xfrm>
          <a:prstGeom prst="rect">
            <a:avLst/>
          </a:prstGeom>
        </p:spPr>
        <p:txBody>
          <a:bodyPr>
            <a:noAutofit/>
          </a:bodyPr>
          <a:lstStyle>
            <a:lvl1pPr>
              <a:defRPr>
                <a:solidFill>
                  <a:schemeClr val="tx1"/>
                </a:solidFill>
              </a:defRPr>
            </a:lvl1pPr>
          </a:lstStyle>
          <a:p>
            <a:r>
              <a:rPr lang="fr-FR" dirty="0"/>
              <a:t>Modifiez le style </a:t>
            </a:r>
            <a:r>
              <a:rPr lang="fr-FR"/>
              <a:t>du titre</a:t>
            </a:r>
            <a:endParaRPr lang="fr-FR" dirty="0"/>
          </a:p>
        </p:txBody>
      </p:sp>
      <p:sp>
        <p:nvSpPr>
          <p:cNvPr id="10" name="Espace réservé du texte 13">
            <a:extLst>
              <a:ext uri="{FF2B5EF4-FFF2-40B4-BE49-F238E27FC236}">
                <a16:creationId xmlns:a16="http://schemas.microsoft.com/office/drawing/2014/main" id="{2F00A11A-CBF2-4639-BD5A-8AA3F1C352B6}"/>
              </a:ext>
            </a:extLst>
          </p:cNvPr>
          <p:cNvSpPr>
            <a:spLocks noGrp="1"/>
          </p:cNvSpPr>
          <p:nvPr>
            <p:ph type="body" sz="quarter" idx="13" hasCustomPrompt="1"/>
          </p:nvPr>
        </p:nvSpPr>
        <p:spPr>
          <a:xfrm>
            <a:off x="7948276" y="1625501"/>
            <a:ext cx="3209298" cy="4192083"/>
          </a:xfrm>
          <a:prstGeom prst="rect">
            <a:avLst/>
          </a:prstGeom>
        </p:spPr>
        <p:txBody>
          <a:bodyPr anchor="b">
            <a:noAutofit/>
          </a:bodyPr>
          <a:lstStyle>
            <a:lvl1pPr>
              <a:lnSpc>
                <a:spcPct val="140000"/>
              </a:lnSpc>
              <a:defRPr sz="1143" b="1">
                <a:solidFill>
                  <a:schemeClr val="tx2"/>
                </a:solidFill>
              </a:defRPr>
            </a:lvl1pPr>
            <a:lvl2pPr>
              <a:lnSpc>
                <a:spcPct val="140000"/>
              </a:lnSpc>
              <a:defRPr sz="1143" b="0">
                <a:solidFill>
                  <a:schemeClr val="tx2"/>
                </a:solidFill>
              </a:defRPr>
            </a:lvl2pPr>
            <a:lvl3pPr>
              <a:defRPr sz="1143" b="1"/>
            </a:lvl3pPr>
            <a:lvl4pPr>
              <a:defRPr sz="1143" b="1"/>
            </a:lvl4pPr>
            <a:lvl5pPr>
              <a:defRPr sz="1143" b="1"/>
            </a:lvl5pPr>
          </a:lstStyle>
          <a:p>
            <a:pPr lvl="0"/>
            <a:r>
              <a:rPr lang="fr-FR" dirty="0"/>
              <a:t>Modifier les styles du texte du masque</a:t>
            </a:r>
          </a:p>
          <a:p>
            <a:pPr lvl="1"/>
            <a:r>
              <a:rPr lang="fr-FR" dirty="0"/>
              <a:t>Deuxième niveau</a:t>
            </a:r>
          </a:p>
        </p:txBody>
      </p:sp>
      <p:sp>
        <p:nvSpPr>
          <p:cNvPr id="6" name="Espace réservé du tableau 5">
            <a:extLst>
              <a:ext uri="{FF2B5EF4-FFF2-40B4-BE49-F238E27FC236}">
                <a16:creationId xmlns:a16="http://schemas.microsoft.com/office/drawing/2014/main" id="{8619FF43-0194-4855-9577-547EE377C1A6}"/>
              </a:ext>
            </a:extLst>
          </p:cNvPr>
          <p:cNvSpPr>
            <a:spLocks noGrp="1"/>
          </p:cNvSpPr>
          <p:nvPr>
            <p:ph type="tbl" sz="quarter" idx="14"/>
          </p:nvPr>
        </p:nvSpPr>
        <p:spPr>
          <a:xfrm>
            <a:off x="1050967" y="1625500"/>
            <a:ext cx="6498139" cy="4211214"/>
          </a:xfrm>
          <a:prstGeom prst="rect">
            <a:avLst/>
          </a:prstGeom>
          <a:solidFill>
            <a:schemeClr val="tx2">
              <a:lumMod val="20000"/>
              <a:lumOff val="80000"/>
            </a:schemeClr>
          </a:solidFill>
        </p:spPr>
        <p:txBody>
          <a:bodyPr anchor="ctr"/>
          <a:lstStyle>
            <a:lvl1pPr algn="ctr">
              <a:defRPr sz="1334">
                <a:solidFill>
                  <a:schemeClr val="tx1"/>
                </a:solidFill>
              </a:defRPr>
            </a:lvl1pPr>
          </a:lstStyle>
          <a:p>
            <a:r>
              <a:rPr lang="fr-FR" dirty="0"/>
              <a:t>Cliquez sur l'icône pour ajouter un tableau</a:t>
            </a:r>
          </a:p>
        </p:txBody>
      </p:sp>
    </p:spTree>
    <p:extLst>
      <p:ext uri="{BB962C8B-B14F-4D97-AF65-F5344CB8AC3E}">
        <p14:creationId xmlns:p14="http://schemas.microsoft.com/office/powerpoint/2010/main" val="3298920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4A7689DE-C300-44A8-95D1-EDFADAC971BE}"/>
              </a:ext>
            </a:extLst>
          </p:cNvPr>
          <p:cNvGraphicFramePr>
            <a:graphicFrameLocks noChangeAspect="1"/>
          </p:cNvGraphicFramePr>
          <p:nvPr userDrawn="1">
            <p:custDataLst>
              <p:tags r:id="rId2"/>
            </p:custDataLst>
            <p:extLst>
              <p:ext uri="{D42A27DB-BD31-4B8C-83A1-F6EECF244321}">
                <p14:modId xmlns:p14="http://schemas.microsoft.com/office/powerpoint/2010/main" val="4171596037"/>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6386" name="Diapositive think-cell" r:id="rId5" imgW="444" imgH="443" progId="TCLayout.ActiveDocument.1">
                  <p:embed/>
                </p:oleObj>
              </mc:Choice>
              <mc:Fallback>
                <p:oleObj name="Diapositive think-cell" r:id="rId5" imgW="444" imgH="443" progId="TCLayout.ActiveDocument.1">
                  <p:embed/>
                  <p:pic>
                    <p:nvPicPr>
                      <p:cNvPr id="4" name="Objet 3" hidden="1">
                        <a:extLst>
                          <a:ext uri="{FF2B5EF4-FFF2-40B4-BE49-F238E27FC236}">
                            <a16:creationId xmlns:a16="http://schemas.microsoft.com/office/drawing/2014/main" id="{4A7689DE-C300-44A8-95D1-EDFADAC971BE}"/>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B1EECF-05DB-4269-BD76-5E8CF6693022}"/>
              </a:ext>
            </a:extLst>
          </p:cNvPr>
          <p:cNvSpPr/>
          <p:nvPr userDrawn="1">
            <p:custDataLst>
              <p:tags r:id="rId3"/>
            </p:custDataLst>
          </p:nvPr>
        </p:nvSpPr>
        <p:spPr>
          <a:xfrm>
            <a:off x="0" y="0"/>
            <a:ext cx="151453" cy="1512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858" b="1"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hasCustomPrompt="1"/>
          </p:nvPr>
        </p:nvSpPr>
        <p:spPr>
          <a:xfrm>
            <a:off x="953376" y="1068831"/>
            <a:ext cx="10204198" cy="342933"/>
          </a:xfrm>
          <a:prstGeom prst="rect">
            <a:avLst/>
          </a:prstGeom>
        </p:spPr>
        <p:txBody>
          <a:bodyPr anchor="t">
            <a:noAutofit/>
          </a:bodyPr>
          <a:lstStyle>
            <a:lvl1pPr marL="0" indent="0">
              <a:buNone/>
              <a:defRPr sz="1715" b="1">
                <a:solidFill>
                  <a:schemeClr val="tx2"/>
                </a:solidFill>
              </a:defRPr>
            </a:lvl1pPr>
            <a:lvl2pPr marL="456521" indent="0">
              <a:buNone/>
              <a:defRPr sz="1997" b="1"/>
            </a:lvl2pPr>
            <a:lvl3pPr marL="913042" indent="0">
              <a:buNone/>
              <a:defRPr sz="1798" b="1"/>
            </a:lvl3pPr>
            <a:lvl4pPr marL="1369563" indent="0">
              <a:buNone/>
              <a:defRPr sz="1598" b="1"/>
            </a:lvl4pPr>
            <a:lvl5pPr marL="1826085" indent="0">
              <a:buNone/>
              <a:defRPr sz="1598" b="1"/>
            </a:lvl5pPr>
            <a:lvl6pPr marL="2282606" indent="0">
              <a:buNone/>
              <a:defRPr sz="1598" b="1"/>
            </a:lvl6pPr>
            <a:lvl7pPr marL="2739127" indent="0">
              <a:buNone/>
              <a:defRPr sz="1598" b="1"/>
            </a:lvl7pPr>
            <a:lvl8pPr marL="3195648" indent="0">
              <a:buNone/>
              <a:defRPr sz="1598" b="1"/>
            </a:lvl8pPr>
            <a:lvl9pPr marL="3652169" indent="0">
              <a:buNone/>
              <a:defRPr sz="1598" b="1"/>
            </a:lvl9pPr>
          </a:lstStyle>
          <a:p>
            <a:pPr lvl="0"/>
            <a:r>
              <a:rPr lang="fr-FR" dirty="0"/>
              <a:t>Modifier les styles du texte du masque</a:t>
            </a:r>
          </a:p>
        </p:txBody>
      </p:sp>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53376" y="585155"/>
            <a:ext cx="10204198" cy="445813"/>
          </a:xfrm>
          <a:prstGeom prst="rect">
            <a:avLst/>
          </a:prstGeom>
        </p:spPr>
        <p:txBody>
          <a:bodyPr>
            <a:noAutofit/>
          </a:bodyPr>
          <a:lstStyle>
            <a:lvl1pPr>
              <a:defRPr>
                <a:solidFill>
                  <a:schemeClr val="tx1"/>
                </a:solidFill>
              </a:defRPr>
            </a:lvl1pPr>
          </a:lstStyle>
          <a:p>
            <a:r>
              <a:rPr lang="fr-FR" dirty="0"/>
              <a:t>Modifiez le style </a:t>
            </a:r>
            <a:r>
              <a:rPr lang="fr-FR"/>
              <a:t>du titre</a:t>
            </a:r>
            <a:endParaRPr lang="fr-FR" dirty="0"/>
          </a:p>
        </p:txBody>
      </p:sp>
      <p:sp>
        <p:nvSpPr>
          <p:cNvPr id="14" name="Espace réservé du texte 13">
            <a:extLst>
              <a:ext uri="{FF2B5EF4-FFF2-40B4-BE49-F238E27FC236}">
                <a16:creationId xmlns:a16="http://schemas.microsoft.com/office/drawing/2014/main" id="{5FBF57AF-D44E-4A3F-8988-D5AF46CE65F7}"/>
              </a:ext>
            </a:extLst>
          </p:cNvPr>
          <p:cNvSpPr>
            <a:spLocks noGrp="1"/>
          </p:cNvSpPr>
          <p:nvPr>
            <p:ph type="body" sz="quarter" idx="13" hasCustomPrompt="1"/>
          </p:nvPr>
        </p:nvSpPr>
        <p:spPr>
          <a:xfrm>
            <a:off x="7948276" y="1666654"/>
            <a:ext cx="3209298" cy="4063220"/>
          </a:xfrm>
          <a:prstGeom prst="rect">
            <a:avLst/>
          </a:prstGeom>
        </p:spPr>
        <p:txBody>
          <a:bodyPr anchor="b">
            <a:noAutofit/>
          </a:bodyPr>
          <a:lstStyle>
            <a:lvl1pPr>
              <a:lnSpc>
                <a:spcPct val="140000"/>
              </a:lnSpc>
              <a:defRPr sz="1143" b="1">
                <a:solidFill>
                  <a:schemeClr val="tx2"/>
                </a:solidFill>
              </a:defRPr>
            </a:lvl1pPr>
            <a:lvl2pPr>
              <a:lnSpc>
                <a:spcPct val="140000"/>
              </a:lnSpc>
              <a:defRPr sz="1143" b="0">
                <a:solidFill>
                  <a:schemeClr val="tx2"/>
                </a:solidFill>
              </a:defRPr>
            </a:lvl2pPr>
            <a:lvl3pPr>
              <a:defRPr sz="1143" b="1"/>
            </a:lvl3pPr>
            <a:lvl4pPr>
              <a:defRPr sz="1143" b="1"/>
            </a:lvl4pPr>
            <a:lvl5pPr>
              <a:defRPr sz="1143" b="1"/>
            </a:lvl5pPr>
          </a:lstStyle>
          <a:p>
            <a:pPr lvl="0"/>
            <a:r>
              <a:rPr lang="fr-FR" dirty="0"/>
              <a:t>Modifier les styles du texte du masque</a:t>
            </a:r>
          </a:p>
          <a:p>
            <a:pPr lvl="1"/>
            <a:r>
              <a:rPr lang="fr-FR" dirty="0"/>
              <a:t>Deuxième niveau</a:t>
            </a: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40664" y="1666653"/>
            <a:ext cx="6508442" cy="4019171"/>
          </a:xfrm>
          <a:prstGeom prst="rect">
            <a:avLst/>
          </a:prstGeom>
          <a:solidFill>
            <a:schemeClr val="tx2">
              <a:lumMod val="20000"/>
              <a:lumOff val="80000"/>
            </a:schemeClr>
          </a:solidFill>
        </p:spPr>
        <p:txBody>
          <a:bodyPr anchor="ctr">
            <a:noAutofit/>
          </a:bodyPr>
          <a:lstStyle>
            <a:lvl1pPr algn="ctr">
              <a:defRPr sz="1334">
                <a:solidFill>
                  <a:schemeClr val="tx1"/>
                </a:solidFill>
              </a:defRPr>
            </a:lvl1pPr>
          </a:lstStyle>
          <a:p>
            <a:r>
              <a:rPr lang="fr-FR" dirty="0"/>
              <a:t>Cliquez sur l'icône pour ajouter une image</a:t>
            </a:r>
          </a:p>
        </p:txBody>
      </p:sp>
    </p:spTree>
    <p:extLst>
      <p:ext uri="{BB962C8B-B14F-4D97-AF65-F5344CB8AC3E}">
        <p14:creationId xmlns:p14="http://schemas.microsoft.com/office/powerpoint/2010/main" val="34294035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75D5D09B-2E07-4D01-9E5B-6FD0047D7349}"/>
              </a:ext>
            </a:extLst>
          </p:cNvPr>
          <p:cNvGraphicFramePr>
            <a:graphicFrameLocks noChangeAspect="1"/>
          </p:cNvGraphicFramePr>
          <p:nvPr userDrawn="1">
            <p:custDataLst>
              <p:tags r:id="rId2"/>
            </p:custDataLst>
            <p:extLst>
              <p:ext uri="{D42A27DB-BD31-4B8C-83A1-F6EECF244321}">
                <p14:modId xmlns:p14="http://schemas.microsoft.com/office/powerpoint/2010/main" val="1825465960"/>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7410" name="Diapositive think-cell" r:id="rId4" imgW="444" imgH="443" progId="TCLayout.ActiveDocument.1">
                  <p:embed/>
                </p:oleObj>
              </mc:Choice>
              <mc:Fallback>
                <p:oleObj name="Diapositive think-cell" r:id="rId4" imgW="444" imgH="443" progId="TCLayout.ActiveDocument.1">
                  <p:embed/>
                  <p:pic>
                    <p:nvPicPr>
                      <p:cNvPr id="2" name="Objet 1" hidden="1">
                        <a:extLst>
                          <a:ext uri="{FF2B5EF4-FFF2-40B4-BE49-F238E27FC236}">
                            <a16:creationId xmlns:a16="http://schemas.microsoft.com/office/drawing/2014/main" id="{75D5D09B-2E07-4D01-9E5B-6FD0047D7349}"/>
                          </a:ext>
                        </a:extLst>
                      </p:cNvPr>
                      <p:cNvPicPr/>
                      <p:nvPr/>
                    </p:nvPicPr>
                    <p:blipFill>
                      <a:blip r:embed="rId5"/>
                      <a:stretch>
                        <a:fillRect/>
                      </a:stretch>
                    </p:blipFill>
                    <p:spPr>
                      <a:xfrm>
                        <a:off x="1515" y="1513"/>
                        <a:ext cx="1515" cy="1513"/>
                      </a:xfrm>
                      <a:prstGeom prst="rect">
                        <a:avLst/>
                      </a:prstGeom>
                    </p:spPr>
                  </p:pic>
                </p:oleObj>
              </mc:Fallback>
            </mc:AlternateContent>
          </a:graphicData>
        </a:graphic>
      </p:graphicFrame>
      <p:sp>
        <p:nvSpPr>
          <p:cNvPr id="8" name="Footer Placeholder 7"/>
          <p:cNvSpPr>
            <a:spLocks noGrp="1"/>
          </p:cNvSpPr>
          <p:nvPr>
            <p:ph type="ftr" sz="quarter" idx="11"/>
          </p:nvPr>
        </p:nvSpPr>
        <p:spPr/>
        <p:txBody>
          <a:bodyPr>
            <a:noAutofit/>
          </a:bodyPr>
          <a:lstStyle/>
          <a:p>
            <a:r>
              <a:rPr lang="fr-FR"/>
              <a:t>Plan de relance de la Banque des Territoires - Septembre 2020</a:t>
            </a:r>
            <a:endParaRPr lang="fr-FR" dirty="0"/>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64706" y="679007"/>
            <a:ext cx="10092868" cy="5452363"/>
          </a:xfrm>
          <a:prstGeom prst="rect">
            <a:avLst/>
          </a:prstGeom>
          <a:solidFill>
            <a:schemeClr val="tx2">
              <a:lumMod val="20000"/>
              <a:lumOff val="80000"/>
            </a:schemeClr>
          </a:solidFill>
        </p:spPr>
        <p:txBody>
          <a:bodyPr anchor="ctr">
            <a:noAutofit/>
          </a:bodyPr>
          <a:lstStyle>
            <a:lvl1pPr algn="ctr">
              <a:defRPr sz="1334">
                <a:solidFill>
                  <a:schemeClr val="tx1"/>
                </a:solidFill>
              </a:defRPr>
            </a:lvl1pPr>
          </a:lstStyle>
          <a:p>
            <a:r>
              <a:rPr lang="fr-FR" dirty="0"/>
              <a:t>Cliquez sur l'icône pour ajouter une image</a:t>
            </a:r>
          </a:p>
        </p:txBody>
      </p:sp>
    </p:spTree>
    <p:extLst>
      <p:ext uri="{BB962C8B-B14F-4D97-AF65-F5344CB8AC3E}">
        <p14:creationId xmlns:p14="http://schemas.microsoft.com/office/powerpoint/2010/main" val="1528132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in">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524E0AD-ECFB-411E-9B82-2E1EE35C16ED}"/>
              </a:ext>
            </a:extLst>
          </p:cNvPr>
          <p:cNvGraphicFramePr>
            <a:graphicFrameLocks noChangeAspect="1"/>
          </p:cNvGraphicFramePr>
          <p:nvPr userDrawn="1">
            <p:custDataLst>
              <p:tags r:id="rId2"/>
            </p:custDataLst>
            <p:extLst>
              <p:ext uri="{D42A27DB-BD31-4B8C-83A1-F6EECF244321}">
                <p14:modId xmlns:p14="http://schemas.microsoft.com/office/powerpoint/2010/main" val="3205361462"/>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18434" name="Diapositive think-cell" r:id="rId5" imgW="444" imgH="443" progId="TCLayout.ActiveDocument.1">
                  <p:embed/>
                </p:oleObj>
              </mc:Choice>
              <mc:Fallback>
                <p:oleObj name="Diapositive think-cell" r:id="rId5" imgW="444" imgH="443" progId="TCLayout.ActiveDocument.1">
                  <p:embed/>
                  <p:pic>
                    <p:nvPicPr>
                      <p:cNvPr id="2" name="Objet 1" hidden="1">
                        <a:extLst>
                          <a:ext uri="{FF2B5EF4-FFF2-40B4-BE49-F238E27FC236}">
                            <a16:creationId xmlns:a16="http://schemas.microsoft.com/office/drawing/2014/main" id="{3524E0AD-ECFB-411E-9B82-2E1EE35C16ED}"/>
                          </a:ext>
                        </a:extLst>
                      </p:cNvPr>
                      <p:cNvPicPr/>
                      <p:nvPr/>
                    </p:nvPicPr>
                    <p:blipFill>
                      <a:blip r:embed="rId6"/>
                      <a:stretch>
                        <a:fillRect/>
                      </a:stretch>
                    </p:blipFill>
                    <p:spPr>
                      <a:xfrm>
                        <a:off x="1515" y="1513"/>
                        <a:ext cx="1515" cy="1513"/>
                      </a:xfrm>
                      <a:prstGeom prst="rect">
                        <a:avLst/>
                      </a:prstGeom>
                    </p:spPr>
                  </p:pic>
                </p:oleObj>
              </mc:Fallback>
            </mc:AlternateContent>
          </a:graphicData>
        </a:graphic>
      </p:graphicFrame>
      <p:sp>
        <p:nvSpPr>
          <p:cNvPr id="9" name="Espace réservé du texte 13">
            <a:extLst>
              <a:ext uri="{FF2B5EF4-FFF2-40B4-BE49-F238E27FC236}">
                <a16:creationId xmlns:a16="http://schemas.microsoft.com/office/drawing/2014/main" id="{DC531392-0F18-4D04-9E0A-D1C442D8F1C6}"/>
              </a:ext>
            </a:extLst>
          </p:cNvPr>
          <p:cNvSpPr>
            <a:spLocks noGrp="1"/>
          </p:cNvSpPr>
          <p:nvPr>
            <p:ph type="body" sz="quarter" idx="13" hasCustomPrompt="1"/>
          </p:nvPr>
        </p:nvSpPr>
        <p:spPr>
          <a:xfrm>
            <a:off x="697139" y="4340730"/>
            <a:ext cx="4121441" cy="1371731"/>
          </a:xfrm>
          <a:prstGeom prst="rect">
            <a:avLst/>
          </a:prstGeom>
        </p:spPr>
        <p:txBody>
          <a:bodyPr anchor="b">
            <a:noAutofit/>
          </a:bodyPr>
          <a:lstStyle>
            <a:lvl1pPr>
              <a:lnSpc>
                <a:spcPct val="114000"/>
              </a:lnSpc>
              <a:defRPr sz="1524" b="1">
                <a:solidFill>
                  <a:schemeClr val="tx2"/>
                </a:solidFill>
              </a:defRPr>
            </a:lvl1pPr>
            <a:lvl2pPr>
              <a:lnSpc>
                <a:spcPct val="114000"/>
              </a:lnSpc>
              <a:defRPr sz="1524" b="0">
                <a:solidFill>
                  <a:schemeClr val="tx2"/>
                </a:solidFill>
              </a:defRPr>
            </a:lvl2pPr>
            <a:lvl3pPr>
              <a:defRPr sz="1143" b="1"/>
            </a:lvl3pPr>
            <a:lvl4pPr>
              <a:defRPr sz="1143" b="1"/>
            </a:lvl4pPr>
            <a:lvl5pPr>
              <a:defRPr sz="1143" b="1"/>
            </a:lvl5pPr>
          </a:lstStyle>
          <a:p>
            <a:pPr lvl="0"/>
            <a:r>
              <a:rPr lang="fr-FR" dirty="0"/>
              <a:t>Modifier les styles du texte du masque</a:t>
            </a:r>
          </a:p>
          <a:p>
            <a:pPr lvl="1"/>
            <a:r>
              <a:rPr lang="fr-FR" dirty="0"/>
              <a:t>Deuxième niveau</a:t>
            </a:r>
          </a:p>
        </p:txBody>
      </p:sp>
      <p:sp>
        <p:nvSpPr>
          <p:cNvPr id="14" name="Freeform 5">
            <a:hlinkClick r:id="rId7"/>
            <a:extLst>
              <a:ext uri="{FF2B5EF4-FFF2-40B4-BE49-F238E27FC236}">
                <a16:creationId xmlns:a16="http://schemas.microsoft.com/office/drawing/2014/main" id="{0F0A9221-A350-480F-ABCC-6FC3A75192D2}"/>
              </a:ext>
            </a:extLst>
          </p:cNvPr>
          <p:cNvSpPr>
            <a:spLocks/>
          </p:cNvSpPr>
          <p:nvPr userDrawn="1"/>
        </p:nvSpPr>
        <p:spPr bwMode="auto">
          <a:xfrm>
            <a:off x="781160" y="6037259"/>
            <a:ext cx="235717" cy="191650"/>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87105" tIns="43552" rIns="87105" bIns="43552" numCol="1" anchor="t" anchorCtr="0" compatLnSpc="1">
            <a:prstTxWarp prst="textNoShape">
              <a:avLst/>
            </a:prstTxWarp>
          </a:bodyPr>
          <a:lstStyle/>
          <a:p>
            <a:endParaRPr lang="fr-FR" sz="1715" dirty="0"/>
          </a:p>
        </p:txBody>
      </p:sp>
      <p:cxnSp>
        <p:nvCxnSpPr>
          <p:cNvPr id="28" name="Connecteur droit 27">
            <a:extLst>
              <a:ext uri="{FF2B5EF4-FFF2-40B4-BE49-F238E27FC236}">
                <a16:creationId xmlns:a16="http://schemas.microsoft.com/office/drawing/2014/main" id="{40A8A730-968B-4AE4-870F-E317E827562C}"/>
              </a:ext>
            </a:extLst>
          </p:cNvPr>
          <p:cNvCxnSpPr/>
          <p:nvPr userDrawn="1"/>
        </p:nvCxnSpPr>
        <p:spPr>
          <a:xfrm>
            <a:off x="1204054" y="6023648"/>
            <a:ext cx="0" cy="2253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D32342F-033F-4671-9378-CEEE0DE7E562}"/>
              </a:ext>
            </a:extLst>
          </p:cNvPr>
          <p:cNvSpPr txBox="1"/>
          <p:nvPr userDrawn="1"/>
        </p:nvSpPr>
        <p:spPr>
          <a:xfrm>
            <a:off x="1301938" y="5995036"/>
            <a:ext cx="1614231" cy="240053"/>
          </a:xfrm>
          <a:prstGeom prst="rect">
            <a:avLst/>
          </a:prstGeom>
          <a:noFill/>
        </p:spPr>
        <p:txBody>
          <a:bodyPr wrap="none" rtlCol="0" anchor="ctr">
            <a:noAutofit/>
          </a:bodyPr>
          <a:lstStyle/>
          <a:p>
            <a:r>
              <a:rPr lang="fr-FR" sz="1238" b="1" dirty="0">
                <a:solidFill>
                  <a:schemeClr val="tx1"/>
                </a:solidFill>
              </a:rPr>
              <a:t>@</a:t>
            </a:r>
            <a:r>
              <a:rPr lang="fr-FR" sz="1238" b="1" dirty="0" err="1">
                <a:solidFill>
                  <a:schemeClr val="tx1"/>
                </a:solidFill>
              </a:rPr>
              <a:t>BanqueDesTerr</a:t>
            </a:r>
            <a:endParaRPr lang="fr-FR" sz="1238" b="1" dirty="0">
              <a:solidFill>
                <a:schemeClr val="tx1"/>
              </a:solidFill>
            </a:endParaRPr>
          </a:p>
        </p:txBody>
      </p:sp>
    </p:spTree>
    <p:extLst>
      <p:ext uri="{BB962C8B-B14F-4D97-AF65-F5344CB8AC3E}">
        <p14:creationId xmlns:p14="http://schemas.microsoft.com/office/powerpoint/2010/main" val="771204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_Fin">
    <p:bg>
      <p:bgPr>
        <a:solidFill>
          <a:schemeClr val="bg1"/>
        </a:solid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4D6EA06-3516-8C4B-A15E-40124921DD73}"/>
              </a:ext>
            </a:extLst>
          </p:cNvPr>
          <p:cNvGrpSpPr/>
          <p:nvPr userDrawn="1"/>
        </p:nvGrpSpPr>
        <p:grpSpPr>
          <a:xfrm>
            <a:off x="-4179" y="26307"/>
            <a:ext cx="12206368" cy="6831693"/>
            <a:chOff x="15498" y="27616"/>
            <a:chExt cx="9113004" cy="5108135"/>
          </a:xfrm>
        </p:grpSpPr>
        <p:pic>
          <p:nvPicPr>
            <p:cNvPr id="6" name="Graphique 5">
              <a:extLst>
                <a:ext uri="{FF2B5EF4-FFF2-40B4-BE49-F238E27FC236}">
                  <a16:creationId xmlns:a16="http://schemas.microsoft.com/office/drawing/2014/main" id="{42673563-3B13-EB46-AA25-EC124C6E8B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498" y="2786137"/>
              <a:ext cx="4056888" cy="2349614"/>
            </a:xfrm>
            <a:prstGeom prst="rect">
              <a:avLst/>
            </a:prstGeom>
          </p:spPr>
        </p:pic>
        <p:pic>
          <p:nvPicPr>
            <p:cNvPr id="7" name="Graphique 6">
              <a:extLst>
                <a:ext uri="{FF2B5EF4-FFF2-40B4-BE49-F238E27FC236}">
                  <a16:creationId xmlns:a16="http://schemas.microsoft.com/office/drawing/2014/main" id="{F48D9CDF-CD8B-B345-8D7E-E410E30EE15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339391" y="27616"/>
              <a:ext cx="2789111" cy="3414547"/>
            </a:xfrm>
            <a:prstGeom prst="rect">
              <a:avLst/>
            </a:prstGeom>
          </p:spPr>
        </p:pic>
        <p:pic>
          <p:nvPicPr>
            <p:cNvPr id="8" name="Graphique 7">
              <a:extLst>
                <a:ext uri="{FF2B5EF4-FFF2-40B4-BE49-F238E27FC236}">
                  <a16:creationId xmlns:a16="http://schemas.microsoft.com/office/drawing/2014/main" id="{AD8F9493-CCE6-7040-AF03-9E2F4FC8D4B4}"/>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381565" y="86906"/>
              <a:ext cx="4411866" cy="4969688"/>
            </a:xfrm>
            <a:prstGeom prst="rect">
              <a:avLst/>
            </a:prstGeom>
          </p:spPr>
        </p:pic>
      </p:grpSp>
      <p:grpSp>
        <p:nvGrpSpPr>
          <p:cNvPr id="21" name="Groupe 20">
            <a:extLst>
              <a:ext uri="{FF2B5EF4-FFF2-40B4-BE49-F238E27FC236}">
                <a16:creationId xmlns:a16="http://schemas.microsoft.com/office/drawing/2014/main" id="{D9C01C59-3481-C747-AB15-755BD3316A72}"/>
              </a:ext>
            </a:extLst>
          </p:cNvPr>
          <p:cNvGrpSpPr/>
          <p:nvPr userDrawn="1"/>
        </p:nvGrpSpPr>
        <p:grpSpPr>
          <a:xfrm>
            <a:off x="4674863" y="3078625"/>
            <a:ext cx="2926059" cy="784825"/>
            <a:chOff x="4798484" y="1672827"/>
            <a:chExt cx="3067028" cy="823885"/>
          </a:xfrm>
        </p:grpSpPr>
        <p:pic>
          <p:nvPicPr>
            <p:cNvPr id="16" name="Graphique 15">
              <a:extLst>
                <a:ext uri="{FF2B5EF4-FFF2-40B4-BE49-F238E27FC236}">
                  <a16:creationId xmlns:a16="http://schemas.microsoft.com/office/drawing/2014/main" id="{CD9E23F4-A3BC-4F42-9CFE-F2B781E6B115}"/>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b="52852"/>
            <a:stretch/>
          </p:blipFill>
          <p:spPr>
            <a:xfrm>
              <a:off x="4798484" y="1672827"/>
              <a:ext cx="2964646" cy="338853"/>
            </a:xfrm>
            <a:prstGeom prst="rect">
              <a:avLst/>
            </a:prstGeom>
          </p:spPr>
        </p:pic>
        <p:grpSp>
          <p:nvGrpSpPr>
            <p:cNvPr id="13" name="Groupe 12">
              <a:extLst>
                <a:ext uri="{FF2B5EF4-FFF2-40B4-BE49-F238E27FC236}">
                  <a16:creationId xmlns:a16="http://schemas.microsoft.com/office/drawing/2014/main" id="{9DC0DADB-66AA-9E41-A19D-E7FA0FED3C80}"/>
                </a:ext>
              </a:extLst>
            </p:cNvPr>
            <p:cNvGrpSpPr/>
            <p:nvPr userDrawn="1"/>
          </p:nvGrpSpPr>
          <p:grpSpPr>
            <a:xfrm>
              <a:off x="4806958" y="2071908"/>
              <a:ext cx="3058554" cy="424804"/>
              <a:chOff x="4906987" y="2665852"/>
              <a:chExt cx="1899122" cy="263771"/>
            </a:xfrm>
          </p:grpSpPr>
          <p:sp>
            <p:nvSpPr>
              <p:cNvPr id="17" name="Freeform 5">
                <a:hlinkClick r:id="rId10"/>
                <a:extLst>
                  <a:ext uri="{FF2B5EF4-FFF2-40B4-BE49-F238E27FC236}">
                    <a16:creationId xmlns:a16="http://schemas.microsoft.com/office/drawing/2014/main" id="{2AECF7A4-C45F-2E46-B3B7-6C9759791B73}"/>
                  </a:ext>
                </a:extLst>
              </p:cNvPr>
              <p:cNvSpPr>
                <a:spLocks/>
              </p:cNvSpPr>
              <p:nvPr userDrawn="1"/>
            </p:nvSpPr>
            <p:spPr bwMode="auto">
              <a:xfrm>
                <a:off x="4906987" y="2707332"/>
                <a:ext cx="247073" cy="201188"/>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91440" tIns="45720" rIns="91440" bIns="45720" numCol="1" anchor="t" anchorCtr="0" compatLnSpc="1">
                <a:prstTxWarp prst="textNoShape">
                  <a:avLst/>
                </a:prstTxWarp>
              </a:bodyPr>
              <a:lstStyle/>
              <a:p>
                <a:endParaRPr lang="fr-FR" sz="1715"/>
              </a:p>
            </p:txBody>
          </p:sp>
          <p:cxnSp>
            <p:nvCxnSpPr>
              <p:cNvPr id="18" name="Connecteur droit 17">
                <a:extLst>
                  <a:ext uri="{FF2B5EF4-FFF2-40B4-BE49-F238E27FC236}">
                    <a16:creationId xmlns:a16="http://schemas.microsoft.com/office/drawing/2014/main" id="{68FEDCEB-FA98-3E4B-842C-3DF0F44830D7}"/>
                  </a:ext>
                </a:extLst>
              </p:cNvPr>
              <p:cNvCxnSpPr/>
              <p:nvPr userDrawn="1"/>
            </p:nvCxnSpPr>
            <p:spPr>
              <a:xfrm>
                <a:off x="5634215" y="2693043"/>
                <a:ext cx="0" cy="2365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5194D6F-1C6C-A142-A894-0DB73D446EA8}"/>
                  </a:ext>
                </a:extLst>
              </p:cNvPr>
              <p:cNvSpPr txBox="1"/>
              <p:nvPr userDrawn="1"/>
            </p:nvSpPr>
            <p:spPr>
              <a:xfrm>
                <a:off x="5708424" y="2665852"/>
                <a:ext cx="1097685" cy="252000"/>
              </a:xfrm>
              <a:prstGeom prst="rect">
                <a:avLst/>
              </a:prstGeom>
              <a:noFill/>
            </p:spPr>
            <p:txBody>
              <a:bodyPr wrap="none" rtlCol="0" anchor="ctr">
                <a:noAutofit/>
              </a:bodyPr>
              <a:lstStyle/>
              <a:p>
                <a:r>
                  <a:rPr lang="fr-FR" sz="1429" b="0" kern="0" spc="19" baseline="0" dirty="0">
                    <a:solidFill>
                      <a:schemeClr val="tx2"/>
                    </a:solidFill>
                  </a:rPr>
                  <a:t>@</a:t>
                </a:r>
                <a:r>
                  <a:rPr lang="fr-FR" sz="1429" b="0" kern="0" spc="19" baseline="0" dirty="0" err="1">
                    <a:solidFill>
                      <a:schemeClr val="tx2"/>
                    </a:solidFill>
                  </a:rPr>
                  <a:t>BanqueDesTerr</a:t>
                </a:r>
                <a:endParaRPr lang="fr-FR" sz="1429" b="0" kern="0" spc="19" baseline="0" dirty="0">
                  <a:solidFill>
                    <a:schemeClr val="tx2"/>
                  </a:solidFill>
                </a:endParaRPr>
              </a:p>
            </p:txBody>
          </p:sp>
          <p:pic>
            <p:nvPicPr>
              <p:cNvPr id="20" name="Graphique 19">
                <a:extLst>
                  <a:ext uri="{FF2B5EF4-FFF2-40B4-BE49-F238E27FC236}">
                    <a16:creationId xmlns:a16="http://schemas.microsoft.com/office/drawing/2014/main" id="{35BDCDCF-D47F-6F44-87E3-04DC63490126}"/>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269447" y="2696547"/>
                <a:ext cx="222758" cy="222758"/>
              </a:xfrm>
              <a:prstGeom prst="rect">
                <a:avLst/>
              </a:prstGeom>
            </p:spPr>
          </p:pic>
        </p:grpSp>
      </p:grpSp>
    </p:spTree>
    <p:extLst>
      <p:ext uri="{BB962C8B-B14F-4D97-AF65-F5344CB8AC3E}">
        <p14:creationId xmlns:p14="http://schemas.microsoft.com/office/powerpoint/2010/main" val="383157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o">
    <p:bg>
      <p:bgPr>
        <a:solidFill>
          <a:schemeClr val="tx1"/>
        </a:solidFill>
        <a:effectLst/>
      </p:bgPr>
    </p:bg>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D5F9425B-8255-DE41-915B-0B45F1EDC7D1}"/>
              </a:ext>
            </a:extLst>
          </p:cNvPr>
          <p:cNvSpPr/>
          <p:nvPr userDrawn="1"/>
        </p:nvSpPr>
        <p:spPr>
          <a:xfrm>
            <a:off x="3285423" y="618423"/>
            <a:ext cx="5621154" cy="562115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a:extLst>
              <a:ext uri="{FF2B5EF4-FFF2-40B4-BE49-F238E27FC236}">
                <a16:creationId xmlns:a16="http://schemas.microsoft.com/office/drawing/2014/main" id="{1230D413-881B-B047-9FD4-AD3169545E0D}"/>
              </a:ext>
            </a:extLst>
          </p:cNvPr>
          <p:cNvSpPr/>
          <p:nvPr userDrawn="1"/>
        </p:nvSpPr>
        <p:spPr>
          <a:xfrm rot="10800000">
            <a:off x="4442059" y="1871932"/>
            <a:ext cx="3307882" cy="2969576"/>
          </a:xfrm>
          <a:custGeom>
            <a:avLst/>
            <a:gdLst>
              <a:gd name="connsiteX0" fmla="*/ 1270535 w 2541070"/>
              <a:gd name="connsiteY0" fmla="*/ 0 h 2281188"/>
              <a:gd name="connsiteX1" fmla="*/ 2541070 w 2541070"/>
              <a:gd name="connsiteY1" fmla="*/ 1395663 h 2281188"/>
              <a:gd name="connsiteX2" fmla="*/ 1689234 w 2541070"/>
              <a:gd name="connsiteY2" fmla="*/ 1395663 h 2281188"/>
              <a:gd name="connsiteX3" fmla="*/ 1689234 w 2541070"/>
              <a:gd name="connsiteY3" fmla="*/ 2281188 h 2281188"/>
              <a:gd name="connsiteX4" fmla="*/ 851836 w 2541070"/>
              <a:gd name="connsiteY4" fmla="*/ 2281188 h 2281188"/>
              <a:gd name="connsiteX5" fmla="*/ 851836 w 2541070"/>
              <a:gd name="connsiteY5" fmla="*/ 1395663 h 2281188"/>
              <a:gd name="connsiteX6" fmla="*/ 0 w 2541070"/>
              <a:gd name="connsiteY6" fmla="*/ 1395663 h 228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070" h="2281188">
                <a:moveTo>
                  <a:pt x="1270535" y="0"/>
                </a:moveTo>
                <a:lnTo>
                  <a:pt x="2541070" y="1395663"/>
                </a:lnTo>
                <a:lnTo>
                  <a:pt x="1689234" y="1395663"/>
                </a:lnTo>
                <a:lnTo>
                  <a:pt x="1689234" y="2281188"/>
                </a:lnTo>
                <a:lnTo>
                  <a:pt x="851836" y="2281188"/>
                </a:lnTo>
                <a:lnTo>
                  <a:pt x="851836" y="1395663"/>
                </a:lnTo>
                <a:lnTo>
                  <a:pt x="0" y="13956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7770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6D6C7-4484-43E8-A766-ED8F948643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69C7F6-01D3-4D03-8A43-592484B80F91}"/>
              </a:ext>
            </a:extLst>
          </p:cNvPr>
          <p:cNvSpPr>
            <a:spLocks noGrp="1"/>
          </p:cNvSpPr>
          <p:nvPr>
            <p:ph type="dt" sz="half" idx="10"/>
          </p:nvPr>
        </p:nvSpPr>
        <p:spPr/>
        <p:txBody>
          <a:bodyPr/>
          <a:lstStyle/>
          <a:p>
            <a:fld id="{19C83D76-8925-44B0-80DF-FB1DB5FD2ECA}" type="datetime1">
              <a:rPr lang="fr-FR" smtClean="0"/>
              <a:t>11/04/2023</a:t>
            </a:fld>
            <a:endParaRPr lang="fr-FR"/>
          </a:p>
        </p:txBody>
      </p:sp>
      <p:sp>
        <p:nvSpPr>
          <p:cNvPr id="4" name="Espace réservé du pied de page 3">
            <a:extLst>
              <a:ext uri="{FF2B5EF4-FFF2-40B4-BE49-F238E27FC236}">
                <a16:creationId xmlns:a16="http://schemas.microsoft.com/office/drawing/2014/main" id="{C03A32D2-7444-4F6D-8AA5-4D493D57655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ED076B-9392-410B-B45C-F00EE0B98831}"/>
              </a:ext>
            </a:extLst>
          </p:cNvPr>
          <p:cNvSpPr>
            <a:spLocks noGrp="1"/>
          </p:cNvSpPr>
          <p:nvPr>
            <p:ph type="sldNum" sz="quarter" idx="12"/>
          </p:nvPr>
        </p:nvSpPr>
        <p:spPr/>
        <p:txBody>
          <a:bodyPr/>
          <a:lstStyle/>
          <a:p>
            <a:fld id="{C34807F7-841D-4BF9-B610-27A359B950A1}" type="slidenum">
              <a:rPr lang="fr-FR" smtClean="0"/>
              <a:t>‹N°›</a:t>
            </a:fld>
            <a:endParaRPr lang="fr-FR"/>
          </a:p>
        </p:txBody>
      </p:sp>
    </p:spTree>
    <p:extLst>
      <p:ext uri="{BB962C8B-B14F-4D97-AF65-F5344CB8AC3E}">
        <p14:creationId xmlns:p14="http://schemas.microsoft.com/office/powerpoint/2010/main" val="88489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re 25pts seul">
    <p:spTree>
      <p:nvGrpSpPr>
        <p:cNvPr id="1" name=""/>
        <p:cNvGrpSpPr/>
        <p:nvPr/>
      </p:nvGrpSpPr>
      <p:grpSpPr>
        <a:xfrm>
          <a:off x="0" y="0"/>
          <a:ext cx="0" cy="0"/>
          <a:chOff x="0" y="0"/>
          <a:chExt cx="0" cy="0"/>
        </a:xfrm>
      </p:grpSpPr>
      <p:sp>
        <p:nvSpPr>
          <p:cNvPr id="4" name="Rectangle 3"/>
          <p:cNvSpPr/>
          <p:nvPr/>
        </p:nvSpPr>
        <p:spPr>
          <a:xfrm>
            <a:off x="10992544" y="0"/>
            <a:ext cx="192021" cy="68580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Rectangle 4"/>
          <p:cNvSpPr/>
          <p:nvPr/>
        </p:nvSpPr>
        <p:spPr>
          <a:xfrm>
            <a:off x="11184565" y="0"/>
            <a:ext cx="1007435" cy="685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3" name="Picture 4" descr="F:\VisuLogo.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04512" y="0"/>
            <a:ext cx="14874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610044" y="260648"/>
            <a:ext cx="10286933" cy="575733"/>
          </a:xfrm>
          <a:prstGeom prst="rect">
            <a:avLst/>
          </a:prstGeom>
        </p:spPr>
        <p:txBody>
          <a:bodyPr/>
          <a:lstStyle>
            <a:lvl1pPr marL="0" indent="0">
              <a:buNone/>
              <a:defRPr sz="3333"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609600" y="836713"/>
            <a:ext cx="126193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0" y="6430301"/>
            <a:ext cx="609600" cy="297454"/>
          </a:xfrm>
          <a:prstGeom prst="rect">
            <a:avLst/>
          </a:prstGeom>
          <a:noFill/>
        </p:spPr>
        <p:txBody>
          <a:bodyPr wrap="square" rtlCol="0">
            <a:spAutoFit/>
          </a:bodyPr>
          <a:lstStyle/>
          <a:p>
            <a:pPr algn="ctr"/>
            <a:fld id="{BCB5AC1F-38D2-4B15-81C2-4781DC95C05D}" type="slidenum">
              <a:rPr lang="fr-FR" sz="1333" smtClean="0">
                <a:latin typeface="Arial" panose="020B0604020202020204" pitchFamily="34" charset="0"/>
                <a:cs typeface="Arial" panose="020B0604020202020204" pitchFamily="34" charset="0"/>
              </a:rPr>
              <a:pPr algn="ctr"/>
              <a:t>‹N°›</a:t>
            </a:fld>
            <a:endParaRPr lang="fr-FR" sz="13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93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Disposition personnalisée">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F9F463F-D1E7-E40F-FE0C-C0BF5770FFEE}"/>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0E98564-3F5A-4C09-D1D2-6E5BD4B899FD}"/>
              </a:ext>
            </a:extLst>
          </p:cNvPr>
          <p:cNvSpPr>
            <a:spLocks noGrp="1"/>
          </p:cNvSpPr>
          <p:nvPr>
            <p:ph type="sldNum" sz="quarter" idx="12"/>
          </p:nvPr>
        </p:nvSpPr>
        <p:spPr/>
        <p:txBody>
          <a:bodyPr/>
          <a:lstStyle/>
          <a:p>
            <a:fld id="{A21EAC81-DECF-47DB-B95F-F01DF5AEDC52}" type="slidenum">
              <a:rPr lang="fr-FR" smtClean="0"/>
              <a:pPr/>
              <a:t>‹N°›</a:t>
            </a:fld>
            <a:endParaRPr lang="fr-FR" dirty="0"/>
          </a:p>
        </p:txBody>
      </p:sp>
    </p:spTree>
    <p:extLst>
      <p:ext uri="{BB962C8B-B14F-4D97-AF65-F5344CB8AC3E}">
        <p14:creationId xmlns:p14="http://schemas.microsoft.com/office/powerpoint/2010/main" val="10348161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oleObject" Target="../embeddings/oleObject1.bin"/><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ags" Target="../tags/tag1.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vmlDrawing" Target="../drawings/vmlDrawing1.v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28" Type="http://schemas.openxmlformats.org/officeDocument/2006/relationships/image" Target="../media/image8.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oleObject" Target="../embeddings/oleObject2.bin"/><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vmlDrawing" Target="../drawings/vmlDrawing2.v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28" Type="http://schemas.openxmlformats.org/officeDocument/2006/relationships/image" Target="../media/image8.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4.xml"/><Relationship Id="rId3" Type="http://schemas.openxmlformats.org/officeDocument/2006/relationships/slideLayout" Target="../slideLayouts/slideLayout56.xml"/><Relationship Id="rId21" Type="http://schemas.openxmlformats.org/officeDocument/2006/relationships/oleObject" Target="../embeddings/oleObject3.bin"/><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ags" Target="../tags/tag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image" Target="../media/image8.png"/><Relationship Id="rId10" Type="http://schemas.openxmlformats.org/officeDocument/2006/relationships/slideLayout" Target="../slideLayouts/slideLayout63.xml"/><Relationship Id="rId19" Type="http://schemas.openxmlformats.org/officeDocument/2006/relationships/vmlDrawing" Target="../drawings/vmlDrawing3.v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9000">
              <a:schemeClr val="accent1">
                <a:lumMod val="5000"/>
                <a:lumOff val="95000"/>
              </a:schemeClr>
            </a:gs>
            <a:gs pos="83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F08991B-424E-7942-8A86-A01604CCFCFA}"/>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309190" y="6200272"/>
            <a:ext cx="1058020" cy="585206"/>
          </a:xfrm>
          <a:prstGeom prst="rect">
            <a:avLst/>
          </a:prstGeom>
        </p:spPr>
      </p:pic>
      <p:sp>
        <p:nvSpPr>
          <p:cNvPr id="2" name="Espace réservé du titre 1"/>
          <p:cNvSpPr>
            <a:spLocks noGrp="1"/>
          </p:cNvSpPr>
          <p:nvPr>
            <p:ph type="title"/>
          </p:nvPr>
        </p:nvSpPr>
        <p:spPr>
          <a:xfrm>
            <a:off x="838200" y="365126"/>
            <a:ext cx="10515600" cy="913094"/>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p:cNvSpPr>
            <a:spLocks noGrp="1"/>
          </p:cNvSpPr>
          <p:nvPr>
            <p:ph type="body" idx="1"/>
          </p:nvPr>
        </p:nvSpPr>
        <p:spPr>
          <a:xfrm>
            <a:off x="838200" y="1448474"/>
            <a:ext cx="10515600" cy="4728489"/>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971800" y="6492875"/>
            <a:ext cx="1003434" cy="228600"/>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305300" y="6492875"/>
            <a:ext cx="4114800" cy="228600"/>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9220200" y="6492875"/>
            <a:ext cx="2743200" cy="228600"/>
          </a:xfrm>
          <a:prstGeom prst="rect">
            <a:avLst/>
          </a:prstGeom>
        </p:spPr>
        <p:txBody>
          <a:bodyPr vert="horz" lIns="91440" tIns="45720" rIns="91440" bIns="45720" rtlCol="0" anchor="b"/>
          <a:lstStyle>
            <a:lvl1pPr algn="r">
              <a:defRPr sz="900">
                <a:solidFill>
                  <a:schemeClr val="tx1">
                    <a:tint val="75000"/>
                  </a:schemeClr>
                </a:solidFill>
              </a:defRPr>
            </a:lvl1pPr>
          </a:lstStyle>
          <a:p>
            <a:fld id="{A21EAC81-DECF-47DB-B95F-F01DF5AEDC52}" type="slidenum">
              <a:rPr lang="fr-FR" smtClean="0"/>
              <a:pPr/>
              <a:t>‹N°›</a:t>
            </a:fld>
            <a:endParaRPr lang="fr-FR" dirty="0"/>
          </a:p>
        </p:txBody>
      </p:sp>
    </p:spTree>
    <p:extLst>
      <p:ext uri="{BB962C8B-B14F-4D97-AF65-F5344CB8AC3E}">
        <p14:creationId xmlns:p14="http://schemas.microsoft.com/office/powerpoint/2010/main" val="967262200"/>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4" r:id="rId4"/>
    <p:sldLayoutId id="2147483655" r:id="rId5"/>
    <p:sldLayoutId id="2147483657" r:id="rId6"/>
    <p:sldLayoutId id="2147483656" r:id="rId7"/>
    <p:sldLayoutId id="2147483658" r:id="rId8"/>
    <p:sldLayoutId id="2147483726" r:id="rId9"/>
  </p:sldLayoutIdLst>
  <p:hf hdr="0" dt="0"/>
  <p:txStyles>
    <p:title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8B832"/>
        </a:buClr>
        <a:buFont typeface="Arial" panose="020B0604020202020204" pitchFamily="34" charset="0"/>
        <a:buChar char="•"/>
        <a:defRPr sz="2400" kern="1200">
          <a:solidFill>
            <a:srgbClr val="0F4B93"/>
          </a:solidFill>
          <a:latin typeface="+mn-lt"/>
          <a:ea typeface="+mn-ea"/>
          <a:cs typeface="+mn-cs"/>
        </a:defRPr>
      </a:lvl1pPr>
      <a:lvl2pPr marL="685800" indent="-228600" algn="l" defTabSz="914400" rtl="0" eaLnBrk="1" latinLnBrk="0" hangingPunct="1">
        <a:lnSpc>
          <a:spcPct val="90000"/>
        </a:lnSpc>
        <a:spcBef>
          <a:spcPts val="500"/>
        </a:spcBef>
        <a:buClr>
          <a:srgbClr val="78B832"/>
        </a:buClr>
        <a:buFont typeface="Arial" panose="020B0604020202020204" pitchFamily="34" charset="0"/>
        <a:buChar char="•"/>
        <a:defRPr sz="2000" kern="1200">
          <a:solidFill>
            <a:srgbClr val="009FDF"/>
          </a:solidFill>
          <a:latin typeface="+mn-lt"/>
          <a:ea typeface="+mn-ea"/>
          <a:cs typeface="+mn-cs"/>
        </a:defRPr>
      </a:lvl2pPr>
      <a:lvl3pPr marL="1143000" indent="-228600" algn="l" defTabSz="914400" rtl="0" eaLnBrk="1" latinLnBrk="0" hangingPunct="1">
        <a:lnSpc>
          <a:spcPct val="90000"/>
        </a:lnSpc>
        <a:spcBef>
          <a:spcPts val="500"/>
        </a:spcBef>
        <a:buClr>
          <a:srgbClr val="78B832"/>
        </a:buClr>
        <a:buFont typeface="Arial" panose="020B0604020202020204" pitchFamily="34" charset="0"/>
        <a:buChar char="•"/>
        <a:defRPr sz="1800" kern="1200">
          <a:solidFill>
            <a:srgbClr val="009FDF"/>
          </a:solidFill>
          <a:latin typeface="+mn-lt"/>
          <a:ea typeface="+mn-ea"/>
          <a:cs typeface="+mn-cs"/>
        </a:defRPr>
      </a:lvl3pPr>
      <a:lvl4pPr marL="1600200" indent="-228600" algn="l" defTabSz="914400" rtl="0" eaLnBrk="1" latinLnBrk="0" hangingPunct="1">
        <a:lnSpc>
          <a:spcPct val="90000"/>
        </a:lnSpc>
        <a:spcBef>
          <a:spcPts val="500"/>
        </a:spcBef>
        <a:buClr>
          <a:srgbClr val="78B832"/>
        </a:buClr>
        <a:buFont typeface="Arial" panose="020B0604020202020204" pitchFamily="34" charset="0"/>
        <a:buChar char="•"/>
        <a:defRPr sz="1600" kern="1200">
          <a:solidFill>
            <a:srgbClr val="009FDF"/>
          </a:solidFill>
          <a:latin typeface="+mn-lt"/>
          <a:ea typeface="+mn-ea"/>
          <a:cs typeface="+mn-cs"/>
        </a:defRPr>
      </a:lvl4pPr>
      <a:lvl5pPr marL="2057400" indent="-228600" algn="l" defTabSz="914400" rtl="0" eaLnBrk="1" latinLnBrk="0" hangingPunct="1">
        <a:lnSpc>
          <a:spcPct val="90000"/>
        </a:lnSpc>
        <a:spcBef>
          <a:spcPts val="500"/>
        </a:spcBef>
        <a:buClr>
          <a:srgbClr val="78B832"/>
        </a:buClr>
        <a:buFont typeface="Arial" panose="020B0604020202020204" pitchFamily="34" charset="0"/>
        <a:buChar char="•"/>
        <a:defRPr sz="1600" kern="1200">
          <a:solidFill>
            <a:srgbClr val="009FD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61C1522A-8058-4A7C-A618-EF5CB7807515}"/>
              </a:ext>
            </a:extLst>
          </p:cNvPr>
          <p:cNvGraphicFramePr>
            <a:graphicFrameLocks noChangeAspect="1"/>
          </p:cNvGraphicFramePr>
          <p:nvPr userDrawn="1">
            <p:custDataLst>
              <p:tags r:id="rId25"/>
            </p:custDataLst>
            <p:extLst>
              <p:ext uri="{D42A27DB-BD31-4B8C-83A1-F6EECF244321}">
                <p14:modId xmlns:p14="http://schemas.microsoft.com/office/powerpoint/2010/main" val="308021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e think-cell" r:id="rId26" imgW="444" imgH="443" progId="TCLayout.ActiveDocument.1">
                  <p:embed/>
                </p:oleObj>
              </mc:Choice>
              <mc:Fallback>
                <p:oleObj name="Diapositive think-cell" r:id="rId26" imgW="444" imgH="443" progId="TCLayout.ActiveDocument.1">
                  <p:embed/>
                  <p:pic>
                    <p:nvPicPr>
                      <p:cNvPr id="2" name="Objet 1" hidden="1">
                        <a:extLst>
                          <a:ext uri="{FF2B5EF4-FFF2-40B4-BE49-F238E27FC236}">
                            <a16:creationId xmlns:a16="http://schemas.microsoft.com/office/drawing/2014/main" id="{61C1522A-8058-4A7C-A618-EF5CB7807515}"/>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a:xfrm>
            <a:off x="5941744" y="6382512"/>
            <a:ext cx="4808348" cy="171466"/>
          </a:xfrm>
          <a:prstGeom prst="rect">
            <a:avLst/>
          </a:prstGeom>
        </p:spPr>
        <p:txBody>
          <a:bodyPr vert="horz" lIns="91440" tIns="45720" rIns="91440" bIns="45720" rtlCol="0" anchor="ctr">
            <a:noAutofit/>
          </a:bodyPr>
          <a:lstStyle>
            <a:lvl1pPr algn="r">
              <a:defRPr sz="762" b="0">
                <a:solidFill>
                  <a:schemeClr val="tx1"/>
                </a:solidFill>
              </a:defRPr>
            </a:lvl1pPr>
          </a:lstStyle>
          <a:p>
            <a:r>
              <a:rPr lang="fr-FR"/>
              <a:t>Plan de relance de la Banque des Territoires - Septembre 2020</a:t>
            </a:r>
            <a:endParaRPr lang="fr-FR" dirty="0"/>
          </a:p>
        </p:txBody>
      </p:sp>
      <p:sp>
        <p:nvSpPr>
          <p:cNvPr id="6" name="Slide Number Placeholder 5"/>
          <p:cNvSpPr>
            <a:spLocks noGrp="1"/>
          </p:cNvSpPr>
          <p:nvPr>
            <p:ph type="sldNum" sz="quarter" idx="4"/>
          </p:nvPr>
        </p:nvSpPr>
        <p:spPr>
          <a:xfrm>
            <a:off x="10750092" y="6380243"/>
            <a:ext cx="495663" cy="171466"/>
          </a:xfrm>
          <a:prstGeom prst="rect">
            <a:avLst/>
          </a:prstGeom>
        </p:spPr>
        <p:txBody>
          <a:bodyPr vert="horz" lIns="91440" tIns="45720" rIns="91440" bIns="45720" rtlCol="0" anchor="ctr">
            <a:noAutofit/>
          </a:bodyPr>
          <a:lstStyle>
            <a:lvl1pPr algn="r">
              <a:defRPr sz="1048" b="1">
                <a:solidFill>
                  <a:schemeClr val="tx1"/>
                </a:solidFill>
              </a:defRPr>
            </a:lvl1pPr>
          </a:lstStyle>
          <a:p>
            <a:fld id="{FF67EF60-D3B0-409C-88CD-C39F952AE724}" type="slidenum">
              <a:rPr lang="fr-FR" smtClean="0"/>
              <a:pPr/>
              <a:t>‹N°›</a:t>
            </a:fld>
            <a:endParaRPr lang="fr-FR" dirty="0"/>
          </a:p>
        </p:txBody>
      </p:sp>
      <p:cxnSp>
        <p:nvCxnSpPr>
          <p:cNvPr id="10" name="Connecteur droit 9">
            <a:extLst>
              <a:ext uri="{FF2B5EF4-FFF2-40B4-BE49-F238E27FC236}">
                <a16:creationId xmlns:a16="http://schemas.microsoft.com/office/drawing/2014/main" id="{B78710A3-816F-496D-8A45-7384252DA309}"/>
              </a:ext>
            </a:extLst>
          </p:cNvPr>
          <p:cNvCxnSpPr>
            <a:cxnSpLocks/>
          </p:cNvCxnSpPr>
          <p:nvPr userDrawn="1"/>
        </p:nvCxnSpPr>
        <p:spPr>
          <a:xfrm>
            <a:off x="1049118" y="6034299"/>
            <a:ext cx="233374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D1FEEF-FE2C-42E5-8EEA-DF13606A43C2}"/>
              </a:ext>
            </a:extLst>
          </p:cNvPr>
          <p:cNvCxnSpPr>
            <a:cxnSpLocks/>
          </p:cNvCxnSpPr>
          <p:nvPr userDrawn="1"/>
        </p:nvCxnSpPr>
        <p:spPr>
          <a:xfrm>
            <a:off x="3460408" y="6034299"/>
            <a:ext cx="72896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649BB86-C357-484E-8C12-19607C7F8EFA}"/>
              </a:ext>
            </a:extLst>
          </p:cNvPr>
          <p:cNvCxnSpPr/>
          <p:nvPr userDrawn="1"/>
        </p:nvCxnSpPr>
        <p:spPr>
          <a:xfrm>
            <a:off x="10805044" y="6034299"/>
            <a:ext cx="35375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84CABB6B-B893-9644-A9B3-E6E89DCAE5CE}"/>
              </a:ext>
            </a:extLst>
          </p:cNvPr>
          <p:cNvPicPr>
            <a:picLocks noChangeAspect="1"/>
          </p:cNvPicPr>
          <p:nvPr userDrawn="1"/>
        </p:nvPicPr>
        <p:blipFill>
          <a:blip r:embed="rId28"/>
          <a:stretch>
            <a:fillRect/>
          </a:stretch>
        </p:blipFill>
        <p:spPr>
          <a:xfrm>
            <a:off x="1049117" y="6220045"/>
            <a:ext cx="2333746" cy="473643"/>
          </a:xfrm>
          <a:prstGeom prst="rect">
            <a:avLst/>
          </a:prstGeom>
        </p:spPr>
      </p:pic>
    </p:spTree>
    <p:extLst>
      <p:ext uri="{BB962C8B-B14F-4D97-AF65-F5344CB8AC3E}">
        <p14:creationId xmlns:p14="http://schemas.microsoft.com/office/powerpoint/2010/main" val="17424193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hdr="0" dt="0"/>
  <p:txStyles>
    <p:titleStyle>
      <a:lvl1pPr algn="l" defTabSz="913042" rtl="0" eaLnBrk="1" latinLnBrk="0" hangingPunct="1">
        <a:lnSpc>
          <a:spcPct val="90000"/>
        </a:lnSpc>
        <a:spcBef>
          <a:spcPct val="0"/>
        </a:spcBef>
        <a:buNone/>
        <a:defRPr sz="2858" b="1" kern="1200">
          <a:solidFill>
            <a:srgbClr val="00B0F0"/>
          </a:solidFill>
          <a:latin typeface="+mj-lt"/>
          <a:ea typeface="+mj-ea"/>
          <a:cs typeface="+mj-cs"/>
        </a:defRPr>
      </a:lvl1pPr>
    </p:titleStyle>
    <p:bodyStyle>
      <a:lvl1pPr marL="0" indent="0" algn="l" defTabSz="913042" rtl="0" eaLnBrk="1" latinLnBrk="0" hangingPunct="1">
        <a:lnSpc>
          <a:spcPct val="90000"/>
        </a:lnSpc>
        <a:spcBef>
          <a:spcPts val="0"/>
        </a:spcBef>
        <a:buFont typeface="Arial" panose="020B0604020202020204" pitchFamily="34" charset="0"/>
        <a:buNone/>
        <a:defRPr sz="2796" kern="1200">
          <a:solidFill>
            <a:srgbClr val="00B0F0"/>
          </a:solidFill>
          <a:latin typeface="+mn-lt"/>
          <a:ea typeface="+mn-ea"/>
          <a:cs typeface="+mn-cs"/>
        </a:defRPr>
      </a:lvl1pPr>
      <a:lvl2pPr marL="0" indent="0" algn="l" defTabSz="913042" rtl="0" eaLnBrk="1" latinLnBrk="0" hangingPunct="1">
        <a:lnSpc>
          <a:spcPct val="90000"/>
        </a:lnSpc>
        <a:spcBef>
          <a:spcPts val="0"/>
        </a:spcBef>
        <a:buFont typeface="Arial" panose="020B0604020202020204" pitchFamily="34" charset="0"/>
        <a:buNone/>
        <a:defRPr sz="2397" kern="1200">
          <a:solidFill>
            <a:srgbClr val="00B0F0"/>
          </a:solidFill>
          <a:latin typeface="+mn-lt"/>
          <a:ea typeface="+mn-ea"/>
          <a:cs typeface="+mn-cs"/>
        </a:defRPr>
      </a:lvl2pPr>
      <a:lvl3pPr marL="0" indent="0" algn="l" defTabSz="913042" rtl="0" eaLnBrk="1" latinLnBrk="0" hangingPunct="1">
        <a:lnSpc>
          <a:spcPct val="90000"/>
        </a:lnSpc>
        <a:spcBef>
          <a:spcPts val="0"/>
        </a:spcBef>
        <a:buFont typeface="Arial" panose="020B0604020202020204" pitchFamily="34" charset="0"/>
        <a:buNone/>
        <a:defRPr sz="1997" kern="1200">
          <a:solidFill>
            <a:srgbClr val="00B0F0"/>
          </a:solidFill>
          <a:latin typeface="+mn-lt"/>
          <a:ea typeface="+mn-ea"/>
          <a:cs typeface="+mn-cs"/>
        </a:defRPr>
      </a:lvl3pPr>
      <a:lvl4pPr marL="0" indent="0" algn="l" defTabSz="913042" rtl="0" eaLnBrk="1" latinLnBrk="0" hangingPunct="1">
        <a:lnSpc>
          <a:spcPct val="90000"/>
        </a:lnSpc>
        <a:spcBef>
          <a:spcPts val="0"/>
        </a:spcBef>
        <a:buFont typeface="Arial" panose="020B0604020202020204" pitchFamily="34" charset="0"/>
        <a:buNone/>
        <a:defRPr sz="1798" kern="1200">
          <a:solidFill>
            <a:srgbClr val="00B0F0"/>
          </a:solidFill>
          <a:latin typeface="+mn-lt"/>
          <a:ea typeface="+mn-ea"/>
          <a:cs typeface="+mn-cs"/>
        </a:defRPr>
      </a:lvl4pPr>
      <a:lvl5pPr marL="0" indent="0" algn="l" defTabSz="913042" rtl="0" eaLnBrk="1" latinLnBrk="0" hangingPunct="1">
        <a:lnSpc>
          <a:spcPct val="90000"/>
        </a:lnSpc>
        <a:spcBef>
          <a:spcPts val="0"/>
        </a:spcBef>
        <a:buFont typeface="Arial" panose="020B0604020202020204" pitchFamily="34" charset="0"/>
        <a:buNone/>
        <a:defRPr sz="1798" kern="1200">
          <a:solidFill>
            <a:srgbClr val="00B0F0"/>
          </a:solidFill>
          <a:latin typeface="+mn-lt"/>
          <a:ea typeface="+mn-ea"/>
          <a:cs typeface="+mn-cs"/>
        </a:defRPr>
      </a:lvl5pPr>
      <a:lvl6pPr marL="2510867"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6pPr>
      <a:lvl7pPr marL="2967388"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7pPr>
      <a:lvl8pPr marL="3423909"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8pPr>
      <a:lvl9pPr marL="3880430"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042" rtl="0" eaLnBrk="1" latinLnBrk="0" hangingPunct="1">
        <a:defRPr sz="1798" kern="1200">
          <a:solidFill>
            <a:schemeClr val="tx1"/>
          </a:solidFill>
          <a:latin typeface="+mn-lt"/>
          <a:ea typeface="+mn-ea"/>
          <a:cs typeface="+mn-cs"/>
        </a:defRPr>
      </a:lvl1pPr>
      <a:lvl2pPr marL="456521" algn="l" defTabSz="913042" rtl="0" eaLnBrk="1" latinLnBrk="0" hangingPunct="1">
        <a:defRPr sz="1798" kern="1200">
          <a:solidFill>
            <a:schemeClr val="tx1"/>
          </a:solidFill>
          <a:latin typeface="+mn-lt"/>
          <a:ea typeface="+mn-ea"/>
          <a:cs typeface="+mn-cs"/>
        </a:defRPr>
      </a:lvl2pPr>
      <a:lvl3pPr marL="913042" algn="l" defTabSz="913042" rtl="0" eaLnBrk="1" latinLnBrk="0" hangingPunct="1">
        <a:defRPr sz="1798" kern="1200">
          <a:solidFill>
            <a:schemeClr val="tx1"/>
          </a:solidFill>
          <a:latin typeface="+mn-lt"/>
          <a:ea typeface="+mn-ea"/>
          <a:cs typeface="+mn-cs"/>
        </a:defRPr>
      </a:lvl3pPr>
      <a:lvl4pPr marL="1369563" algn="l" defTabSz="913042" rtl="0" eaLnBrk="1" latinLnBrk="0" hangingPunct="1">
        <a:defRPr sz="1798" kern="1200">
          <a:solidFill>
            <a:schemeClr val="tx1"/>
          </a:solidFill>
          <a:latin typeface="+mn-lt"/>
          <a:ea typeface="+mn-ea"/>
          <a:cs typeface="+mn-cs"/>
        </a:defRPr>
      </a:lvl4pPr>
      <a:lvl5pPr marL="1826085" algn="l" defTabSz="913042" rtl="0" eaLnBrk="1" latinLnBrk="0" hangingPunct="1">
        <a:defRPr sz="1798" kern="1200">
          <a:solidFill>
            <a:schemeClr val="tx1"/>
          </a:solidFill>
          <a:latin typeface="+mn-lt"/>
          <a:ea typeface="+mn-ea"/>
          <a:cs typeface="+mn-cs"/>
        </a:defRPr>
      </a:lvl5pPr>
      <a:lvl6pPr marL="2282606" algn="l" defTabSz="913042" rtl="0" eaLnBrk="1" latinLnBrk="0" hangingPunct="1">
        <a:defRPr sz="1798" kern="1200">
          <a:solidFill>
            <a:schemeClr val="tx1"/>
          </a:solidFill>
          <a:latin typeface="+mn-lt"/>
          <a:ea typeface="+mn-ea"/>
          <a:cs typeface="+mn-cs"/>
        </a:defRPr>
      </a:lvl6pPr>
      <a:lvl7pPr marL="2739127" algn="l" defTabSz="913042" rtl="0" eaLnBrk="1" latinLnBrk="0" hangingPunct="1">
        <a:defRPr sz="1798" kern="1200">
          <a:solidFill>
            <a:schemeClr val="tx1"/>
          </a:solidFill>
          <a:latin typeface="+mn-lt"/>
          <a:ea typeface="+mn-ea"/>
          <a:cs typeface="+mn-cs"/>
        </a:defRPr>
      </a:lvl7pPr>
      <a:lvl8pPr marL="3195648" algn="l" defTabSz="913042" rtl="0" eaLnBrk="1" latinLnBrk="0" hangingPunct="1">
        <a:defRPr sz="1798" kern="1200">
          <a:solidFill>
            <a:schemeClr val="tx1"/>
          </a:solidFill>
          <a:latin typeface="+mn-lt"/>
          <a:ea typeface="+mn-ea"/>
          <a:cs typeface="+mn-cs"/>
        </a:defRPr>
      </a:lvl8pPr>
      <a:lvl9pPr marL="3652169" algn="l" defTabSz="91304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3E524223-A963-4436-8278-363538E6B9E9}"/>
              </a:ext>
            </a:extLst>
          </p:cNvPr>
          <p:cNvGraphicFramePr>
            <a:graphicFrameLocks noChangeAspect="1"/>
          </p:cNvGraphicFramePr>
          <p:nvPr userDrawn="1">
            <p:custDataLst>
              <p:tags r:id="rId25"/>
            </p:custDataLst>
            <p:extLst>
              <p:ext uri="{D42A27DB-BD31-4B8C-83A1-F6EECF244321}">
                <p14:modId xmlns:p14="http://schemas.microsoft.com/office/powerpoint/2010/main" val="176286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Diapositive think-cell" r:id="rId26" imgW="444" imgH="443" progId="TCLayout.ActiveDocument.1">
                  <p:embed/>
                </p:oleObj>
              </mc:Choice>
              <mc:Fallback>
                <p:oleObj name="Diapositive think-cell" r:id="rId26" imgW="444" imgH="443" progId="TCLayout.ActiveDocument.1">
                  <p:embed/>
                  <p:pic>
                    <p:nvPicPr>
                      <p:cNvPr id="3" name="Objet 2" hidden="1">
                        <a:extLst>
                          <a:ext uri="{FF2B5EF4-FFF2-40B4-BE49-F238E27FC236}">
                            <a16:creationId xmlns:a16="http://schemas.microsoft.com/office/drawing/2014/main" id="{3E524223-A963-4436-8278-363538E6B9E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a:xfrm>
            <a:off x="5941744" y="6382512"/>
            <a:ext cx="4808348" cy="171466"/>
          </a:xfrm>
          <a:prstGeom prst="rect">
            <a:avLst/>
          </a:prstGeom>
        </p:spPr>
        <p:txBody>
          <a:bodyPr vert="horz" lIns="91440" tIns="45720" rIns="91440" bIns="45720" rtlCol="0" anchor="ctr">
            <a:noAutofit/>
          </a:bodyPr>
          <a:lstStyle>
            <a:lvl1pPr algn="r">
              <a:defRPr sz="762" b="0">
                <a:solidFill>
                  <a:schemeClr val="tx1"/>
                </a:solidFill>
              </a:defRPr>
            </a:lvl1pPr>
          </a:lstStyle>
          <a:p>
            <a:r>
              <a:rPr lang="fr-FR"/>
              <a:t>Plan de relance de la Banque des Territoires - Septembre 2020</a:t>
            </a:r>
            <a:endParaRPr lang="fr-FR" dirty="0"/>
          </a:p>
        </p:txBody>
      </p:sp>
      <p:sp>
        <p:nvSpPr>
          <p:cNvPr id="6" name="Slide Number Placeholder 5"/>
          <p:cNvSpPr>
            <a:spLocks noGrp="1"/>
          </p:cNvSpPr>
          <p:nvPr>
            <p:ph type="sldNum" sz="quarter" idx="4"/>
          </p:nvPr>
        </p:nvSpPr>
        <p:spPr>
          <a:xfrm>
            <a:off x="10750092" y="6380243"/>
            <a:ext cx="495663" cy="171466"/>
          </a:xfrm>
          <a:prstGeom prst="rect">
            <a:avLst/>
          </a:prstGeom>
        </p:spPr>
        <p:txBody>
          <a:bodyPr vert="horz" lIns="91440" tIns="45720" rIns="91440" bIns="45720" rtlCol="0" anchor="ctr">
            <a:noAutofit/>
          </a:bodyPr>
          <a:lstStyle>
            <a:lvl1pPr algn="r">
              <a:defRPr sz="1048" b="1">
                <a:solidFill>
                  <a:schemeClr val="tx1"/>
                </a:solidFill>
              </a:defRPr>
            </a:lvl1pPr>
          </a:lstStyle>
          <a:p>
            <a:fld id="{FF67EF60-D3B0-409C-88CD-C39F952AE724}" type="slidenum">
              <a:rPr lang="fr-FR" smtClean="0"/>
              <a:pPr/>
              <a:t>‹N°›</a:t>
            </a:fld>
            <a:endParaRPr lang="fr-FR" dirty="0"/>
          </a:p>
        </p:txBody>
      </p:sp>
      <p:cxnSp>
        <p:nvCxnSpPr>
          <p:cNvPr id="10" name="Connecteur droit 9">
            <a:extLst>
              <a:ext uri="{FF2B5EF4-FFF2-40B4-BE49-F238E27FC236}">
                <a16:creationId xmlns:a16="http://schemas.microsoft.com/office/drawing/2014/main" id="{B78710A3-816F-496D-8A45-7384252DA309}"/>
              </a:ext>
            </a:extLst>
          </p:cNvPr>
          <p:cNvCxnSpPr>
            <a:cxnSpLocks/>
          </p:cNvCxnSpPr>
          <p:nvPr userDrawn="1"/>
        </p:nvCxnSpPr>
        <p:spPr>
          <a:xfrm>
            <a:off x="1049118" y="6034299"/>
            <a:ext cx="233374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D1FEEF-FE2C-42E5-8EEA-DF13606A43C2}"/>
              </a:ext>
            </a:extLst>
          </p:cNvPr>
          <p:cNvCxnSpPr>
            <a:cxnSpLocks/>
          </p:cNvCxnSpPr>
          <p:nvPr userDrawn="1"/>
        </p:nvCxnSpPr>
        <p:spPr>
          <a:xfrm>
            <a:off x="3460408" y="6034299"/>
            <a:ext cx="72896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649BB86-C357-484E-8C12-19607C7F8EFA}"/>
              </a:ext>
            </a:extLst>
          </p:cNvPr>
          <p:cNvCxnSpPr/>
          <p:nvPr userDrawn="1"/>
        </p:nvCxnSpPr>
        <p:spPr>
          <a:xfrm>
            <a:off x="10805044" y="6034299"/>
            <a:ext cx="35375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84CABB6B-B893-9644-A9B3-E6E89DCAE5CE}"/>
              </a:ext>
            </a:extLst>
          </p:cNvPr>
          <p:cNvPicPr>
            <a:picLocks noChangeAspect="1"/>
          </p:cNvPicPr>
          <p:nvPr userDrawn="1"/>
        </p:nvPicPr>
        <p:blipFill>
          <a:blip r:embed="rId28"/>
          <a:stretch>
            <a:fillRect/>
          </a:stretch>
        </p:blipFill>
        <p:spPr>
          <a:xfrm>
            <a:off x="1049117" y="6220045"/>
            <a:ext cx="2333746" cy="473643"/>
          </a:xfrm>
          <a:prstGeom prst="rect">
            <a:avLst/>
          </a:prstGeom>
        </p:spPr>
      </p:pic>
    </p:spTree>
    <p:extLst>
      <p:ext uri="{BB962C8B-B14F-4D97-AF65-F5344CB8AC3E}">
        <p14:creationId xmlns:p14="http://schemas.microsoft.com/office/powerpoint/2010/main" val="4320918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hdr="0" dt="0"/>
  <p:txStyles>
    <p:titleStyle>
      <a:lvl1pPr algn="l" defTabSz="913042" rtl="0" eaLnBrk="1" latinLnBrk="0" hangingPunct="1">
        <a:lnSpc>
          <a:spcPct val="90000"/>
        </a:lnSpc>
        <a:spcBef>
          <a:spcPct val="0"/>
        </a:spcBef>
        <a:buNone/>
        <a:defRPr sz="2858" b="1" kern="1200">
          <a:solidFill>
            <a:srgbClr val="00B0F0"/>
          </a:solidFill>
          <a:latin typeface="+mj-lt"/>
          <a:ea typeface="+mj-ea"/>
          <a:cs typeface="+mj-cs"/>
        </a:defRPr>
      </a:lvl1pPr>
    </p:titleStyle>
    <p:bodyStyle>
      <a:lvl1pPr marL="0" indent="0" algn="l" defTabSz="913042" rtl="0" eaLnBrk="1" latinLnBrk="0" hangingPunct="1">
        <a:lnSpc>
          <a:spcPct val="90000"/>
        </a:lnSpc>
        <a:spcBef>
          <a:spcPts val="0"/>
        </a:spcBef>
        <a:buFont typeface="Arial" panose="020B0604020202020204" pitchFamily="34" charset="0"/>
        <a:buNone/>
        <a:defRPr sz="2796" kern="1200">
          <a:solidFill>
            <a:srgbClr val="00B0F0"/>
          </a:solidFill>
          <a:latin typeface="+mn-lt"/>
          <a:ea typeface="+mn-ea"/>
          <a:cs typeface="+mn-cs"/>
        </a:defRPr>
      </a:lvl1pPr>
      <a:lvl2pPr marL="0" indent="0" algn="l" defTabSz="913042" rtl="0" eaLnBrk="1" latinLnBrk="0" hangingPunct="1">
        <a:lnSpc>
          <a:spcPct val="90000"/>
        </a:lnSpc>
        <a:spcBef>
          <a:spcPts val="0"/>
        </a:spcBef>
        <a:buFont typeface="Arial" panose="020B0604020202020204" pitchFamily="34" charset="0"/>
        <a:buNone/>
        <a:defRPr sz="2397" kern="1200">
          <a:solidFill>
            <a:srgbClr val="00B0F0"/>
          </a:solidFill>
          <a:latin typeface="+mn-lt"/>
          <a:ea typeface="+mn-ea"/>
          <a:cs typeface="+mn-cs"/>
        </a:defRPr>
      </a:lvl2pPr>
      <a:lvl3pPr marL="0" indent="0" algn="l" defTabSz="913042" rtl="0" eaLnBrk="1" latinLnBrk="0" hangingPunct="1">
        <a:lnSpc>
          <a:spcPct val="90000"/>
        </a:lnSpc>
        <a:spcBef>
          <a:spcPts val="0"/>
        </a:spcBef>
        <a:buFont typeface="Arial" panose="020B0604020202020204" pitchFamily="34" charset="0"/>
        <a:buNone/>
        <a:defRPr sz="1997" kern="1200">
          <a:solidFill>
            <a:srgbClr val="00B0F0"/>
          </a:solidFill>
          <a:latin typeface="+mn-lt"/>
          <a:ea typeface="+mn-ea"/>
          <a:cs typeface="+mn-cs"/>
        </a:defRPr>
      </a:lvl3pPr>
      <a:lvl4pPr marL="0" indent="0" algn="l" defTabSz="913042" rtl="0" eaLnBrk="1" latinLnBrk="0" hangingPunct="1">
        <a:lnSpc>
          <a:spcPct val="90000"/>
        </a:lnSpc>
        <a:spcBef>
          <a:spcPts val="0"/>
        </a:spcBef>
        <a:buFont typeface="Arial" panose="020B0604020202020204" pitchFamily="34" charset="0"/>
        <a:buNone/>
        <a:defRPr sz="1798" kern="1200">
          <a:solidFill>
            <a:srgbClr val="00B0F0"/>
          </a:solidFill>
          <a:latin typeface="+mn-lt"/>
          <a:ea typeface="+mn-ea"/>
          <a:cs typeface="+mn-cs"/>
        </a:defRPr>
      </a:lvl4pPr>
      <a:lvl5pPr marL="0" indent="0" algn="l" defTabSz="913042" rtl="0" eaLnBrk="1" latinLnBrk="0" hangingPunct="1">
        <a:lnSpc>
          <a:spcPct val="90000"/>
        </a:lnSpc>
        <a:spcBef>
          <a:spcPts val="0"/>
        </a:spcBef>
        <a:buFont typeface="Arial" panose="020B0604020202020204" pitchFamily="34" charset="0"/>
        <a:buNone/>
        <a:defRPr sz="1798" kern="1200">
          <a:solidFill>
            <a:srgbClr val="00B0F0"/>
          </a:solidFill>
          <a:latin typeface="+mn-lt"/>
          <a:ea typeface="+mn-ea"/>
          <a:cs typeface="+mn-cs"/>
        </a:defRPr>
      </a:lvl5pPr>
      <a:lvl6pPr marL="2510867"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6pPr>
      <a:lvl7pPr marL="2967388"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7pPr>
      <a:lvl8pPr marL="3423909"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8pPr>
      <a:lvl9pPr marL="3880430"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042" rtl="0" eaLnBrk="1" latinLnBrk="0" hangingPunct="1">
        <a:defRPr sz="1798" kern="1200">
          <a:solidFill>
            <a:schemeClr val="tx1"/>
          </a:solidFill>
          <a:latin typeface="+mn-lt"/>
          <a:ea typeface="+mn-ea"/>
          <a:cs typeface="+mn-cs"/>
        </a:defRPr>
      </a:lvl1pPr>
      <a:lvl2pPr marL="456521" algn="l" defTabSz="913042" rtl="0" eaLnBrk="1" latinLnBrk="0" hangingPunct="1">
        <a:defRPr sz="1798" kern="1200">
          <a:solidFill>
            <a:schemeClr val="tx1"/>
          </a:solidFill>
          <a:latin typeface="+mn-lt"/>
          <a:ea typeface="+mn-ea"/>
          <a:cs typeface="+mn-cs"/>
        </a:defRPr>
      </a:lvl2pPr>
      <a:lvl3pPr marL="913042" algn="l" defTabSz="913042" rtl="0" eaLnBrk="1" latinLnBrk="0" hangingPunct="1">
        <a:defRPr sz="1798" kern="1200">
          <a:solidFill>
            <a:schemeClr val="tx1"/>
          </a:solidFill>
          <a:latin typeface="+mn-lt"/>
          <a:ea typeface="+mn-ea"/>
          <a:cs typeface="+mn-cs"/>
        </a:defRPr>
      </a:lvl3pPr>
      <a:lvl4pPr marL="1369563" algn="l" defTabSz="913042" rtl="0" eaLnBrk="1" latinLnBrk="0" hangingPunct="1">
        <a:defRPr sz="1798" kern="1200">
          <a:solidFill>
            <a:schemeClr val="tx1"/>
          </a:solidFill>
          <a:latin typeface="+mn-lt"/>
          <a:ea typeface="+mn-ea"/>
          <a:cs typeface="+mn-cs"/>
        </a:defRPr>
      </a:lvl4pPr>
      <a:lvl5pPr marL="1826085" algn="l" defTabSz="913042" rtl="0" eaLnBrk="1" latinLnBrk="0" hangingPunct="1">
        <a:defRPr sz="1798" kern="1200">
          <a:solidFill>
            <a:schemeClr val="tx1"/>
          </a:solidFill>
          <a:latin typeface="+mn-lt"/>
          <a:ea typeface="+mn-ea"/>
          <a:cs typeface="+mn-cs"/>
        </a:defRPr>
      </a:lvl5pPr>
      <a:lvl6pPr marL="2282606" algn="l" defTabSz="913042" rtl="0" eaLnBrk="1" latinLnBrk="0" hangingPunct="1">
        <a:defRPr sz="1798" kern="1200">
          <a:solidFill>
            <a:schemeClr val="tx1"/>
          </a:solidFill>
          <a:latin typeface="+mn-lt"/>
          <a:ea typeface="+mn-ea"/>
          <a:cs typeface="+mn-cs"/>
        </a:defRPr>
      </a:lvl6pPr>
      <a:lvl7pPr marL="2739127" algn="l" defTabSz="913042" rtl="0" eaLnBrk="1" latinLnBrk="0" hangingPunct="1">
        <a:defRPr sz="1798" kern="1200">
          <a:solidFill>
            <a:schemeClr val="tx1"/>
          </a:solidFill>
          <a:latin typeface="+mn-lt"/>
          <a:ea typeface="+mn-ea"/>
          <a:cs typeface="+mn-cs"/>
        </a:defRPr>
      </a:lvl7pPr>
      <a:lvl8pPr marL="3195648" algn="l" defTabSz="913042" rtl="0" eaLnBrk="1" latinLnBrk="0" hangingPunct="1">
        <a:defRPr sz="1798" kern="1200">
          <a:solidFill>
            <a:schemeClr val="tx1"/>
          </a:solidFill>
          <a:latin typeface="+mn-lt"/>
          <a:ea typeface="+mn-ea"/>
          <a:cs typeface="+mn-cs"/>
        </a:defRPr>
      </a:lvl8pPr>
      <a:lvl9pPr marL="3652169" algn="l" defTabSz="91304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44A3B33-0C08-47EE-AC51-5B9D106A6058}"/>
              </a:ext>
            </a:extLst>
          </p:cNvPr>
          <p:cNvGraphicFramePr>
            <a:graphicFrameLocks noChangeAspect="1"/>
          </p:cNvGraphicFramePr>
          <p:nvPr userDrawn="1">
            <p:custDataLst>
              <p:tags r:id="rId20"/>
            </p:custDataLst>
            <p:extLst>
              <p:ext uri="{D42A27DB-BD31-4B8C-83A1-F6EECF244321}">
                <p14:modId xmlns:p14="http://schemas.microsoft.com/office/powerpoint/2010/main" val="2271914458"/>
              </p:ext>
            </p:extLst>
          </p:nvPr>
        </p:nvGraphicFramePr>
        <p:xfrm>
          <a:off x="1515" y="1513"/>
          <a:ext cx="1515" cy="1513"/>
        </p:xfrm>
        <a:graphic>
          <a:graphicData uri="http://schemas.openxmlformats.org/presentationml/2006/ole">
            <mc:AlternateContent xmlns:mc="http://schemas.openxmlformats.org/markup-compatibility/2006">
              <mc:Choice xmlns:v="urn:schemas-microsoft-com:vml" Requires="v">
                <p:oleObj spid="_x0000_s3074" name="Diapositive think-cell" r:id="rId21" imgW="444" imgH="443" progId="TCLayout.ActiveDocument.1">
                  <p:embed/>
                </p:oleObj>
              </mc:Choice>
              <mc:Fallback>
                <p:oleObj name="Diapositive think-cell" r:id="rId21" imgW="444" imgH="443" progId="TCLayout.ActiveDocument.1">
                  <p:embed/>
                  <p:pic>
                    <p:nvPicPr>
                      <p:cNvPr id="3" name="Objet 2" hidden="1">
                        <a:extLst>
                          <a:ext uri="{FF2B5EF4-FFF2-40B4-BE49-F238E27FC236}">
                            <a16:creationId xmlns:a16="http://schemas.microsoft.com/office/drawing/2014/main" id="{844A3B33-0C08-47EE-AC51-5B9D106A6058}"/>
                          </a:ext>
                        </a:extLst>
                      </p:cNvPr>
                      <p:cNvPicPr/>
                      <p:nvPr/>
                    </p:nvPicPr>
                    <p:blipFill>
                      <a:blip r:embed="rId22"/>
                      <a:stretch>
                        <a:fillRect/>
                      </a:stretch>
                    </p:blipFill>
                    <p:spPr>
                      <a:xfrm>
                        <a:off x="1515" y="1513"/>
                        <a:ext cx="1515" cy="1513"/>
                      </a:xfrm>
                      <a:prstGeom prst="rect">
                        <a:avLst/>
                      </a:prstGeom>
                    </p:spPr>
                  </p:pic>
                </p:oleObj>
              </mc:Fallback>
            </mc:AlternateContent>
          </a:graphicData>
        </a:graphic>
      </p:graphicFrame>
      <p:sp>
        <p:nvSpPr>
          <p:cNvPr id="5" name="Footer Placeholder 4"/>
          <p:cNvSpPr>
            <a:spLocks noGrp="1"/>
          </p:cNvSpPr>
          <p:nvPr>
            <p:ph type="ftr" sz="quarter" idx="3"/>
          </p:nvPr>
        </p:nvSpPr>
        <p:spPr>
          <a:xfrm>
            <a:off x="2709122" y="6504540"/>
            <a:ext cx="4808348" cy="171466"/>
          </a:xfrm>
          <a:prstGeom prst="rect">
            <a:avLst/>
          </a:prstGeom>
        </p:spPr>
        <p:txBody>
          <a:bodyPr vert="horz" lIns="91440" tIns="45720" rIns="91440" bIns="45720" rtlCol="0" anchor="ctr">
            <a:noAutofit/>
          </a:bodyPr>
          <a:lstStyle>
            <a:lvl1pPr algn="l">
              <a:defRPr sz="734" b="1">
                <a:solidFill>
                  <a:schemeClr val="tx1"/>
                </a:solidFill>
              </a:defRPr>
            </a:lvl1pPr>
          </a:lstStyle>
          <a:p>
            <a:r>
              <a:rPr lang="fr-FR"/>
              <a:t>Plan de relance de la Banque des Territoires - Septembre 2020</a:t>
            </a:r>
            <a:endParaRPr lang="fr-FR" dirty="0"/>
          </a:p>
        </p:txBody>
      </p:sp>
      <p:sp>
        <p:nvSpPr>
          <p:cNvPr id="6" name="Slide Number Placeholder 5"/>
          <p:cNvSpPr>
            <a:spLocks noGrp="1"/>
          </p:cNvSpPr>
          <p:nvPr>
            <p:ph type="sldNum" sz="quarter" idx="4"/>
          </p:nvPr>
        </p:nvSpPr>
        <p:spPr>
          <a:xfrm>
            <a:off x="10558848" y="6502272"/>
            <a:ext cx="686907" cy="171466"/>
          </a:xfrm>
          <a:prstGeom prst="rect">
            <a:avLst/>
          </a:prstGeom>
        </p:spPr>
        <p:txBody>
          <a:bodyPr vert="horz" lIns="91440" tIns="45720" rIns="91440" bIns="45720" rtlCol="0" anchor="ctr">
            <a:noAutofit/>
          </a:bodyPr>
          <a:lstStyle>
            <a:lvl1pPr algn="r">
              <a:defRPr sz="1048" b="1">
                <a:solidFill>
                  <a:schemeClr val="tx1"/>
                </a:solidFill>
              </a:defRPr>
            </a:lvl1pPr>
          </a:lstStyle>
          <a:p>
            <a:fld id="{FF67EF60-D3B0-409C-88CD-C39F952AE724}" type="slidenum">
              <a:rPr lang="fr-FR" smtClean="0"/>
              <a:pPr/>
              <a:t>‹N°›</a:t>
            </a:fld>
            <a:endParaRPr lang="fr-FR" dirty="0"/>
          </a:p>
        </p:txBody>
      </p:sp>
      <p:cxnSp>
        <p:nvCxnSpPr>
          <p:cNvPr id="10" name="Connecteur droit 9">
            <a:extLst>
              <a:ext uri="{FF2B5EF4-FFF2-40B4-BE49-F238E27FC236}">
                <a16:creationId xmlns:a16="http://schemas.microsoft.com/office/drawing/2014/main" id="{B78710A3-816F-496D-8A45-7384252DA309}"/>
              </a:ext>
            </a:extLst>
          </p:cNvPr>
          <p:cNvCxnSpPr/>
          <p:nvPr userDrawn="1"/>
        </p:nvCxnSpPr>
        <p:spPr>
          <a:xfrm>
            <a:off x="1049117" y="6330538"/>
            <a:ext cx="1566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D1FEEF-FE2C-42E5-8EEA-DF13606A43C2}"/>
              </a:ext>
            </a:extLst>
          </p:cNvPr>
          <p:cNvCxnSpPr/>
          <p:nvPr userDrawn="1"/>
        </p:nvCxnSpPr>
        <p:spPr>
          <a:xfrm>
            <a:off x="2672068" y="6330538"/>
            <a:ext cx="8078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649BB86-C357-484E-8C12-19607C7F8EFA}"/>
              </a:ext>
            </a:extLst>
          </p:cNvPr>
          <p:cNvCxnSpPr/>
          <p:nvPr userDrawn="1"/>
        </p:nvCxnSpPr>
        <p:spPr>
          <a:xfrm>
            <a:off x="10805044" y="6330538"/>
            <a:ext cx="3537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656B8DD-2848-448D-869C-CC46D976C63D}"/>
              </a:ext>
            </a:extLst>
          </p:cNvPr>
          <p:cNvPicPr>
            <a:picLocks noChangeAspect="1"/>
          </p:cNvPicPr>
          <p:nvPr userDrawn="1"/>
        </p:nvPicPr>
        <p:blipFill>
          <a:blip r:embed="rId23"/>
          <a:stretch>
            <a:fillRect/>
          </a:stretch>
        </p:blipFill>
        <p:spPr>
          <a:xfrm>
            <a:off x="1049117" y="6434805"/>
            <a:ext cx="1497742" cy="304435"/>
          </a:xfrm>
          <a:prstGeom prst="rect">
            <a:avLst/>
          </a:prstGeom>
        </p:spPr>
      </p:pic>
    </p:spTree>
    <p:extLst>
      <p:ext uri="{BB962C8B-B14F-4D97-AF65-F5344CB8AC3E}">
        <p14:creationId xmlns:p14="http://schemas.microsoft.com/office/powerpoint/2010/main" val="11170234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dt="0"/>
  <p:txStyles>
    <p:titleStyle>
      <a:lvl1pPr algn="l" defTabSz="913042" rtl="0" eaLnBrk="1" latinLnBrk="0" hangingPunct="1">
        <a:lnSpc>
          <a:spcPct val="90000"/>
        </a:lnSpc>
        <a:spcBef>
          <a:spcPct val="0"/>
        </a:spcBef>
        <a:buNone/>
        <a:defRPr sz="2858" b="1" kern="1200">
          <a:solidFill>
            <a:srgbClr val="00B0F0"/>
          </a:solidFill>
          <a:latin typeface="+mj-lt"/>
          <a:ea typeface="+mj-ea"/>
          <a:cs typeface="+mj-cs"/>
        </a:defRPr>
      </a:lvl1pPr>
    </p:titleStyle>
    <p:bodyStyle>
      <a:lvl1pPr marL="0" indent="0" algn="l" defTabSz="913042" rtl="0" eaLnBrk="1" latinLnBrk="0" hangingPunct="1">
        <a:lnSpc>
          <a:spcPct val="90000"/>
        </a:lnSpc>
        <a:spcBef>
          <a:spcPts val="0"/>
        </a:spcBef>
        <a:buFont typeface="Arial" panose="020B0604020202020204" pitchFamily="34" charset="0"/>
        <a:buNone/>
        <a:defRPr sz="2796" kern="1200">
          <a:solidFill>
            <a:srgbClr val="00B0F0"/>
          </a:solidFill>
          <a:latin typeface="+mn-lt"/>
          <a:ea typeface="+mn-ea"/>
          <a:cs typeface="+mn-cs"/>
        </a:defRPr>
      </a:lvl1pPr>
      <a:lvl2pPr marL="0" indent="0" algn="l" defTabSz="913042" rtl="0" eaLnBrk="1" latinLnBrk="0" hangingPunct="1">
        <a:lnSpc>
          <a:spcPct val="90000"/>
        </a:lnSpc>
        <a:spcBef>
          <a:spcPts val="0"/>
        </a:spcBef>
        <a:buFont typeface="Arial" panose="020B0604020202020204" pitchFamily="34" charset="0"/>
        <a:buNone/>
        <a:defRPr sz="2397" kern="1200">
          <a:solidFill>
            <a:srgbClr val="00B0F0"/>
          </a:solidFill>
          <a:latin typeface="+mn-lt"/>
          <a:ea typeface="+mn-ea"/>
          <a:cs typeface="+mn-cs"/>
        </a:defRPr>
      </a:lvl2pPr>
      <a:lvl3pPr marL="0" indent="0" algn="l" defTabSz="913042" rtl="0" eaLnBrk="1" latinLnBrk="0" hangingPunct="1">
        <a:lnSpc>
          <a:spcPct val="90000"/>
        </a:lnSpc>
        <a:spcBef>
          <a:spcPts val="0"/>
        </a:spcBef>
        <a:buFont typeface="Arial" panose="020B0604020202020204" pitchFamily="34" charset="0"/>
        <a:buNone/>
        <a:defRPr sz="1997" kern="1200">
          <a:solidFill>
            <a:srgbClr val="00B0F0"/>
          </a:solidFill>
          <a:latin typeface="+mn-lt"/>
          <a:ea typeface="+mn-ea"/>
          <a:cs typeface="+mn-cs"/>
        </a:defRPr>
      </a:lvl3pPr>
      <a:lvl4pPr marL="0" indent="0" algn="l" defTabSz="913042" rtl="0" eaLnBrk="1" latinLnBrk="0" hangingPunct="1">
        <a:lnSpc>
          <a:spcPct val="90000"/>
        </a:lnSpc>
        <a:spcBef>
          <a:spcPts val="0"/>
        </a:spcBef>
        <a:buFont typeface="Arial" panose="020B0604020202020204" pitchFamily="34" charset="0"/>
        <a:buNone/>
        <a:defRPr sz="1798" kern="1200">
          <a:solidFill>
            <a:srgbClr val="00B0F0"/>
          </a:solidFill>
          <a:latin typeface="+mn-lt"/>
          <a:ea typeface="+mn-ea"/>
          <a:cs typeface="+mn-cs"/>
        </a:defRPr>
      </a:lvl4pPr>
      <a:lvl5pPr marL="0" indent="0" algn="l" defTabSz="913042" rtl="0" eaLnBrk="1" latinLnBrk="0" hangingPunct="1">
        <a:lnSpc>
          <a:spcPct val="90000"/>
        </a:lnSpc>
        <a:spcBef>
          <a:spcPts val="0"/>
        </a:spcBef>
        <a:buFont typeface="Arial" panose="020B0604020202020204" pitchFamily="34" charset="0"/>
        <a:buNone/>
        <a:defRPr sz="1798" kern="1200">
          <a:solidFill>
            <a:srgbClr val="00B0F0"/>
          </a:solidFill>
          <a:latin typeface="+mn-lt"/>
          <a:ea typeface="+mn-ea"/>
          <a:cs typeface="+mn-cs"/>
        </a:defRPr>
      </a:lvl5pPr>
      <a:lvl6pPr marL="2510867"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6pPr>
      <a:lvl7pPr marL="2967388"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7pPr>
      <a:lvl8pPr marL="3423909"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8pPr>
      <a:lvl9pPr marL="3880430" indent="-228261" algn="l" defTabSz="913042"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042" rtl="0" eaLnBrk="1" latinLnBrk="0" hangingPunct="1">
        <a:defRPr sz="1798" kern="1200">
          <a:solidFill>
            <a:schemeClr val="tx1"/>
          </a:solidFill>
          <a:latin typeface="+mn-lt"/>
          <a:ea typeface="+mn-ea"/>
          <a:cs typeface="+mn-cs"/>
        </a:defRPr>
      </a:lvl1pPr>
      <a:lvl2pPr marL="456521" algn="l" defTabSz="913042" rtl="0" eaLnBrk="1" latinLnBrk="0" hangingPunct="1">
        <a:defRPr sz="1798" kern="1200">
          <a:solidFill>
            <a:schemeClr val="tx1"/>
          </a:solidFill>
          <a:latin typeface="+mn-lt"/>
          <a:ea typeface="+mn-ea"/>
          <a:cs typeface="+mn-cs"/>
        </a:defRPr>
      </a:lvl2pPr>
      <a:lvl3pPr marL="913042" algn="l" defTabSz="913042" rtl="0" eaLnBrk="1" latinLnBrk="0" hangingPunct="1">
        <a:defRPr sz="1798" kern="1200">
          <a:solidFill>
            <a:schemeClr val="tx1"/>
          </a:solidFill>
          <a:latin typeface="+mn-lt"/>
          <a:ea typeface="+mn-ea"/>
          <a:cs typeface="+mn-cs"/>
        </a:defRPr>
      </a:lvl3pPr>
      <a:lvl4pPr marL="1369563" algn="l" defTabSz="913042" rtl="0" eaLnBrk="1" latinLnBrk="0" hangingPunct="1">
        <a:defRPr sz="1798" kern="1200">
          <a:solidFill>
            <a:schemeClr val="tx1"/>
          </a:solidFill>
          <a:latin typeface="+mn-lt"/>
          <a:ea typeface="+mn-ea"/>
          <a:cs typeface="+mn-cs"/>
        </a:defRPr>
      </a:lvl4pPr>
      <a:lvl5pPr marL="1826085" algn="l" defTabSz="913042" rtl="0" eaLnBrk="1" latinLnBrk="0" hangingPunct="1">
        <a:defRPr sz="1798" kern="1200">
          <a:solidFill>
            <a:schemeClr val="tx1"/>
          </a:solidFill>
          <a:latin typeface="+mn-lt"/>
          <a:ea typeface="+mn-ea"/>
          <a:cs typeface="+mn-cs"/>
        </a:defRPr>
      </a:lvl5pPr>
      <a:lvl6pPr marL="2282606" algn="l" defTabSz="913042" rtl="0" eaLnBrk="1" latinLnBrk="0" hangingPunct="1">
        <a:defRPr sz="1798" kern="1200">
          <a:solidFill>
            <a:schemeClr val="tx1"/>
          </a:solidFill>
          <a:latin typeface="+mn-lt"/>
          <a:ea typeface="+mn-ea"/>
          <a:cs typeface="+mn-cs"/>
        </a:defRPr>
      </a:lvl6pPr>
      <a:lvl7pPr marL="2739127" algn="l" defTabSz="913042" rtl="0" eaLnBrk="1" latinLnBrk="0" hangingPunct="1">
        <a:defRPr sz="1798" kern="1200">
          <a:solidFill>
            <a:schemeClr val="tx1"/>
          </a:solidFill>
          <a:latin typeface="+mn-lt"/>
          <a:ea typeface="+mn-ea"/>
          <a:cs typeface="+mn-cs"/>
        </a:defRPr>
      </a:lvl7pPr>
      <a:lvl8pPr marL="3195648" algn="l" defTabSz="913042" rtl="0" eaLnBrk="1" latinLnBrk="0" hangingPunct="1">
        <a:defRPr sz="1798" kern="1200">
          <a:solidFill>
            <a:schemeClr val="tx1"/>
          </a:solidFill>
          <a:latin typeface="+mn-lt"/>
          <a:ea typeface="+mn-ea"/>
          <a:cs typeface="+mn-cs"/>
        </a:defRPr>
      </a:lvl8pPr>
      <a:lvl9pPr marL="3652169" algn="l" defTabSz="91304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o2france.fr/portail/groupe-thematique/prevention-des-dechets-menager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revention-dechets.gouv.fr/sinformer/agir-faveur-prevention-dechet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7.emf"/><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36.xml"/><Relationship Id="rId4"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35.xml"/><Relationship Id="rId7" Type="http://schemas.openxmlformats.org/officeDocument/2006/relationships/image" Target="../media/image7.emf"/><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8.xml"/><Relationship Id="rId4" Type="http://schemas.openxmlformats.org/officeDocument/2006/relationships/slideLayout" Target="../slideLayouts/slideLayout40.xml"/><Relationship Id="rId9"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44.xml"/><Relationship Id="rId5" Type="http://schemas.openxmlformats.org/officeDocument/2006/relationships/image" Target="../media/image5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mailto:s.desplanques@v2r.fr"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mailto:oikeo@orange.fr" TargetMode="External"/><Relationship Id="rId5" Type="http://schemas.openxmlformats.org/officeDocument/2006/relationships/hyperlink" Target="mailto:Damien.descoings@hautsdefrance.fr" TargetMode="External"/><Relationship Id="rId4" Type="http://schemas.openxmlformats.org/officeDocument/2006/relationships/hyperlink" Target="mailto:jean-michel.fouquet@hautsdefrance.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8">
            <a:extLst>
              <a:ext uri="{FF2B5EF4-FFF2-40B4-BE49-F238E27FC236}">
                <a16:creationId xmlns:a16="http://schemas.microsoft.com/office/drawing/2014/main" id="{B5D16EF8-206A-234F-A231-C38048A06392}"/>
              </a:ext>
            </a:extLst>
          </p:cNvPr>
          <p:cNvSpPr>
            <a:spLocks noGrp="1"/>
          </p:cNvSpPr>
          <p:nvPr>
            <p:ph type="subTitle" idx="1"/>
          </p:nvPr>
        </p:nvSpPr>
        <p:spPr>
          <a:xfrm>
            <a:off x="4695256" y="5243070"/>
            <a:ext cx="7572943" cy="582322"/>
          </a:xfrm>
        </p:spPr>
        <p:txBody>
          <a:bodyPr>
            <a:normAutofit fontScale="92500" lnSpcReduction="20000"/>
          </a:bodyPr>
          <a:lstStyle/>
          <a:p>
            <a:r>
              <a:rPr lang="fr-FR" sz="1600" b="1" dirty="0"/>
              <a:t>Visio conférence depuis le siège de Région à Lille </a:t>
            </a:r>
          </a:p>
          <a:p>
            <a:r>
              <a:rPr lang="fr-FR" sz="1600" b="1" dirty="0">
                <a:solidFill>
                  <a:srgbClr val="78B832"/>
                </a:solidFill>
              </a:rPr>
              <a:t>Mardi 11 avril 2023 10h – 12h</a:t>
            </a:r>
          </a:p>
        </p:txBody>
      </p:sp>
      <p:pic>
        <p:nvPicPr>
          <p:cNvPr id="11" name="Image 10">
            <a:extLst>
              <a:ext uri="{FF2B5EF4-FFF2-40B4-BE49-F238E27FC236}">
                <a16:creationId xmlns:a16="http://schemas.microsoft.com/office/drawing/2014/main" id="{9B453F32-D57C-494C-AF29-246C5641A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279" y="4848375"/>
            <a:ext cx="1597794" cy="1597794"/>
          </a:xfrm>
          <a:prstGeom prst="rect">
            <a:avLst/>
          </a:prstGeom>
        </p:spPr>
      </p:pic>
      <p:sp>
        <p:nvSpPr>
          <p:cNvPr id="2" name="Titre 1"/>
          <p:cNvSpPr>
            <a:spLocks noGrp="1"/>
          </p:cNvSpPr>
          <p:nvPr>
            <p:ph type="ctrTitle"/>
          </p:nvPr>
        </p:nvSpPr>
        <p:spPr/>
        <p:txBody>
          <a:bodyPr>
            <a:normAutofit fontScale="90000"/>
          </a:bodyPr>
          <a:lstStyle/>
          <a:p>
            <a:r>
              <a:rPr lang="fr-FR" sz="1800" b="1" dirty="0">
                <a:solidFill>
                  <a:srgbClr val="004890"/>
                </a:solidFill>
                <a:effectLst/>
                <a:latin typeface="Verdana" panose="020B0604030504040204" pitchFamily="34" charset="0"/>
                <a:ea typeface="Times New Roman" panose="02020603050405020304" pitchFamily="18" charset="0"/>
                <a:cs typeface="Times New Roman" panose="02020603050405020304" pitchFamily="18" charset="0"/>
              </a:rPr>
              <a:t>Programme d’accompagnement régional</a:t>
            </a:r>
            <a:br>
              <a:rPr lang="fr-FR" sz="1800" b="1" dirty="0">
                <a:solidFill>
                  <a:srgbClr val="004890"/>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1800" b="1" dirty="0">
                <a:solidFill>
                  <a:srgbClr val="004890"/>
                </a:solidFill>
                <a:effectLst/>
                <a:latin typeface="Verdana" panose="020B0604030504040204" pitchFamily="34" charset="0"/>
                <a:ea typeface="Times New Roman" panose="02020603050405020304" pitchFamily="18" charset="0"/>
                <a:cs typeface="Times New Roman" panose="02020603050405020304" pitchFamily="18" charset="0"/>
              </a:rPr>
              <a:t>en faveur de la prévention des déchets ménagers</a:t>
            </a:r>
            <a:br>
              <a:rPr lang="fr-FR" sz="1800" b="1" dirty="0">
                <a:solidFill>
                  <a:srgbClr val="004890"/>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1800" b="1" dirty="0">
                <a:solidFill>
                  <a:srgbClr val="004890"/>
                </a:solidFill>
                <a:effectLst/>
                <a:latin typeface="Verdana" panose="020B0604030504040204" pitchFamily="34" charset="0"/>
                <a:ea typeface="Times New Roman" panose="02020603050405020304" pitchFamily="18" charset="0"/>
                <a:cs typeface="Times New Roman" panose="02020603050405020304" pitchFamily="18" charset="0"/>
              </a:rPr>
              <a:t/>
            </a:r>
            <a:br>
              <a:rPr lang="fr-FR" sz="1800" b="1" dirty="0">
                <a:solidFill>
                  <a:srgbClr val="004890"/>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3200" b="1" dirty="0">
                <a:solidFill>
                  <a:srgbClr val="93C11F"/>
                </a:solidFill>
                <a:effectLst/>
                <a:latin typeface="Verdana" panose="020B0604030504040204" pitchFamily="34" charset="0"/>
                <a:ea typeface="Times New Roman" panose="02020603050405020304" pitchFamily="18" charset="0"/>
                <a:cs typeface="Times New Roman" panose="02020603050405020304" pitchFamily="18" charset="0"/>
              </a:rPr>
              <a:t>RETOUR SUR UNE ANNÉE</a:t>
            </a:r>
            <a:br>
              <a:rPr lang="fr-FR" sz="3200" b="1" dirty="0">
                <a:solidFill>
                  <a:srgbClr val="93C11F"/>
                </a:solidFill>
                <a:effectLst/>
                <a:latin typeface="Verdana" panose="020B0604030504040204" pitchFamily="34" charset="0"/>
                <a:ea typeface="Times New Roman" panose="02020603050405020304" pitchFamily="18" charset="0"/>
                <a:cs typeface="Times New Roman" panose="02020603050405020304" pitchFamily="18" charset="0"/>
              </a:rPr>
            </a:br>
            <a:r>
              <a:rPr lang="fr-FR" sz="3200" b="1" dirty="0">
                <a:solidFill>
                  <a:srgbClr val="93C11F"/>
                </a:solidFill>
                <a:effectLst/>
                <a:latin typeface="Verdana" panose="020B0604030504040204" pitchFamily="34" charset="0"/>
                <a:ea typeface="Times New Roman" panose="02020603050405020304" pitchFamily="18" charset="0"/>
                <a:cs typeface="Times New Roman" panose="02020603050405020304" pitchFamily="18" charset="0"/>
              </a:rPr>
              <a:t>DE RENCONTRES</a:t>
            </a:r>
            <a:endParaRPr lang="fr-FR" sz="3200" dirty="0">
              <a:solidFill>
                <a:srgbClr val="93C11F"/>
              </a:solidFill>
            </a:endParaRPr>
          </a:p>
        </p:txBody>
      </p:sp>
      <p:sp>
        <p:nvSpPr>
          <p:cNvPr id="3" name="Espace réservé du numéro de diapositive 2">
            <a:extLst>
              <a:ext uri="{FF2B5EF4-FFF2-40B4-BE49-F238E27FC236}">
                <a16:creationId xmlns:a16="http://schemas.microsoft.com/office/drawing/2014/main" id="{CD210B61-8779-43AD-916D-45EE6CF330D3}"/>
              </a:ext>
            </a:extLst>
          </p:cNvPr>
          <p:cNvSpPr>
            <a:spLocks noGrp="1"/>
          </p:cNvSpPr>
          <p:nvPr>
            <p:ph type="sldNum" sz="quarter" idx="12"/>
          </p:nvPr>
        </p:nvSpPr>
        <p:spPr/>
        <p:txBody>
          <a:bodyPr/>
          <a:lstStyle/>
          <a:p>
            <a:fld id="{A21EAC81-DECF-47DB-B95F-F01DF5AEDC52}" type="slidenum">
              <a:rPr lang="fr-FR" smtClean="0"/>
              <a:t>1</a:t>
            </a:fld>
            <a:endParaRPr lang="fr-FR"/>
          </a:p>
        </p:txBody>
      </p:sp>
      <p:sp>
        <p:nvSpPr>
          <p:cNvPr id="4" name="Espace réservé du pied de page 3">
            <a:extLst>
              <a:ext uri="{FF2B5EF4-FFF2-40B4-BE49-F238E27FC236}">
                <a16:creationId xmlns:a16="http://schemas.microsoft.com/office/drawing/2014/main" id="{E2684ABC-7760-4D03-B398-167E4F34D3F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68668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7800" y="294006"/>
            <a:ext cx="10515600" cy="913094"/>
          </a:xfrm>
        </p:spPr>
        <p:txBody>
          <a:bodyPr>
            <a:normAutofit/>
          </a:bodyPr>
          <a:lstStyle/>
          <a:p>
            <a:r>
              <a:rPr lang="fr-FR" sz="3200" cap="small" dirty="0"/>
              <a:t>4 Ateliers Tarification Incitative</a:t>
            </a:r>
          </a:p>
        </p:txBody>
      </p:sp>
      <p:sp>
        <p:nvSpPr>
          <p:cNvPr id="3" name="Espace réservé du contenu 2"/>
          <p:cNvSpPr>
            <a:spLocks noGrp="1"/>
          </p:cNvSpPr>
          <p:nvPr>
            <p:ph idx="1"/>
          </p:nvPr>
        </p:nvSpPr>
        <p:spPr/>
        <p:txBody>
          <a:bodyPr>
            <a:normAutofit/>
          </a:bodyPr>
          <a:lstStyle/>
          <a:p>
            <a:pPr lvl="1"/>
            <a:r>
              <a:rPr lang="fr-FR" sz="2400" b="1" dirty="0">
                <a:solidFill>
                  <a:srgbClr val="93C11F"/>
                </a:solidFill>
              </a:rPr>
              <a:t>Besoins organisationnels du déploiement de la TI</a:t>
            </a:r>
          </a:p>
          <a:p>
            <a:pPr lvl="2"/>
            <a:r>
              <a:rPr lang="fr-FR" b="1" dirty="0"/>
              <a:t>Région Hauts-de-France – Amiens 6 octobre 2022</a:t>
            </a:r>
          </a:p>
          <a:p>
            <a:pPr lvl="2"/>
            <a:endParaRPr lang="fr-FR" b="1" dirty="0">
              <a:solidFill>
                <a:srgbClr val="93C11F"/>
              </a:solidFill>
            </a:endParaRPr>
          </a:p>
          <a:p>
            <a:pPr lvl="1"/>
            <a:r>
              <a:rPr lang="fr-FR" sz="2400" b="1" dirty="0">
                <a:solidFill>
                  <a:srgbClr val="93C11F"/>
                </a:solidFill>
              </a:rPr>
              <a:t>Impacts de la tarification incitative sur les performances de collecte</a:t>
            </a:r>
          </a:p>
          <a:p>
            <a:pPr lvl="2"/>
            <a:r>
              <a:rPr lang="fr-FR" b="1" dirty="0"/>
              <a:t>SIRTOM du Laonnois – 15 décembre 2022</a:t>
            </a:r>
          </a:p>
          <a:p>
            <a:pPr lvl="2"/>
            <a:endParaRPr lang="fr-FR" b="1" dirty="0">
              <a:solidFill>
                <a:srgbClr val="93C11F"/>
              </a:solidFill>
            </a:endParaRPr>
          </a:p>
          <a:p>
            <a:pPr lvl="1"/>
            <a:r>
              <a:rPr lang="fr-FR" sz="2400" b="1" dirty="0">
                <a:solidFill>
                  <a:srgbClr val="93C11F"/>
                </a:solidFill>
              </a:rPr>
              <a:t>La TI par l’exemple : retours d’expérience </a:t>
            </a:r>
          </a:p>
          <a:p>
            <a:pPr lvl="2"/>
            <a:r>
              <a:rPr lang="fr-FR" b="1" dirty="0">
                <a:solidFill>
                  <a:srgbClr val="00B0F0"/>
                </a:solidFill>
              </a:rPr>
              <a:t>SMAV 62 – 12 janvier 2023</a:t>
            </a:r>
          </a:p>
          <a:p>
            <a:pPr marL="914400" lvl="2" indent="0">
              <a:buNone/>
            </a:pPr>
            <a:endParaRPr lang="fr-FR" b="1" dirty="0">
              <a:solidFill>
                <a:srgbClr val="93C11F"/>
              </a:solidFill>
            </a:endParaRPr>
          </a:p>
          <a:p>
            <a:pPr lvl="1"/>
            <a:r>
              <a:rPr lang="fr-FR" sz="2400" b="1" dirty="0">
                <a:solidFill>
                  <a:srgbClr val="93C11F"/>
                </a:solidFill>
              </a:rPr>
              <a:t>Des outils complémentaires à la TI pour réduire </a:t>
            </a:r>
          </a:p>
          <a:p>
            <a:pPr marL="457200" lvl="1" indent="0">
              <a:buNone/>
            </a:pPr>
            <a:r>
              <a:rPr lang="fr-FR" sz="2400" b="1" dirty="0">
                <a:solidFill>
                  <a:srgbClr val="93C11F"/>
                </a:solidFill>
              </a:rPr>
              <a:t>   et mieux valoriser les DMA</a:t>
            </a:r>
          </a:p>
          <a:p>
            <a:pPr lvl="2"/>
            <a:r>
              <a:rPr lang="fr-FR" b="1" dirty="0">
                <a:solidFill>
                  <a:srgbClr val="00B0F0"/>
                </a:solidFill>
              </a:rPr>
              <a:t>Communauté d’Agglomération du Beauvaisis – 28 février 2023</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10</a:t>
            </a:fld>
            <a:endParaRPr lang="fr-FR" dirty="0"/>
          </a:p>
        </p:txBody>
      </p:sp>
    </p:spTree>
    <p:extLst>
      <p:ext uri="{BB962C8B-B14F-4D97-AF65-F5344CB8AC3E}">
        <p14:creationId xmlns:p14="http://schemas.microsoft.com/office/powerpoint/2010/main" val="41797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7800" y="377424"/>
            <a:ext cx="10515600" cy="913094"/>
          </a:xfrm>
        </p:spPr>
        <p:txBody>
          <a:bodyPr>
            <a:normAutofit/>
          </a:bodyPr>
          <a:lstStyle/>
          <a:p>
            <a:r>
              <a:rPr lang="fr-FR" sz="3200" cap="small" dirty="0"/>
              <a:t>4 ateliers tri des biodéchets</a:t>
            </a:r>
          </a:p>
        </p:txBody>
      </p:sp>
      <p:sp>
        <p:nvSpPr>
          <p:cNvPr id="3" name="Espace réservé du contenu 2"/>
          <p:cNvSpPr>
            <a:spLocks noGrp="1"/>
          </p:cNvSpPr>
          <p:nvPr>
            <p:ph idx="1"/>
          </p:nvPr>
        </p:nvSpPr>
        <p:spPr/>
        <p:txBody>
          <a:bodyPr>
            <a:normAutofit/>
          </a:bodyPr>
          <a:lstStyle/>
          <a:p>
            <a:r>
              <a:rPr lang="fr-FR" b="1" dirty="0">
                <a:solidFill>
                  <a:srgbClr val="92D050"/>
                </a:solidFill>
              </a:rPr>
              <a:t>Enjeux réglementaire, pré-collecte et collecte 1/2</a:t>
            </a:r>
          </a:p>
          <a:p>
            <a:pPr lvl="1"/>
            <a:r>
              <a:rPr lang="fr-FR" sz="1800" b="1" dirty="0">
                <a:solidFill>
                  <a:srgbClr val="00B0F0"/>
                </a:solidFill>
              </a:rPr>
              <a:t>Région Hauts-de-France Amiens 6 octobre 2022</a:t>
            </a:r>
          </a:p>
          <a:p>
            <a:pPr lvl="1"/>
            <a:endParaRPr lang="fr-FR" b="1" dirty="0">
              <a:solidFill>
                <a:srgbClr val="92D050"/>
              </a:solidFill>
            </a:endParaRPr>
          </a:p>
          <a:p>
            <a:r>
              <a:rPr lang="fr-FR" b="1" dirty="0">
                <a:solidFill>
                  <a:srgbClr val="92D050"/>
                </a:solidFill>
              </a:rPr>
              <a:t>Enjeux réglementaire, pré-collecte et collecte 2/2</a:t>
            </a:r>
          </a:p>
          <a:p>
            <a:pPr lvl="1"/>
            <a:r>
              <a:rPr lang="fr-FR" sz="1800" b="1" dirty="0">
                <a:solidFill>
                  <a:srgbClr val="05A1E4"/>
                </a:solidFill>
              </a:rPr>
              <a:t>Communauté d’Agglomération du Pays de Saint Omer 1</a:t>
            </a:r>
            <a:r>
              <a:rPr lang="fr-FR" sz="1800" b="1" baseline="30000" dirty="0">
                <a:solidFill>
                  <a:srgbClr val="05A1E4"/>
                </a:solidFill>
              </a:rPr>
              <a:t>er</a:t>
            </a:r>
            <a:r>
              <a:rPr lang="fr-FR" sz="1800" b="1" dirty="0">
                <a:solidFill>
                  <a:srgbClr val="05A1E4"/>
                </a:solidFill>
              </a:rPr>
              <a:t> décembre 2022</a:t>
            </a:r>
          </a:p>
          <a:p>
            <a:pPr lvl="1"/>
            <a:endParaRPr lang="fr-FR" b="1" dirty="0">
              <a:solidFill>
                <a:srgbClr val="92D050"/>
              </a:solidFill>
            </a:endParaRPr>
          </a:p>
          <a:p>
            <a:r>
              <a:rPr lang="fr-FR" b="1" dirty="0">
                <a:solidFill>
                  <a:srgbClr val="92D050"/>
                </a:solidFill>
              </a:rPr>
              <a:t>Les indispensables de la réussite et opportunités locales de collecte et traitement des biodéchets</a:t>
            </a:r>
          </a:p>
          <a:p>
            <a:pPr lvl="1"/>
            <a:r>
              <a:rPr lang="fr-FR" sz="1800" b="1" dirty="0">
                <a:solidFill>
                  <a:srgbClr val="05A1E4"/>
                </a:solidFill>
              </a:rPr>
              <a:t>SMAV 62 12 janvier 2023</a:t>
            </a:r>
          </a:p>
          <a:p>
            <a:pPr lvl="1"/>
            <a:endParaRPr lang="fr-FR" b="1" dirty="0">
              <a:solidFill>
                <a:srgbClr val="00B0F0"/>
              </a:solidFill>
            </a:endParaRPr>
          </a:p>
          <a:p>
            <a:r>
              <a:rPr lang="fr-FR" b="1" dirty="0">
                <a:solidFill>
                  <a:srgbClr val="92D050"/>
                </a:solidFill>
              </a:rPr>
              <a:t>Mise en place du tri à la source des biodéchets</a:t>
            </a:r>
          </a:p>
          <a:p>
            <a:pPr lvl="1"/>
            <a:r>
              <a:rPr lang="fr-FR" sz="1800" b="1" dirty="0">
                <a:solidFill>
                  <a:srgbClr val="00B0F0"/>
                </a:solidFill>
              </a:rPr>
              <a:t>Communauté de Commune de l’Aire Cantilienne 2 février 2023</a:t>
            </a:r>
          </a:p>
          <a:p>
            <a:pPr lvl="1"/>
            <a:endParaRPr lang="fr-FR" b="1" dirty="0">
              <a:solidFill>
                <a:srgbClr val="00B0F0"/>
              </a:solidFill>
            </a:endParaRP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11</a:t>
            </a:fld>
            <a:endParaRPr lang="fr-FR" dirty="0"/>
          </a:p>
        </p:txBody>
      </p:sp>
    </p:spTree>
    <p:extLst>
      <p:ext uri="{BB962C8B-B14F-4D97-AF65-F5344CB8AC3E}">
        <p14:creationId xmlns:p14="http://schemas.microsoft.com/office/powerpoint/2010/main" val="416211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4680" y="203050"/>
            <a:ext cx="10515600" cy="913094"/>
          </a:xfrm>
        </p:spPr>
        <p:txBody>
          <a:bodyPr>
            <a:normAutofit fontScale="90000"/>
          </a:bodyPr>
          <a:lstStyle/>
          <a:p>
            <a:r>
              <a:rPr lang="fr-FR" sz="3600" cap="small" dirty="0"/>
              <a:t>4 visites techniques</a:t>
            </a:r>
            <a:r>
              <a:rPr lang="fr-FR" dirty="0"/>
              <a:t/>
            </a:r>
            <a:br>
              <a:rPr lang="fr-FR" dirty="0"/>
            </a:br>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12</a:t>
            </a:fld>
            <a:endParaRPr lang="fr-FR" dirty="0"/>
          </a:p>
        </p:txBody>
      </p:sp>
      <p:sp>
        <p:nvSpPr>
          <p:cNvPr id="7" name="Espace réservé du contenu 6"/>
          <p:cNvSpPr>
            <a:spLocks noGrp="1"/>
          </p:cNvSpPr>
          <p:nvPr>
            <p:ph idx="1"/>
          </p:nvPr>
        </p:nvSpPr>
        <p:spPr>
          <a:xfrm>
            <a:off x="622738" y="1369659"/>
            <a:ext cx="10515600" cy="4675541"/>
          </a:xfrm>
        </p:spPr>
        <p:txBody>
          <a:bodyPr>
            <a:normAutofit fontScale="47500" lnSpcReduction="20000"/>
          </a:bodyPr>
          <a:lstStyle/>
          <a:p>
            <a:r>
              <a:rPr lang="fr-FR" sz="4400" b="1" dirty="0">
                <a:solidFill>
                  <a:srgbClr val="92D050"/>
                </a:solidFill>
              </a:rPr>
              <a:t>Compostage partagé dans un quartier d’Amiens</a:t>
            </a:r>
          </a:p>
          <a:p>
            <a:pPr lvl="1"/>
            <a:r>
              <a:rPr lang="fr-FR" sz="3300" b="1" dirty="0">
                <a:solidFill>
                  <a:srgbClr val="00B0F0"/>
                </a:solidFill>
              </a:rPr>
              <a:t>Avec Amiens Métropole et les Recyclettes </a:t>
            </a:r>
          </a:p>
          <a:p>
            <a:pPr marL="0" indent="0">
              <a:buNone/>
            </a:pPr>
            <a:endParaRPr lang="fr-FR" dirty="0"/>
          </a:p>
          <a:p>
            <a:r>
              <a:rPr lang="fr-FR" sz="4400" b="1" dirty="0">
                <a:solidFill>
                  <a:srgbClr val="92D050"/>
                </a:solidFill>
              </a:rPr>
              <a:t>Boucle locale d’économie circulaire autour du recyclage </a:t>
            </a:r>
          </a:p>
          <a:p>
            <a:pPr marL="0" indent="0">
              <a:buNone/>
            </a:pPr>
            <a:r>
              <a:rPr lang="fr-FR" sz="4400" b="1" dirty="0">
                <a:solidFill>
                  <a:srgbClr val="92D050"/>
                </a:solidFill>
              </a:rPr>
              <a:t>   des cartons et papiers</a:t>
            </a:r>
          </a:p>
          <a:p>
            <a:pPr lvl="1"/>
            <a:r>
              <a:rPr lang="fr-FR" dirty="0"/>
              <a:t> </a:t>
            </a:r>
            <a:r>
              <a:rPr lang="fr-FR" sz="3300" b="1" dirty="0">
                <a:solidFill>
                  <a:srgbClr val="00B0F0"/>
                </a:solidFill>
              </a:rPr>
              <a:t>Avec la CAPSO visite de la cartonnerie Gondardennes à</a:t>
            </a:r>
          </a:p>
          <a:p>
            <a:pPr marL="0" indent="0">
              <a:buNone/>
            </a:pPr>
            <a:r>
              <a:rPr lang="fr-FR" sz="3300" dirty="0"/>
              <a:t>           </a:t>
            </a:r>
            <a:r>
              <a:rPr lang="fr-FR" sz="3300" b="1" dirty="0">
                <a:solidFill>
                  <a:srgbClr val="00B0F0"/>
                </a:solidFill>
              </a:rPr>
              <a:t>Wardrecques</a:t>
            </a:r>
          </a:p>
          <a:p>
            <a:pPr marL="0" indent="0">
              <a:buNone/>
            </a:pPr>
            <a:endParaRPr lang="fr-FR" dirty="0"/>
          </a:p>
          <a:p>
            <a:r>
              <a:rPr lang="fr-FR" sz="4400" b="1" dirty="0">
                <a:solidFill>
                  <a:srgbClr val="92D050"/>
                </a:solidFill>
              </a:rPr>
              <a:t>Collecte de biodéchets en PAV et un exemple de compost</a:t>
            </a:r>
          </a:p>
          <a:p>
            <a:pPr marL="0" indent="0">
              <a:buNone/>
            </a:pPr>
            <a:r>
              <a:rPr lang="fr-FR" sz="4400" b="1" dirty="0">
                <a:solidFill>
                  <a:srgbClr val="92D050"/>
                </a:solidFill>
              </a:rPr>
              <a:t>    partagé dans une résidence</a:t>
            </a:r>
          </a:p>
          <a:p>
            <a:pPr lvl="1"/>
            <a:r>
              <a:rPr lang="fr-FR" sz="3400" b="1" dirty="0">
                <a:solidFill>
                  <a:srgbClr val="00B0F0"/>
                </a:solidFill>
              </a:rPr>
              <a:t>Avec la Communauté de Commune de l’Aire Cantilienne </a:t>
            </a:r>
          </a:p>
          <a:p>
            <a:pPr marL="0" indent="0">
              <a:buNone/>
            </a:pPr>
            <a:endParaRPr lang="fr-FR" dirty="0"/>
          </a:p>
          <a:p>
            <a:r>
              <a:rPr lang="fr-FR" sz="4400" b="1" dirty="0">
                <a:solidFill>
                  <a:srgbClr val="92D050"/>
                </a:solidFill>
              </a:rPr>
              <a:t>Journée à thème sur les outils de communication </a:t>
            </a:r>
          </a:p>
          <a:p>
            <a:pPr marL="0" indent="0">
              <a:buNone/>
            </a:pPr>
            <a:r>
              <a:rPr lang="fr-FR" sz="4400" b="1" dirty="0">
                <a:solidFill>
                  <a:srgbClr val="92D050"/>
                </a:solidFill>
              </a:rPr>
              <a:t>   et de sensibilisation au service de la prévention des DMA   </a:t>
            </a:r>
          </a:p>
          <a:p>
            <a:pPr lvl="1"/>
            <a:r>
              <a:rPr lang="fr-FR" sz="3400" b="1" dirty="0">
                <a:solidFill>
                  <a:srgbClr val="00B0F0"/>
                </a:solidFill>
              </a:rPr>
              <a:t>Avec le SYMEVAD </a:t>
            </a:r>
          </a:p>
          <a:p>
            <a:pPr lvl="1"/>
            <a:endParaRPr lang="fr-FR" sz="2900" b="1" dirty="0">
              <a:solidFill>
                <a:srgbClr val="00B0F0"/>
              </a:solidFill>
            </a:endParaRPr>
          </a:p>
          <a:p>
            <a:pPr lvl="1"/>
            <a:endParaRPr lang="fr-FR" sz="2900" b="1" dirty="0">
              <a:solidFill>
                <a:srgbClr val="00B0F0"/>
              </a:solidFill>
            </a:endParaRPr>
          </a:p>
          <a:p>
            <a:pPr lvl="1"/>
            <a:endParaRPr lang="fr-FR" sz="2900" b="1" dirty="0">
              <a:solidFill>
                <a:srgbClr val="00B0F0"/>
              </a:solidFill>
            </a:endParaRPr>
          </a:p>
          <a:p>
            <a:pPr lvl="1"/>
            <a:endParaRPr lang="fr-FR" sz="2900" b="1" dirty="0">
              <a:solidFill>
                <a:srgbClr val="00B0F0"/>
              </a:solidFill>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9"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320" y="1682432"/>
            <a:ext cx="2781458" cy="4729163"/>
          </a:xfrm>
          <a:prstGeom prst="rect">
            <a:avLst/>
          </a:prstGeom>
        </p:spPr>
      </p:pic>
    </p:spTree>
    <p:extLst>
      <p:ext uri="{BB962C8B-B14F-4D97-AF65-F5344CB8AC3E}">
        <p14:creationId xmlns:p14="http://schemas.microsoft.com/office/powerpoint/2010/main" val="327603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cap="small" dirty="0"/>
              <a:t>Avec la plateforme Géo2france </a:t>
            </a:r>
            <a:br>
              <a:rPr lang="fr-FR" sz="3200" cap="small" dirty="0"/>
            </a:br>
            <a:r>
              <a:rPr lang="fr-FR" sz="3200" cap="small" dirty="0"/>
              <a:t>comme outil de liaison</a:t>
            </a:r>
          </a:p>
        </p:txBody>
      </p:sp>
      <p:sp>
        <p:nvSpPr>
          <p:cNvPr id="3" name="Espace réservé du contenu 2"/>
          <p:cNvSpPr>
            <a:spLocks noGrp="1"/>
          </p:cNvSpPr>
          <p:nvPr>
            <p:ph idx="1"/>
          </p:nvPr>
        </p:nvSpPr>
        <p:spPr/>
        <p:txBody>
          <a:bodyPr/>
          <a:lstStyle/>
          <a:p>
            <a:pPr marL="0" indent="0" algn="r">
              <a:buNone/>
            </a:pPr>
            <a:endParaRPr lang="fr-FR" b="1" dirty="0">
              <a:solidFill>
                <a:schemeClr val="accent6">
                  <a:lumMod val="75000"/>
                </a:schemeClr>
              </a:solidFill>
            </a:endParaRPr>
          </a:p>
          <a:p>
            <a:pPr marL="0" indent="0" algn="r">
              <a:buNone/>
            </a:pPr>
            <a:r>
              <a:rPr lang="fr-FR" b="1" dirty="0">
                <a:solidFill>
                  <a:srgbClr val="92D050"/>
                </a:solidFill>
              </a:rPr>
              <a:t>107 inscrits dans le groupe Prévention des déchets</a:t>
            </a:r>
          </a:p>
          <a:p>
            <a:pPr marL="0" indent="0" algn="r">
              <a:buNone/>
            </a:pPr>
            <a:r>
              <a:rPr lang="fr-FR" b="1" dirty="0">
                <a:solidFill>
                  <a:srgbClr val="92D050"/>
                </a:solidFill>
              </a:rPr>
              <a:t>pour 81 EPCI à compétence déchets</a:t>
            </a:r>
          </a:p>
          <a:p>
            <a:endParaRPr lang="fr-FR" dirty="0"/>
          </a:p>
          <a:p>
            <a:pPr lvl="1"/>
            <a:r>
              <a:rPr lang="fr-FR" dirty="0"/>
              <a:t>La mise à disposition des présentations faites </a:t>
            </a:r>
          </a:p>
          <a:p>
            <a:pPr marL="457200" lvl="1" indent="0">
              <a:buNone/>
            </a:pPr>
            <a:r>
              <a:rPr lang="fr-FR" dirty="0"/>
              <a:t>   lors des ateliers et de documentations</a:t>
            </a:r>
          </a:p>
          <a:p>
            <a:pPr lvl="1"/>
            <a:r>
              <a:rPr lang="fr-FR" dirty="0"/>
              <a:t>L’information sur les évènements et des actualités</a:t>
            </a:r>
          </a:p>
          <a:p>
            <a:pPr marL="457200" lvl="1" indent="0">
              <a:buNone/>
            </a:pPr>
            <a:endParaRPr lang="fr-FR" dirty="0"/>
          </a:p>
          <a:p>
            <a:pPr marL="0" indent="0">
              <a:buNone/>
            </a:pPr>
            <a:endParaRPr lang="fr-FR" dirty="0"/>
          </a:p>
          <a:p>
            <a:pPr>
              <a:buFont typeface="Wingdings" panose="05000000000000000000" pitchFamily="2" charset="2"/>
              <a:buChar char="Ø"/>
            </a:pPr>
            <a:r>
              <a:rPr lang="fr-FR" dirty="0"/>
              <a:t> </a:t>
            </a:r>
            <a:r>
              <a:rPr lang="fr-FR" b="1" dirty="0">
                <a:solidFill>
                  <a:schemeClr val="accent6">
                    <a:lumMod val="75000"/>
                  </a:schemeClr>
                </a:solidFill>
              </a:rPr>
              <a:t>Ce groupe de partage a vocation à perdurer</a:t>
            </a:r>
          </a:p>
          <a:p>
            <a:pPr marL="0" indent="0">
              <a:buNone/>
            </a:pPr>
            <a:endParaRPr lang="fr-FR" dirty="0"/>
          </a:p>
          <a:p>
            <a:endParaRPr lang="fr-FR" dirty="0"/>
          </a:p>
          <a:p>
            <a:endParaRPr lang="fr-FR" dirty="0"/>
          </a:p>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13</a:t>
            </a:fld>
            <a:endParaRPr lang="fr-FR" dirty="0"/>
          </a:p>
        </p:txBody>
      </p:sp>
      <p:pic>
        <p:nvPicPr>
          <p:cNvPr id="1026" name="Picture 2" descr="déchets ménag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100" y="3611880"/>
            <a:ext cx="3121229" cy="217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48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0" y="304166"/>
            <a:ext cx="10307320" cy="1443354"/>
          </a:xfrm>
        </p:spPr>
        <p:txBody>
          <a:bodyPr>
            <a:normAutofit/>
          </a:bodyPr>
          <a:lstStyle/>
          <a:p>
            <a:r>
              <a:rPr lang="fr-FR" sz="3200" dirty="0">
                <a:solidFill>
                  <a:srgbClr val="93C11F"/>
                </a:solidFill>
              </a:rPr>
              <a:t/>
            </a:r>
            <a:br>
              <a:rPr lang="fr-FR" sz="3200" dirty="0">
                <a:solidFill>
                  <a:srgbClr val="93C11F"/>
                </a:solidFill>
              </a:rPr>
            </a:br>
            <a:r>
              <a:rPr lang="fr-FR" sz="3200" dirty="0">
                <a:solidFill>
                  <a:srgbClr val="93C11F"/>
                </a:solidFill>
              </a:rPr>
              <a:t>R</a:t>
            </a:r>
            <a:r>
              <a:rPr lang="fr-FR" sz="3200" dirty="0">
                <a:solidFill>
                  <a:srgbClr val="0070C0"/>
                </a:solidFill>
              </a:rPr>
              <a:t>etour sur le questionnaire en ligne</a:t>
            </a:r>
            <a:endParaRPr lang="fr-FR" sz="3200" cap="small" dirty="0">
              <a:solidFill>
                <a:srgbClr val="0070C0"/>
              </a:solidFill>
            </a:endParaRPr>
          </a:p>
        </p:txBody>
      </p:sp>
      <p:sp>
        <p:nvSpPr>
          <p:cNvPr id="3" name="Espace réservé du contenu 2"/>
          <p:cNvSpPr>
            <a:spLocks noGrp="1"/>
          </p:cNvSpPr>
          <p:nvPr>
            <p:ph idx="1"/>
          </p:nvPr>
        </p:nvSpPr>
        <p:spPr/>
        <p:txBody>
          <a:bodyPr>
            <a:normAutofit fontScale="77500" lnSpcReduction="20000"/>
          </a:bodyPr>
          <a:lstStyle/>
          <a:p>
            <a:endParaRPr lang="fr-FR" b="1" dirty="0">
              <a:solidFill>
                <a:srgbClr val="05A1E4"/>
              </a:solidFill>
            </a:endParaRPr>
          </a:p>
          <a:p>
            <a:r>
              <a:rPr lang="fr-FR" b="1" dirty="0">
                <a:solidFill>
                  <a:srgbClr val="92D050"/>
                </a:solidFill>
              </a:rPr>
              <a:t>Des suggestions </a:t>
            </a:r>
          </a:p>
          <a:p>
            <a:pPr lvl="1"/>
            <a:endParaRPr lang="fr-FR" sz="1200" b="1" dirty="0">
              <a:solidFill>
                <a:srgbClr val="05A1E4"/>
              </a:solidFill>
            </a:endParaRPr>
          </a:p>
          <a:p>
            <a:pPr lvl="1"/>
            <a:r>
              <a:rPr lang="fr-FR" sz="1700" b="1" dirty="0">
                <a:solidFill>
                  <a:srgbClr val="05A1E4"/>
                </a:solidFill>
              </a:rPr>
              <a:t>Donner du temps d'échanges entre techniciens</a:t>
            </a:r>
          </a:p>
          <a:p>
            <a:pPr lvl="1"/>
            <a:r>
              <a:rPr lang="fr-FR" sz="1700" b="1" dirty="0">
                <a:solidFill>
                  <a:srgbClr val="05A1E4"/>
                </a:solidFill>
              </a:rPr>
              <a:t>Permettre le réseautage…</a:t>
            </a:r>
          </a:p>
          <a:p>
            <a:pPr lvl="1"/>
            <a:r>
              <a:rPr lang="fr-FR" sz="1700" b="1" dirty="0">
                <a:solidFill>
                  <a:srgbClr val="05A1E4"/>
                </a:solidFill>
              </a:rPr>
              <a:t>Diversifier les thématiques</a:t>
            </a:r>
          </a:p>
          <a:p>
            <a:pPr lvl="1"/>
            <a:r>
              <a:rPr lang="fr-FR" sz="1700" b="1" dirty="0">
                <a:solidFill>
                  <a:srgbClr val="05A1E4"/>
                </a:solidFill>
              </a:rPr>
              <a:t>Faciliter l’accès aux comptes rendus sur Géo 2 France</a:t>
            </a:r>
          </a:p>
          <a:p>
            <a:pPr lvl="1"/>
            <a:r>
              <a:rPr lang="fr-FR" sz="1700" b="1" dirty="0">
                <a:solidFill>
                  <a:srgbClr val="05A1E4"/>
                </a:solidFill>
              </a:rPr>
              <a:t>Des alertes mail pour les réunions ou de nouvelles informations</a:t>
            </a:r>
          </a:p>
          <a:p>
            <a:pPr lvl="1"/>
            <a:endParaRPr lang="fr-FR" sz="1200" b="1" dirty="0">
              <a:solidFill>
                <a:srgbClr val="05A1E4"/>
              </a:solidFill>
            </a:endParaRPr>
          </a:p>
          <a:p>
            <a:pPr lvl="2">
              <a:buFont typeface="Wingdings" panose="05000000000000000000" pitchFamily="2" charset="2"/>
              <a:buChar char="Ø"/>
            </a:pPr>
            <a:r>
              <a:rPr lang="fr-FR" b="1" dirty="0">
                <a:solidFill>
                  <a:srgbClr val="0070C0"/>
                </a:solidFill>
              </a:rPr>
              <a:t>Des attentes en matière d’échanges entre techniciens et élus des collectivités en charge des DMA</a:t>
            </a:r>
          </a:p>
          <a:p>
            <a:pPr marL="914400" lvl="2" indent="0">
              <a:buNone/>
            </a:pPr>
            <a:endParaRPr lang="fr-FR" b="1" dirty="0">
              <a:solidFill>
                <a:srgbClr val="0070C0"/>
              </a:solidFill>
            </a:endParaRPr>
          </a:p>
          <a:p>
            <a:r>
              <a:rPr lang="fr-FR" b="1" dirty="0">
                <a:solidFill>
                  <a:srgbClr val="92D050"/>
                </a:solidFill>
              </a:rPr>
              <a:t>Des attentes ou propositions</a:t>
            </a:r>
          </a:p>
          <a:p>
            <a:pPr lvl="1"/>
            <a:endParaRPr lang="fr-FR" sz="1200" b="1" dirty="0">
              <a:solidFill>
                <a:srgbClr val="05A1E4"/>
              </a:solidFill>
            </a:endParaRPr>
          </a:p>
          <a:p>
            <a:pPr lvl="1"/>
            <a:r>
              <a:rPr lang="fr-FR" sz="1700" b="1" dirty="0">
                <a:solidFill>
                  <a:srgbClr val="05A1E4"/>
                </a:solidFill>
              </a:rPr>
              <a:t>La communication autour de la question de la prévention des déchets</a:t>
            </a:r>
          </a:p>
          <a:p>
            <a:pPr lvl="1"/>
            <a:r>
              <a:rPr lang="fr-FR" sz="1700" b="1" dirty="0">
                <a:solidFill>
                  <a:srgbClr val="05A1E4"/>
                </a:solidFill>
              </a:rPr>
              <a:t>Sur les réglementations, les retours d’expériences</a:t>
            </a:r>
          </a:p>
          <a:p>
            <a:pPr lvl="1"/>
            <a:r>
              <a:rPr lang="fr-FR" sz="1700" b="1" dirty="0">
                <a:solidFill>
                  <a:srgbClr val="05A1E4"/>
                </a:solidFill>
              </a:rPr>
              <a:t>Pouvoir comparer les performances des territoires et repérer les leviers d’amélioration</a:t>
            </a:r>
          </a:p>
          <a:p>
            <a:pPr lvl="1"/>
            <a:r>
              <a:rPr lang="fr-FR" sz="1700" b="1" dirty="0">
                <a:solidFill>
                  <a:srgbClr val="05A1E4"/>
                </a:solidFill>
              </a:rPr>
              <a:t>L’élaboration de plans d’actions</a:t>
            </a:r>
          </a:p>
          <a:p>
            <a:pPr lvl="1"/>
            <a:r>
              <a:rPr lang="fr-FR" sz="1700" b="1" dirty="0">
                <a:solidFill>
                  <a:srgbClr val="05A1E4"/>
                </a:solidFill>
              </a:rPr>
              <a:t>La création d’un groupe de travail entre animateurs sur les PLPDMA</a:t>
            </a:r>
          </a:p>
          <a:p>
            <a:pPr lvl="1"/>
            <a:r>
              <a:rPr lang="fr-FR" sz="1700" b="1" dirty="0">
                <a:solidFill>
                  <a:srgbClr val="05A1E4"/>
                </a:solidFill>
              </a:rPr>
              <a:t>La question du gaspillage alimentaire, l’éco-exemplarité, le compostage partagé…</a:t>
            </a:r>
          </a:p>
          <a:p>
            <a:pPr lvl="1"/>
            <a:r>
              <a:rPr lang="fr-FR" sz="1700" b="1" dirty="0">
                <a:solidFill>
                  <a:srgbClr val="05A1E4"/>
                </a:solidFill>
              </a:rPr>
              <a:t>Le règlement de collecte, la redevance spéciale</a:t>
            </a:r>
          </a:p>
          <a:p>
            <a:pPr marL="457200" lvl="1" indent="0">
              <a:buNone/>
            </a:pPr>
            <a:endParaRPr lang="fr-FR" sz="1200" b="1" dirty="0">
              <a:solidFill>
                <a:srgbClr val="05A1E4"/>
              </a:solidFill>
            </a:endParaRPr>
          </a:p>
          <a:p>
            <a:pPr lvl="2">
              <a:buFont typeface="Wingdings" panose="05000000000000000000" pitchFamily="2" charset="2"/>
              <a:buChar char="Ø"/>
            </a:pPr>
            <a:r>
              <a:rPr lang="fr-FR" b="1" dirty="0">
                <a:solidFill>
                  <a:srgbClr val="0070C0"/>
                </a:solidFill>
              </a:rPr>
              <a:t>De nombreux sujets à investiguer ou qui demandent plus de réflexion ou d’information</a:t>
            </a:r>
          </a:p>
          <a:p>
            <a:endParaRPr lang="fr-FR" b="1" dirty="0">
              <a:solidFill>
                <a:srgbClr val="05A1E4"/>
              </a:solidFill>
            </a:endParaRP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14</a:t>
            </a:fld>
            <a:endParaRPr lang="fr-FR" dirty="0"/>
          </a:p>
        </p:txBody>
      </p:sp>
    </p:spTree>
    <p:extLst>
      <p:ext uri="{BB962C8B-B14F-4D97-AF65-F5344CB8AC3E}">
        <p14:creationId xmlns:p14="http://schemas.microsoft.com/office/powerpoint/2010/main" val="158259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dirty="0">
                <a:solidFill>
                  <a:schemeClr val="accent6"/>
                </a:solidFill>
                <a:latin typeface="Verdana" panose="020B0604030504040204" pitchFamily="34" charset="0"/>
                <a:cs typeface="Times New Roman" panose="02020603050405020304" pitchFamily="18" charset="0"/>
              </a:rPr>
              <a:t>Poursuite de l’animation prévention des DMA </a:t>
            </a:r>
          </a:p>
        </p:txBody>
      </p:sp>
      <p:sp>
        <p:nvSpPr>
          <p:cNvPr id="3" name="Sous-titre 2"/>
          <p:cNvSpPr>
            <a:spLocks noGrp="1"/>
          </p:cNvSpPr>
          <p:nvPr>
            <p:ph type="subTitle" idx="1"/>
          </p:nvPr>
        </p:nvSpPr>
        <p:spPr/>
        <p:txBody>
          <a:bodyPr>
            <a:normAutofit/>
          </a:bodyPr>
          <a:lstStyle/>
          <a:p>
            <a:r>
              <a:rPr lang="fr-FR" sz="1600" b="1" dirty="0">
                <a:solidFill>
                  <a:srgbClr val="0070C0"/>
                </a:solidFill>
                <a:latin typeface="Verdana" panose="020B0604030504040204" pitchFamily="34" charset="0"/>
                <a:cs typeface="Times New Roman" panose="02020603050405020304" pitchFamily="18" charset="0"/>
              </a:rPr>
              <a:t>William GLORIE Agence Hauts-de-France 2020 - 2040</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15</a:t>
            </a:fld>
            <a:endParaRPr lang="fr-FR" dirty="0"/>
          </a:p>
        </p:txBody>
      </p:sp>
    </p:spTree>
    <p:extLst>
      <p:ext uri="{BB962C8B-B14F-4D97-AF65-F5344CB8AC3E}">
        <p14:creationId xmlns:p14="http://schemas.microsoft.com/office/powerpoint/2010/main" val="1229817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chemeClr val="accent6"/>
                </a:solidFill>
                <a:latin typeface="Verdana" panose="020B0604030504040204" pitchFamily="34" charset="0"/>
                <a:ea typeface="Times New Roman" panose="02020603050405020304" pitchFamily="18" charset="0"/>
                <a:cs typeface="Times New Roman" panose="02020603050405020304" pitchFamily="18" charset="0"/>
              </a:rPr>
              <a:t>Animation en faveur de la prévention des déchets ménagers</a:t>
            </a:r>
            <a:endParaRPr lang="fr-FR" dirty="0"/>
          </a:p>
        </p:txBody>
      </p:sp>
      <p:sp>
        <p:nvSpPr>
          <p:cNvPr id="3" name="Espace réservé du contenu 2"/>
          <p:cNvSpPr>
            <a:spLocks noGrp="1"/>
          </p:cNvSpPr>
          <p:nvPr>
            <p:ph idx="1"/>
          </p:nvPr>
        </p:nvSpPr>
        <p:spPr/>
        <p:txBody>
          <a:bodyPr/>
          <a:lstStyle/>
          <a:p>
            <a:r>
              <a:rPr lang="fr-FR" b="1" dirty="0"/>
              <a:t>Assurer la continuité de la dynamique créée par le programme d’accompagnement régional (Géo 2 France)</a:t>
            </a:r>
          </a:p>
          <a:p>
            <a:r>
              <a:rPr lang="fr-FR" b="1" dirty="0"/>
              <a:t>Continuer à apporter des informations, des témoignages, des retours d’expériences, des bonnes pratiques, au fil de l’eau et/ou à l’occasion de rencontres, de visites, d’événements</a:t>
            </a:r>
          </a:p>
          <a:p>
            <a:r>
              <a:rPr lang="fr-FR" b="1" dirty="0"/>
              <a:t>Travailler collectivement de façon opérationnelle sur des sujets concrets</a:t>
            </a:r>
          </a:p>
          <a:p>
            <a:r>
              <a:rPr lang="fr-FR" b="1" dirty="0"/>
              <a:t>Faciliter les échanges directs entre les partenaires</a:t>
            </a:r>
          </a:p>
          <a:p>
            <a:r>
              <a:rPr lang="fr-FR" b="1" dirty="0"/>
              <a:t>Favoriser les échanges entre les différentes dynamiques territoriales (</a:t>
            </a:r>
            <a:r>
              <a:rPr lang="fr-FR" b="1" dirty="0" err="1"/>
              <a:t>PCAET</a:t>
            </a:r>
            <a:r>
              <a:rPr lang="fr-FR" b="1" dirty="0"/>
              <a:t>, PAT, REGAL)</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16</a:t>
            </a:fld>
            <a:endParaRPr lang="fr-FR" dirty="0"/>
          </a:p>
        </p:txBody>
      </p:sp>
    </p:spTree>
    <p:extLst>
      <p:ext uri="{BB962C8B-B14F-4D97-AF65-F5344CB8AC3E}">
        <p14:creationId xmlns:p14="http://schemas.microsoft.com/office/powerpoint/2010/main" val="3548946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B453F32-D57C-494C-AF29-246C5641A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279" y="4848375"/>
            <a:ext cx="1597794" cy="1597794"/>
          </a:xfrm>
          <a:prstGeom prst="rect">
            <a:avLst/>
          </a:prstGeom>
        </p:spPr>
      </p:pic>
      <p:sp>
        <p:nvSpPr>
          <p:cNvPr id="2" name="Titre 1"/>
          <p:cNvSpPr>
            <a:spLocks noGrp="1"/>
          </p:cNvSpPr>
          <p:nvPr>
            <p:ph type="ctrTitle"/>
          </p:nvPr>
        </p:nvSpPr>
        <p:spPr>
          <a:xfrm>
            <a:off x="4542856" y="3072716"/>
            <a:ext cx="6867266" cy="952632"/>
          </a:xfrm>
        </p:spPr>
        <p:txBody>
          <a:bodyPr>
            <a:normAutofit/>
          </a:bodyPr>
          <a:lstStyle/>
          <a:p>
            <a:r>
              <a:rPr lang="fr-FR" sz="3600" dirty="0"/>
              <a:t>QUESTIONS/RÉPONSES</a:t>
            </a:r>
            <a:r>
              <a:rPr lang="fr-FR" sz="3600" dirty="0">
                <a:solidFill>
                  <a:srgbClr val="93C11F"/>
                </a:solidFill>
              </a:rPr>
              <a:t/>
            </a:r>
            <a:br>
              <a:rPr lang="fr-FR" sz="3600" dirty="0">
                <a:solidFill>
                  <a:srgbClr val="93C11F"/>
                </a:solidFill>
              </a:rPr>
            </a:br>
            <a:endParaRPr lang="fr-FR" sz="2000" dirty="0">
              <a:solidFill>
                <a:srgbClr val="93C11F"/>
              </a:solidFill>
              <a:latin typeface="Verdana" panose="020B060403050404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B62F3C05-4C90-4D1F-90BA-FB09E4405C35}"/>
              </a:ext>
            </a:extLst>
          </p:cNvPr>
          <p:cNvSpPr>
            <a:spLocks noGrp="1"/>
          </p:cNvSpPr>
          <p:nvPr>
            <p:ph type="sldNum" sz="quarter" idx="12"/>
          </p:nvPr>
        </p:nvSpPr>
        <p:spPr/>
        <p:txBody>
          <a:bodyPr/>
          <a:lstStyle/>
          <a:p>
            <a:fld id="{A21EAC81-DECF-47DB-B95F-F01DF5AEDC52}" type="slidenum">
              <a:rPr lang="fr-FR" smtClean="0"/>
              <a:t>17</a:t>
            </a:fld>
            <a:endParaRPr lang="fr-FR"/>
          </a:p>
        </p:txBody>
      </p:sp>
      <p:sp>
        <p:nvSpPr>
          <p:cNvPr id="4" name="Espace réservé du pied de page 3">
            <a:extLst>
              <a:ext uri="{FF2B5EF4-FFF2-40B4-BE49-F238E27FC236}">
                <a16:creationId xmlns:a16="http://schemas.microsoft.com/office/drawing/2014/main" id="{E12D690E-46B6-4FAD-BD27-94054E7A8BB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64784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98CF70-FEC3-A644-9323-8B81FDAA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577" y="2032367"/>
            <a:ext cx="2569804" cy="2793265"/>
          </a:xfrm>
          <a:prstGeom prst="rect">
            <a:avLst/>
          </a:prstGeom>
        </p:spPr>
      </p:pic>
      <p:sp>
        <p:nvSpPr>
          <p:cNvPr id="6" name="Titre 1">
            <a:extLst>
              <a:ext uri="{FF2B5EF4-FFF2-40B4-BE49-F238E27FC236}">
                <a16:creationId xmlns:a16="http://schemas.microsoft.com/office/drawing/2014/main" id="{A42F5597-E6D4-4E64-925B-43B414338C4D}"/>
              </a:ext>
            </a:extLst>
          </p:cNvPr>
          <p:cNvSpPr txBox="1">
            <a:spLocks/>
          </p:cNvSpPr>
          <p:nvPr/>
        </p:nvSpPr>
        <p:spPr>
          <a:xfrm>
            <a:off x="4786238" y="2032367"/>
            <a:ext cx="6692766" cy="1396633"/>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pPr>
              <a:lnSpc>
                <a:spcPct val="120000"/>
              </a:lnSpc>
            </a:pPr>
            <a:r>
              <a:rPr lang="fr-FR" sz="3200" b="1" dirty="0">
                <a:solidFill>
                  <a:srgbClr val="93C11F"/>
                </a:solidFill>
                <a:latin typeface="+mj-lt"/>
              </a:rPr>
              <a:t>Synthèse des enseignements des ateliers</a:t>
            </a:r>
            <a:endParaRPr lang="fr-FR" sz="3200" dirty="0">
              <a:solidFill>
                <a:srgbClr val="93C11F"/>
              </a:solidFill>
            </a:endParaRPr>
          </a:p>
        </p:txBody>
      </p:sp>
      <p:sp>
        <p:nvSpPr>
          <p:cNvPr id="2" name="Espace réservé du numéro de diapositive 1">
            <a:extLst>
              <a:ext uri="{FF2B5EF4-FFF2-40B4-BE49-F238E27FC236}">
                <a16:creationId xmlns:a16="http://schemas.microsoft.com/office/drawing/2014/main" id="{8936C68A-DC8E-49D3-AB49-6F38D700DFD5}"/>
              </a:ext>
            </a:extLst>
          </p:cNvPr>
          <p:cNvSpPr>
            <a:spLocks noGrp="1"/>
          </p:cNvSpPr>
          <p:nvPr>
            <p:ph type="sldNum" sz="quarter" idx="12"/>
          </p:nvPr>
        </p:nvSpPr>
        <p:spPr/>
        <p:txBody>
          <a:bodyPr/>
          <a:lstStyle/>
          <a:p>
            <a:fld id="{A21EAC81-DECF-47DB-B95F-F01DF5AEDC52}" type="slidenum">
              <a:rPr lang="fr-FR" smtClean="0"/>
              <a:t>18</a:t>
            </a:fld>
            <a:endParaRPr lang="fr-FR"/>
          </a:p>
        </p:txBody>
      </p:sp>
      <p:sp>
        <p:nvSpPr>
          <p:cNvPr id="10" name="Espace réservé du pied de page 9">
            <a:extLst>
              <a:ext uri="{FF2B5EF4-FFF2-40B4-BE49-F238E27FC236}">
                <a16:creationId xmlns:a16="http://schemas.microsoft.com/office/drawing/2014/main" id="{762FECDF-4D13-4DB6-8D04-C7CF0ED6BB70}"/>
              </a:ext>
            </a:extLst>
          </p:cNvPr>
          <p:cNvSpPr>
            <a:spLocks noGrp="1"/>
          </p:cNvSpPr>
          <p:nvPr>
            <p:ph type="ftr" sz="quarter" idx="11"/>
          </p:nvPr>
        </p:nvSpPr>
        <p:spPr/>
        <p:txBody>
          <a:bodyPr/>
          <a:lstStyle/>
          <a:p>
            <a:endParaRPr lang="fr-FR"/>
          </a:p>
        </p:txBody>
      </p:sp>
      <p:sp>
        <p:nvSpPr>
          <p:cNvPr id="5" name="Titre 7">
            <a:extLst>
              <a:ext uri="{FF2B5EF4-FFF2-40B4-BE49-F238E27FC236}">
                <a16:creationId xmlns:a16="http://schemas.microsoft.com/office/drawing/2014/main" id="{DC72D785-22A7-E53D-D237-75DC1C308873}"/>
              </a:ext>
            </a:extLst>
          </p:cNvPr>
          <p:cNvSpPr txBox="1">
            <a:spLocks/>
          </p:cNvSpPr>
          <p:nvPr/>
        </p:nvSpPr>
        <p:spPr>
          <a:xfrm>
            <a:off x="4786238" y="4167391"/>
            <a:ext cx="6692766" cy="794858"/>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200" dirty="0" err="1">
                <a:solidFill>
                  <a:srgbClr val="009FDF"/>
                </a:solidFill>
              </a:rPr>
              <a:t>Oikéo</a:t>
            </a:r>
            <a:endParaRPr lang="fr-FR" sz="2200" dirty="0">
              <a:solidFill>
                <a:srgbClr val="009FDF"/>
              </a:solidFill>
            </a:endParaRPr>
          </a:p>
        </p:txBody>
      </p:sp>
      <p:sp>
        <p:nvSpPr>
          <p:cNvPr id="7" name="Titre 1">
            <a:extLst>
              <a:ext uri="{FF2B5EF4-FFF2-40B4-BE49-F238E27FC236}">
                <a16:creationId xmlns:a16="http://schemas.microsoft.com/office/drawing/2014/main" id="{D8EC21F3-32CE-3919-B356-5B0C375FAB23}"/>
              </a:ext>
            </a:extLst>
          </p:cNvPr>
          <p:cNvSpPr txBox="1">
            <a:spLocks/>
          </p:cNvSpPr>
          <p:nvPr/>
        </p:nvSpPr>
        <p:spPr>
          <a:xfrm>
            <a:off x="4786238" y="3559273"/>
            <a:ext cx="6692766" cy="1297272"/>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200" dirty="0"/>
              <a:t>Sylvie PERRAIN</a:t>
            </a:r>
            <a:br>
              <a:rPr lang="fr-FR" sz="3200" dirty="0"/>
            </a:br>
            <a:endParaRPr lang="fr-FR" dirty="0">
              <a:solidFill>
                <a:srgbClr val="93C11F"/>
              </a:solidFill>
            </a:endParaRPr>
          </a:p>
        </p:txBody>
      </p:sp>
      <p:sp>
        <p:nvSpPr>
          <p:cNvPr id="8" name="Titre 7">
            <a:extLst>
              <a:ext uri="{FF2B5EF4-FFF2-40B4-BE49-F238E27FC236}">
                <a16:creationId xmlns:a16="http://schemas.microsoft.com/office/drawing/2014/main" id="{185B06B1-B09D-E834-FC1B-33928B796C82}"/>
              </a:ext>
            </a:extLst>
          </p:cNvPr>
          <p:cNvSpPr txBox="1">
            <a:spLocks/>
          </p:cNvSpPr>
          <p:nvPr/>
        </p:nvSpPr>
        <p:spPr>
          <a:xfrm>
            <a:off x="4786238" y="5698017"/>
            <a:ext cx="6692766" cy="794858"/>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200" dirty="0">
                <a:solidFill>
                  <a:srgbClr val="009FDF"/>
                </a:solidFill>
              </a:rPr>
              <a:t>V2R</a:t>
            </a:r>
          </a:p>
        </p:txBody>
      </p:sp>
      <p:sp>
        <p:nvSpPr>
          <p:cNvPr id="9" name="Titre 1">
            <a:extLst>
              <a:ext uri="{FF2B5EF4-FFF2-40B4-BE49-F238E27FC236}">
                <a16:creationId xmlns:a16="http://schemas.microsoft.com/office/drawing/2014/main" id="{DC92C423-2325-7742-6477-4A3003D85A1A}"/>
              </a:ext>
            </a:extLst>
          </p:cNvPr>
          <p:cNvSpPr txBox="1">
            <a:spLocks/>
          </p:cNvSpPr>
          <p:nvPr/>
        </p:nvSpPr>
        <p:spPr>
          <a:xfrm>
            <a:off x="4786238" y="5089899"/>
            <a:ext cx="6692766" cy="1297272"/>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200" dirty="0"/>
              <a:t>Sébastien DESPLANQUES</a:t>
            </a:r>
            <a:br>
              <a:rPr lang="fr-FR" sz="3200" dirty="0"/>
            </a:br>
            <a:endParaRPr lang="fr-FR" dirty="0">
              <a:solidFill>
                <a:srgbClr val="93C11F"/>
              </a:solidFill>
            </a:endParaRPr>
          </a:p>
        </p:txBody>
      </p:sp>
      <p:sp>
        <p:nvSpPr>
          <p:cNvPr id="11" name="Espace réservé du numéro de diapositive 1">
            <a:extLst>
              <a:ext uri="{FF2B5EF4-FFF2-40B4-BE49-F238E27FC236}">
                <a16:creationId xmlns:a16="http://schemas.microsoft.com/office/drawing/2014/main" id="{7203A0A5-1774-CD09-1853-FD448B9828A7}"/>
              </a:ext>
            </a:extLst>
          </p:cNvPr>
          <p:cNvSpPr txBox="1">
            <a:spLocks/>
          </p:cNvSpPr>
          <p:nvPr/>
        </p:nvSpPr>
        <p:spPr>
          <a:xfrm>
            <a:off x="8995323" y="6232063"/>
            <a:ext cx="2743200" cy="228600"/>
          </a:xfrm>
          <a:prstGeom prst="rect">
            <a:avLst/>
          </a:prstGeom>
        </p:spPr>
        <p:txBody>
          <a:bodyPr vert="horz" lIns="91440" tIns="45720" rIns="91440" bIns="45720" rtlCol="0" anchor="b"/>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1EAC81-DECF-47DB-B95F-F01DF5AEDC52}" type="slidenum">
              <a:rPr lang="fr-FR" smtClean="0"/>
              <a:pPr/>
              <a:t>18</a:t>
            </a:fld>
            <a:endParaRPr lang="fr-FR"/>
          </a:p>
        </p:txBody>
      </p:sp>
    </p:spTree>
    <p:extLst>
      <p:ext uri="{BB962C8B-B14F-4D97-AF65-F5344CB8AC3E}">
        <p14:creationId xmlns:p14="http://schemas.microsoft.com/office/powerpoint/2010/main" val="1073515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98CF70-FEC3-A644-9323-8B81FDAA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577" y="2032367"/>
            <a:ext cx="2569804" cy="2793265"/>
          </a:xfrm>
          <a:prstGeom prst="rect">
            <a:avLst/>
          </a:prstGeom>
        </p:spPr>
      </p:pic>
      <p:sp>
        <p:nvSpPr>
          <p:cNvPr id="5" name="Titre 7">
            <a:extLst>
              <a:ext uri="{FF2B5EF4-FFF2-40B4-BE49-F238E27FC236}">
                <a16:creationId xmlns:a16="http://schemas.microsoft.com/office/drawing/2014/main" id="{D85EADC7-20EF-4188-90BB-7BFEA0F1E3C0}"/>
              </a:ext>
            </a:extLst>
          </p:cNvPr>
          <p:cNvSpPr txBox="1">
            <a:spLocks/>
          </p:cNvSpPr>
          <p:nvPr/>
        </p:nvSpPr>
        <p:spPr>
          <a:xfrm>
            <a:off x="4786238" y="4636547"/>
            <a:ext cx="6692766" cy="794858"/>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200" dirty="0" err="1">
                <a:solidFill>
                  <a:srgbClr val="009FDF"/>
                </a:solidFill>
              </a:rPr>
              <a:t>Oikéo</a:t>
            </a:r>
            <a:endParaRPr lang="fr-FR" sz="2200" dirty="0">
              <a:solidFill>
                <a:srgbClr val="009FDF"/>
              </a:solidFill>
            </a:endParaRPr>
          </a:p>
        </p:txBody>
      </p:sp>
      <p:sp>
        <p:nvSpPr>
          <p:cNvPr id="7" name="Titre 1">
            <a:extLst>
              <a:ext uri="{FF2B5EF4-FFF2-40B4-BE49-F238E27FC236}">
                <a16:creationId xmlns:a16="http://schemas.microsoft.com/office/drawing/2014/main" id="{5A4F0FAD-CD73-4883-B3C1-F742FA7D8ACE}"/>
              </a:ext>
            </a:extLst>
          </p:cNvPr>
          <p:cNvSpPr txBox="1">
            <a:spLocks/>
          </p:cNvSpPr>
          <p:nvPr/>
        </p:nvSpPr>
        <p:spPr>
          <a:xfrm>
            <a:off x="4786238" y="4028429"/>
            <a:ext cx="6692766" cy="1297272"/>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200" dirty="0"/>
              <a:t>Sylvie PERRAIN</a:t>
            </a:r>
            <a:br>
              <a:rPr lang="fr-FR" sz="3200" dirty="0"/>
            </a:br>
            <a:endParaRPr lang="fr-FR" dirty="0">
              <a:solidFill>
                <a:srgbClr val="93C11F"/>
              </a:solidFill>
            </a:endParaRPr>
          </a:p>
        </p:txBody>
      </p:sp>
      <p:sp>
        <p:nvSpPr>
          <p:cNvPr id="2" name="Espace réservé du numéro de diapositive 1">
            <a:extLst>
              <a:ext uri="{FF2B5EF4-FFF2-40B4-BE49-F238E27FC236}">
                <a16:creationId xmlns:a16="http://schemas.microsoft.com/office/drawing/2014/main" id="{8936C68A-DC8E-49D3-AB49-6F38D700DFD5}"/>
              </a:ext>
            </a:extLst>
          </p:cNvPr>
          <p:cNvSpPr>
            <a:spLocks noGrp="1"/>
          </p:cNvSpPr>
          <p:nvPr>
            <p:ph type="sldNum" sz="quarter" idx="12"/>
          </p:nvPr>
        </p:nvSpPr>
        <p:spPr/>
        <p:txBody>
          <a:bodyPr/>
          <a:lstStyle/>
          <a:p>
            <a:fld id="{A21EAC81-DECF-47DB-B95F-F01DF5AEDC52}" type="slidenum">
              <a:rPr lang="fr-FR" smtClean="0"/>
              <a:t>19</a:t>
            </a:fld>
            <a:endParaRPr lang="fr-FR"/>
          </a:p>
        </p:txBody>
      </p:sp>
      <p:sp>
        <p:nvSpPr>
          <p:cNvPr id="10" name="Espace réservé du pied de page 9">
            <a:extLst>
              <a:ext uri="{FF2B5EF4-FFF2-40B4-BE49-F238E27FC236}">
                <a16:creationId xmlns:a16="http://schemas.microsoft.com/office/drawing/2014/main" id="{762FECDF-4D13-4DB6-8D04-C7CF0ED6BB70}"/>
              </a:ext>
            </a:extLst>
          </p:cNvPr>
          <p:cNvSpPr>
            <a:spLocks noGrp="1"/>
          </p:cNvSpPr>
          <p:nvPr>
            <p:ph type="ftr" sz="quarter" idx="11"/>
          </p:nvPr>
        </p:nvSpPr>
        <p:spPr/>
        <p:txBody>
          <a:bodyPr/>
          <a:lstStyle/>
          <a:p>
            <a:endParaRPr lang="fr-FR"/>
          </a:p>
        </p:txBody>
      </p:sp>
      <p:sp>
        <p:nvSpPr>
          <p:cNvPr id="11" name="Titre 1">
            <a:extLst>
              <a:ext uri="{FF2B5EF4-FFF2-40B4-BE49-F238E27FC236}">
                <a16:creationId xmlns:a16="http://schemas.microsoft.com/office/drawing/2014/main" id="{49B64541-60B1-60B8-3E05-4E7F5786A448}"/>
              </a:ext>
            </a:extLst>
          </p:cNvPr>
          <p:cNvSpPr txBox="1">
            <a:spLocks/>
          </p:cNvSpPr>
          <p:nvPr/>
        </p:nvSpPr>
        <p:spPr>
          <a:xfrm>
            <a:off x="4786238" y="2032367"/>
            <a:ext cx="6692766" cy="1903025"/>
          </a:xfrm>
          <a:prstGeom prst="rect">
            <a:avLst/>
          </a:prstGeom>
        </p:spPr>
        <p:txBody>
          <a:bodyPr>
            <a:normAutofit fontScale="92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pPr>
              <a:lnSpc>
                <a:spcPct val="120000"/>
              </a:lnSpc>
            </a:pPr>
            <a:r>
              <a:rPr lang="fr-FR" sz="3200" b="1" dirty="0">
                <a:solidFill>
                  <a:srgbClr val="93C11F"/>
                </a:solidFill>
                <a:latin typeface="+mj-lt"/>
              </a:rPr>
              <a:t>Elaboration et mise en œuvre d’un Programme Local de Prévention des Déchets Ménagers et Assimilés</a:t>
            </a:r>
            <a:endParaRPr lang="fr-FR" sz="3200" dirty="0">
              <a:solidFill>
                <a:srgbClr val="93C11F"/>
              </a:solidFill>
            </a:endParaRPr>
          </a:p>
        </p:txBody>
      </p:sp>
    </p:spTree>
    <p:extLst>
      <p:ext uri="{BB962C8B-B14F-4D97-AF65-F5344CB8AC3E}">
        <p14:creationId xmlns:p14="http://schemas.microsoft.com/office/powerpoint/2010/main" val="1652555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a:solidFill>
                  <a:srgbClr val="004890"/>
                </a:solidFill>
                <a:latin typeface="Verdana" panose="020B0604030504040204" pitchFamily="34" charset="0"/>
                <a:ea typeface="+mn-ea"/>
                <a:cs typeface="Times New Roman" panose="02020603050405020304" pitchFamily="18" charset="0"/>
              </a:rPr>
              <a:t>Bienvenue</a:t>
            </a:r>
          </a:p>
        </p:txBody>
      </p:sp>
      <p:sp>
        <p:nvSpPr>
          <p:cNvPr id="3" name="Espace réservé du contenu 2"/>
          <p:cNvSpPr>
            <a:spLocks noGrp="1"/>
          </p:cNvSpPr>
          <p:nvPr>
            <p:ph idx="1"/>
          </p:nvPr>
        </p:nvSpPr>
        <p:spPr>
          <a:xfrm>
            <a:off x="4742995" y="209105"/>
            <a:ext cx="5840896" cy="1148857"/>
          </a:xfrm>
        </p:spPr>
        <p:txBody>
          <a:bodyPr>
            <a:normAutofit fontScale="92500"/>
          </a:bodyPr>
          <a:lstStyle/>
          <a:p>
            <a:pPr marL="0" indent="0">
              <a:buNone/>
            </a:pPr>
            <a:r>
              <a:rPr lang="fr-FR" sz="2800" b="1" dirty="0">
                <a:solidFill>
                  <a:srgbClr val="93C11F"/>
                </a:solidFill>
                <a:latin typeface="Verdana" panose="020B0604030504040204" pitchFamily="34" charset="0"/>
                <a:cs typeface="Times New Roman" panose="02020603050405020304" pitchFamily="18" charset="0"/>
              </a:rPr>
              <a:t>Déchets ménagers :</a:t>
            </a:r>
          </a:p>
          <a:p>
            <a:pPr marL="0" indent="0">
              <a:buNone/>
            </a:pPr>
            <a:r>
              <a:rPr lang="fr-FR" sz="2800" b="1" dirty="0">
                <a:solidFill>
                  <a:srgbClr val="004890"/>
                </a:solidFill>
                <a:latin typeface="Verdana" panose="020B0604030504040204" pitchFamily="34" charset="0"/>
                <a:cs typeface="Times New Roman" panose="02020603050405020304" pitchFamily="18" charset="0"/>
              </a:rPr>
              <a:t>Avez-vous décidé pour 2025 ?</a:t>
            </a:r>
          </a:p>
        </p:txBody>
      </p:sp>
      <p:sp>
        <p:nvSpPr>
          <p:cNvPr id="4" name="ZoneTexte 3">
            <a:extLst>
              <a:ext uri="{FF2B5EF4-FFF2-40B4-BE49-F238E27FC236}">
                <a16:creationId xmlns:a16="http://schemas.microsoft.com/office/drawing/2014/main" id="{3AD2610B-C117-4207-9254-83D3ADE8E932}"/>
              </a:ext>
            </a:extLst>
          </p:cNvPr>
          <p:cNvSpPr txBox="1"/>
          <p:nvPr/>
        </p:nvSpPr>
        <p:spPr>
          <a:xfrm>
            <a:off x="496957" y="1143000"/>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BF4EE228-A77B-4B07-88A0-2C696D068E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1294" y="2251285"/>
            <a:ext cx="3021606" cy="1119960"/>
          </a:xfrm>
          <a:prstGeom prst="rect">
            <a:avLst/>
          </a:prstGeom>
        </p:spPr>
      </p:pic>
      <p:pic>
        <p:nvPicPr>
          <p:cNvPr id="8" name="Image 7">
            <a:extLst>
              <a:ext uri="{FF2B5EF4-FFF2-40B4-BE49-F238E27FC236}">
                <a16:creationId xmlns:a16="http://schemas.microsoft.com/office/drawing/2014/main" id="{1532F81C-A4C5-4B66-9E33-DB7EAB311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0707" y="2283550"/>
            <a:ext cx="2958885" cy="1123917"/>
          </a:xfrm>
          <a:prstGeom prst="rect">
            <a:avLst/>
          </a:prstGeom>
        </p:spPr>
      </p:pic>
      <p:pic>
        <p:nvPicPr>
          <p:cNvPr id="11" name="Image 10">
            <a:extLst>
              <a:ext uri="{FF2B5EF4-FFF2-40B4-BE49-F238E27FC236}">
                <a16:creationId xmlns:a16="http://schemas.microsoft.com/office/drawing/2014/main" id="{8C27D718-AB52-4E2B-BDB2-7FA3A852F2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 y="2249306"/>
            <a:ext cx="3646997" cy="1123917"/>
          </a:xfrm>
          <a:prstGeom prst="rect">
            <a:avLst/>
          </a:prstGeom>
        </p:spPr>
      </p:pic>
      <p:pic>
        <p:nvPicPr>
          <p:cNvPr id="19" name="Image 18">
            <a:extLst>
              <a:ext uri="{FF2B5EF4-FFF2-40B4-BE49-F238E27FC236}">
                <a16:creationId xmlns:a16="http://schemas.microsoft.com/office/drawing/2014/main" id="{42613400-8D7F-44B2-83BB-D2DF0EF3A2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6694" y="1207336"/>
            <a:ext cx="3108660" cy="1169270"/>
          </a:xfrm>
          <a:prstGeom prst="rect">
            <a:avLst/>
          </a:prstGeom>
        </p:spPr>
      </p:pic>
      <p:cxnSp>
        <p:nvCxnSpPr>
          <p:cNvPr id="25" name="Connecteur : en arc 24">
            <a:extLst>
              <a:ext uri="{FF2B5EF4-FFF2-40B4-BE49-F238E27FC236}">
                <a16:creationId xmlns:a16="http://schemas.microsoft.com/office/drawing/2014/main" id="{F4332338-FD3A-4711-9F4C-DECCAB160A9A}"/>
              </a:ext>
            </a:extLst>
          </p:cNvPr>
          <p:cNvCxnSpPr>
            <a:cxnSpLocks/>
          </p:cNvCxnSpPr>
          <p:nvPr/>
        </p:nvCxnSpPr>
        <p:spPr>
          <a:xfrm rot="16200000" flipH="1">
            <a:off x="106980" y="3745290"/>
            <a:ext cx="2673816" cy="1524401"/>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B9B765C-DBE1-4614-AC7B-F25A375631F2}"/>
              </a:ext>
            </a:extLst>
          </p:cNvPr>
          <p:cNvSpPr/>
          <p:nvPr/>
        </p:nvSpPr>
        <p:spPr>
          <a:xfrm>
            <a:off x="1907053" y="5899600"/>
            <a:ext cx="3050990" cy="983974"/>
          </a:xfrm>
          <a:prstGeom prst="rect">
            <a:avLst/>
          </a:prstGeom>
          <a:solidFill>
            <a:srgbClr val="93C1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latin typeface="Arial Black" panose="020B0A04020102020204" pitchFamily="34" charset="0"/>
              </a:rPr>
              <a:t>PLPDMA</a:t>
            </a:r>
          </a:p>
        </p:txBody>
      </p:sp>
      <p:sp>
        <p:nvSpPr>
          <p:cNvPr id="31" name="Rectangle 30">
            <a:extLst>
              <a:ext uri="{FF2B5EF4-FFF2-40B4-BE49-F238E27FC236}">
                <a16:creationId xmlns:a16="http://schemas.microsoft.com/office/drawing/2014/main" id="{E6AA88CC-8B24-4B1C-9F69-672B6539E3A1}"/>
              </a:ext>
            </a:extLst>
          </p:cNvPr>
          <p:cNvSpPr/>
          <p:nvPr/>
        </p:nvSpPr>
        <p:spPr>
          <a:xfrm>
            <a:off x="6075722" y="5867112"/>
            <a:ext cx="1253796" cy="983974"/>
          </a:xfrm>
          <a:prstGeom prst="rect">
            <a:avLst/>
          </a:prstGeom>
          <a:solidFill>
            <a:srgbClr val="93C1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latin typeface="Arial Black" panose="020B0A04020102020204" pitchFamily="34" charset="0"/>
              </a:rPr>
              <a:t>TI</a:t>
            </a:r>
          </a:p>
        </p:txBody>
      </p:sp>
      <p:cxnSp>
        <p:nvCxnSpPr>
          <p:cNvPr id="40" name="Connecteur : en arc 39">
            <a:extLst>
              <a:ext uri="{FF2B5EF4-FFF2-40B4-BE49-F238E27FC236}">
                <a16:creationId xmlns:a16="http://schemas.microsoft.com/office/drawing/2014/main" id="{3F4507C7-97DE-4E10-ABF9-0B4A38F3386F}"/>
              </a:ext>
            </a:extLst>
          </p:cNvPr>
          <p:cNvCxnSpPr>
            <a:cxnSpLocks/>
          </p:cNvCxnSpPr>
          <p:nvPr/>
        </p:nvCxnSpPr>
        <p:spPr>
          <a:xfrm rot="5400000">
            <a:off x="1490203" y="3345796"/>
            <a:ext cx="3722127" cy="1315523"/>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Connecteur : en arc 53">
            <a:extLst>
              <a:ext uri="{FF2B5EF4-FFF2-40B4-BE49-F238E27FC236}">
                <a16:creationId xmlns:a16="http://schemas.microsoft.com/office/drawing/2014/main" id="{921624C6-6E7F-41C8-A6A4-EAA755EC429A}"/>
              </a:ext>
            </a:extLst>
          </p:cNvPr>
          <p:cNvCxnSpPr>
            <a:cxnSpLocks/>
          </p:cNvCxnSpPr>
          <p:nvPr/>
        </p:nvCxnSpPr>
        <p:spPr>
          <a:xfrm rot="5400000">
            <a:off x="2698111" y="3651022"/>
            <a:ext cx="2600722" cy="1736311"/>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Connecteur : en arc 56">
            <a:extLst>
              <a:ext uri="{FF2B5EF4-FFF2-40B4-BE49-F238E27FC236}">
                <a16:creationId xmlns:a16="http://schemas.microsoft.com/office/drawing/2014/main" id="{727AA765-082D-4344-BF88-9348538D16BD}"/>
              </a:ext>
            </a:extLst>
          </p:cNvPr>
          <p:cNvCxnSpPr>
            <a:cxnSpLocks/>
          </p:cNvCxnSpPr>
          <p:nvPr/>
        </p:nvCxnSpPr>
        <p:spPr>
          <a:xfrm>
            <a:off x="5630149" y="3218816"/>
            <a:ext cx="2648304" cy="2600723"/>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7B44ED4-81CD-4713-ADBC-4AFB6004621B}"/>
              </a:ext>
            </a:extLst>
          </p:cNvPr>
          <p:cNvSpPr/>
          <p:nvPr/>
        </p:nvSpPr>
        <p:spPr>
          <a:xfrm>
            <a:off x="8293741" y="5864621"/>
            <a:ext cx="3050990" cy="983974"/>
          </a:xfrm>
          <a:prstGeom prst="rect">
            <a:avLst/>
          </a:prstGeom>
          <a:solidFill>
            <a:srgbClr val="93C1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Arial Black" panose="020B0A04020102020204" pitchFamily="34" charset="0"/>
              </a:rPr>
              <a:t>Tri à la source Biodéchets</a:t>
            </a:r>
          </a:p>
        </p:txBody>
      </p:sp>
      <p:cxnSp>
        <p:nvCxnSpPr>
          <p:cNvPr id="68" name="Connecteur : en arc 67">
            <a:extLst>
              <a:ext uri="{FF2B5EF4-FFF2-40B4-BE49-F238E27FC236}">
                <a16:creationId xmlns:a16="http://schemas.microsoft.com/office/drawing/2014/main" id="{F09B9BD2-A479-4D18-9068-80D27BC00074}"/>
              </a:ext>
            </a:extLst>
          </p:cNvPr>
          <p:cNvCxnSpPr>
            <a:cxnSpLocks/>
          </p:cNvCxnSpPr>
          <p:nvPr/>
        </p:nvCxnSpPr>
        <p:spPr>
          <a:xfrm rot="5400000">
            <a:off x="6479092" y="4574887"/>
            <a:ext cx="1398985" cy="1090320"/>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Connecteur : en arc 69">
            <a:extLst>
              <a:ext uri="{FF2B5EF4-FFF2-40B4-BE49-F238E27FC236}">
                <a16:creationId xmlns:a16="http://schemas.microsoft.com/office/drawing/2014/main" id="{469B6567-F28B-496B-8C4A-1D20EF11D741}"/>
              </a:ext>
            </a:extLst>
          </p:cNvPr>
          <p:cNvCxnSpPr>
            <a:cxnSpLocks/>
          </p:cNvCxnSpPr>
          <p:nvPr/>
        </p:nvCxnSpPr>
        <p:spPr>
          <a:xfrm rot="5400000">
            <a:off x="8980853" y="4319943"/>
            <a:ext cx="2570145" cy="549718"/>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rc 32">
            <a:extLst>
              <a:ext uri="{FF2B5EF4-FFF2-40B4-BE49-F238E27FC236}">
                <a16:creationId xmlns:a16="http://schemas.microsoft.com/office/drawing/2014/main" id="{F285A3AA-FC61-4DED-8C08-93D2C1C7DA35}"/>
              </a:ext>
            </a:extLst>
          </p:cNvPr>
          <p:cNvCxnSpPr>
            <a:cxnSpLocks/>
          </p:cNvCxnSpPr>
          <p:nvPr/>
        </p:nvCxnSpPr>
        <p:spPr>
          <a:xfrm rot="16200000" flipH="1">
            <a:off x="8580307" y="4652114"/>
            <a:ext cx="1519832" cy="935690"/>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rc 33">
            <a:extLst>
              <a:ext uri="{FF2B5EF4-FFF2-40B4-BE49-F238E27FC236}">
                <a16:creationId xmlns:a16="http://schemas.microsoft.com/office/drawing/2014/main" id="{BD332B50-8A99-4358-B69E-509B712C0218}"/>
              </a:ext>
            </a:extLst>
          </p:cNvPr>
          <p:cNvCxnSpPr>
            <a:cxnSpLocks/>
          </p:cNvCxnSpPr>
          <p:nvPr/>
        </p:nvCxnSpPr>
        <p:spPr>
          <a:xfrm rot="10800000" flipV="1">
            <a:off x="4986879" y="4354968"/>
            <a:ext cx="3377683" cy="1544631"/>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rc 35">
            <a:extLst>
              <a:ext uri="{FF2B5EF4-FFF2-40B4-BE49-F238E27FC236}">
                <a16:creationId xmlns:a16="http://schemas.microsoft.com/office/drawing/2014/main" id="{D3936305-BC06-40D9-93BB-4FE724607745}"/>
              </a:ext>
            </a:extLst>
          </p:cNvPr>
          <p:cNvCxnSpPr>
            <a:cxnSpLocks/>
          </p:cNvCxnSpPr>
          <p:nvPr/>
        </p:nvCxnSpPr>
        <p:spPr>
          <a:xfrm rot="5400000">
            <a:off x="5724296" y="3570760"/>
            <a:ext cx="2920871" cy="1736812"/>
          </a:xfrm>
          <a:prstGeom prst="curvedConnector3">
            <a:avLst>
              <a:gd name="adj1" fmla="val 18014"/>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Connecteur : en arc 40">
            <a:extLst>
              <a:ext uri="{FF2B5EF4-FFF2-40B4-BE49-F238E27FC236}">
                <a16:creationId xmlns:a16="http://schemas.microsoft.com/office/drawing/2014/main" id="{4DE678DD-107A-4635-8FB0-F4D46BDDE213}"/>
              </a:ext>
            </a:extLst>
          </p:cNvPr>
          <p:cNvCxnSpPr>
            <a:cxnSpLocks/>
          </p:cNvCxnSpPr>
          <p:nvPr/>
        </p:nvCxnSpPr>
        <p:spPr>
          <a:xfrm>
            <a:off x="2206089" y="3113580"/>
            <a:ext cx="3867496" cy="2831102"/>
          </a:xfrm>
          <a:prstGeom prst="curvedConnector3">
            <a:avLst>
              <a:gd name="adj1" fmla="val 50000"/>
            </a:avLst>
          </a:prstGeom>
          <a:ln w="19050">
            <a:solidFill>
              <a:srgbClr val="93C11F"/>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4C1CD8DC-AF0D-4D36-8007-79DC9E9987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8342" y="3522487"/>
            <a:ext cx="4340728" cy="1493649"/>
          </a:xfrm>
          <a:prstGeom prst="rect">
            <a:avLst/>
          </a:prstGeom>
        </p:spPr>
      </p:pic>
      <p:sp>
        <p:nvSpPr>
          <p:cNvPr id="6" name="Espace réservé du numéro de diapositive 5">
            <a:extLst>
              <a:ext uri="{FF2B5EF4-FFF2-40B4-BE49-F238E27FC236}">
                <a16:creationId xmlns:a16="http://schemas.microsoft.com/office/drawing/2014/main" id="{9B1D0ADE-7D7F-41AB-8D5F-F2AEF1B4FB4E}"/>
              </a:ext>
            </a:extLst>
          </p:cNvPr>
          <p:cNvSpPr>
            <a:spLocks noGrp="1"/>
          </p:cNvSpPr>
          <p:nvPr>
            <p:ph type="sldNum" sz="quarter" idx="12"/>
          </p:nvPr>
        </p:nvSpPr>
        <p:spPr/>
        <p:txBody>
          <a:bodyPr/>
          <a:lstStyle/>
          <a:p>
            <a:fld id="{A21EAC81-DECF-47DB-B95F-F01DF5AEDC52}" type="slidenum">
              <a:rPr lang="fr-FR" smtClean="0"/>
              <a:t>2</a:t>
            </a:fld>
            <a:endParaRPr lang="fr-FR" dirty="0"/>
          </a:p>
        </p:txBody>
      </p:sp>
      <p:sp>
        <p:nvSpPr>
          <p:cNvPr id="5" name="Espace réservé du pied de page 4">
            <a:extLst>
              <a:ext uri="{FF2B5EF4-FFF2-40B4-BE49-F238E27FC236}">
                <a16:creationId xmlns:a16="http://schemas.microsoft.com/office/drawing/2014/main" id="{A1DBE7CF-4333-4DF4-B1EF-8B8CDAFB7D20}"/>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19633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Atelier 1 : L’élaboration du PLPDMA</a:t>
            </a:r>
          </a:p>
        </p:txBody>
      </p:sp>
      <p:sp>
        <p:nvSpPr>
          <p:cNvPr id="4" name="Espace réservé du pied de page 3">
            <a:extLst>
              <a:ext uri="{FF2B5EF4-FFF2-40B4-BE49-F238E27FC236}">
                <a16:creationId xmlns:a16="http://schemas.microsoft.com/office/drawing/2014/main" id="{2EE5B0DD-9704-45E8-B6AB-4A3E80E287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20</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11576" y="1150611"/>
            <a:ext cx="2627452" cy="553998"/>
          </a:xfrm>
          <a:prstGeom prst="rect">
            <a:avLst/>
          </a:prstGeom>
          <a:solidFill>
            <a:srgbClr val="00A89C"/>
          </a:solidFill>
        </p:spPr>
        <p:txBody>
          <a:bodyPr wrap="square">
            <a:spAutoFit/>
          </a:bodyPr>
          <a:lstStyle/>
          <a:p>
            <a:pPr marL="0" lvl="1"/>
            <a:r>
              <a:rPr lang="fr-FR" b="1" dirty="0">
                <a:solidFill>
                  <a:schemeClr val="bg1"/>
                </a:solidFill>
              </a:rPr>
              <a:t>Rédiger son PLPDMA, </a:t>
            </a:r>
          </a:p>
          <a:p>
            <a:pPr marL="0" lvl="1"/>
            <a:r>
              <a:rPr lang="fr-FR" sz="1200" b="1" dirty="0">
                <a:solidFill>
                  <a:schemeClr val="bg1"/>
                </a:solidFill>
              </a:rPr>
              <a:t>Solène DAUSSY, Austral (V2R)</a:t>
            </a:r>
          </a:p>
        </p:txBody>
      </p:sp>
      <p:sp>
        <p:nvSpPr>
          <p:cNvPr id="9" name="ZoneTexte 8">
            <a:extLst>
              <a:ext uri="{FF2B5EF4-FFF2-40B4-BE49-F238E27FC236}">
                <a16:creationId xmlns:a16="http://schemas.microsoft.com/office/drawing/2014/main" id="{205309B2-9C4B-8CA3-D1D1-89496C0DE79F}"/>
              </a:ext>
            </a:extLst>
          </p:cNvPr>
          <p:cNvSpPr txBox="1"/>
          <p:nvPr/>
        </p:nvSpPr>
        <p:spPr>
          <a:xfrm>
            <a:off x="11577" y="2115440"/>
            <a:ext cx="2679622" cy="1138773"/>
          </a:xfrm>
          <a:prstGeom prst="rect">
            <a:avLst/>
          </a:prstGeom>
          <a:solidFill>
            <a:srgbClr val="FF8A00"/>
          </a:solidFill>
        </p:spPr>
        <p:txBody>
          <a:bodyPr wrap="square">
            <a:spAutoFit/>
          </a:bodyPr>
          <a:lstStyle/>
          <a:p>
            <a:pPr marL="0" lvl="1"/>
            <a:r>
              <a:rPr lang="fr-FR" b="1" dirty="0">
                <a:solidFill>
                  <a:schemeClr val="bg1"/>
                </a:solidFill>
              </a:rPr>
              <a:t>Dynamiser ses actions de prévention dès l’élaboration</a:t>
            </a:r>
          </a:p>
          <a:p>
            <a:pPr marL="0" lvl="1"/>
            <a:r>
              <a:rPr lang="fr-FR" sz="1400" b="1" dirty="0">
                <a:solidFill>
                  <a:schemeClr val="bg1"/>
                </a:solidFill>
              </a:rPr>
              <a:t>Sylvie PERRAIN, </a:t>
            </a:r>
            <a:r>
              <a:rPr lang="fr-FR" sz="1400" b="1" dirty="0" err="1">
                <a:solidFill>
                  <a:schemeClr val="bg1"/>
                </a:solidFill>
              </a:rPr>
              <a:t>Oikéo</a:t>
            </a:r>
            <a:endParaRPr lang="fr-FR" sz="1400" b="1" dirty="0">
              <a:solidFill>
                <a:schemeClr val="bg1"/>
              </a:solidFill>
            </a:endParaRPr>
          </a:p>
        </p:txBody>
      </p:sp>
      <p:sp>
        <p:nvSpPr>
          <p:cNvPr id="11" name="ZoneTexte 10">
            <a:extLst>
              <a:ext uri="{FF2B5EF4-FFF2-40B4-BE49-F238E27FC236}">
                <a16:creationId xmlns:a16="http://schemas.microsoft.com/office/drawing/2014/main" id="{B691D2B5-B2D5-8A67-BCC4-C3EAD0240199}"/>
              </a:ext>
            </a:extLst>
          </p:cNvPr>
          <p:cNvSpPr txBox="1"/>
          <p:nvPr/>
        </p:nvSpPr>
        <p:spPr>
          <a:xfrm>
            <a:off x="1" y="3445863"/>
            <a:ext cx="1440000" cy="1800000"/>
          </a:xfrm>
          <a:prstGeom prst="rect">
            <a:avLst/>
          </a:prstGeom>
          <a:solidFill>
            <a:srgbClr val="FF0000"/>
          </a:solidFill>
        </p:spPr>
        <p:txBody>
          <a:bodyPr wrap="square">
            <a:spAutoFit/>
          </a:bodyPr>
          <a:lstStyle/>
          <a:p>
            <a:pPr marL="0" lvl="1"/>
            <a:r>
              <a:rPr lang="fr-FR" b="1" dirty="0">
                <a:solidFill>
                  <a:schemeClr val="bg1"/>
                </a:solidFill>
              </a:rPr>
              <a:t>En Régie ?</a:t>
            </a:r>
          </a:p>
          <a:p>
            <a:pPr marL="0" lvl="1"/>
            <a:r>
              <a:rPr lang="fr-FR" sz="1400" b="1" dirty="0">
                <a:solidFill>
                  <a:schemeClr val="bg1"/>
                </a:solidFill>
              </a:rPr>
              <a:t>Adeline CAMBAY, </a:t>
            </a:r>
          </a:p>
          <a:p>
            <a:pPr marL="0" lvl="1"/>
            <a:r>
              <a:rPr lang="fr-FR" sz="1400" b="1" dirty="0">
                <a:solidFill>
                  <a:schemeClr val="bg1"/>
                </a:solidFill>
              </a:rPr>
              <a:t>CC du Pays du Coquelicot</a:t>
            </a:r>
          </a:p>
        </p:txBody>
      </p:sp>
      <p:sp>
        <p:nvSpPr>
          <p:cNvPr id="13" name="ZoneTexte 12">
            <a:extLst>
              <a:ext uri="{FF2B5EF4-FFF2-40B4-BE49-F238E27FC236}">
                <a16:creationId xmlns:a16="http://schemas.microsoft.com/office/drawing/2014/main" id="{05DD8D52-427B-6653-55C8-E2D950D35753}"/>
              </a:ext>
            </a:extLst>
          </p:cNvPr>
          <p:cNvSpPr txBox="1"/>
          <p:nvPr/>
        </p:nvSpPr>
        <p:spPr>
          <a:xfrm>
            <a:off x="10523400" y="3396199"/>
            <a:ext cx="1440000" cy="1800000"/>
          </a:xfrm>
          <a:prstGeom prst="rect">
            <a:avLst/>
          </a:prstGeom>
          <a:solidFill>
            <a:srgbClr val="95D3F9"/>
          </a:solidFill>
        </p:spPr>
        <p:txBody>
          <a:bodyPr wrap="square">
            <a:spAutoFit/>
          </a:bodyPr>
          <a:lstStyle/>
          <a:p>
            <a:pPr marL="0" lvl="1"/>
            <a:r>
              <a:rPr lang="fr-FR" b="1" dirty="0">
                <a:solidFill>
                  <a:schemeClr val="bg1"/>
                </a:solidFill>
              </a:rPr>
              <a:t>Avec une  AMO ?, </a:t>
            </a:r>
            <a:r>
              <a:rPr lang="fr-FR" sz="1400" b="1" dirty="0">
                <a:solidFill>
                  <a:schemeClr val="bg1"/>
                </a:solidFill>
              </a:rPr>
              <a:t>Maximilien LEBLED,</a:t>
            </a:r>
          </a:p>
          <a:p>
            <a:pPr marL="0" lvl="1"/>
            <a:r>
              <a:rPr lang="fr-FR" sz="1400" b="1" dirty="0">
                <a:solidFill>
                  <a:schemeClr val="bg1"/>
                </a:solidFill>
              </a:rPr>
              <a:t>CA du Beauvaisis</a:t>
            </a:r>
          </a:p>
        </p:txBody>
      </p:sp>
      <p:sp>
        <p:nvSpPr>
          <p:cNvPr id="15" name="ZoneTexte 14">
            <a:extLst>
              <a:ext uri="{FF2B5EF4-FFF2-40B4-BE49-F238E27FC236}">
                <a16:creationId xmlns:a16="http://schemas.microsoft.com/office/drawing/2014/main" id="{560B4A2A-094E-2E53-5292-AF4A825D2227}"/>
              </a:ext>
            </a:extLst>
          </p:cNvPr>
          <p:cNvSpPr txBox="1"/>
          <p:nvPr/>
        </p:nvSpPr>
        <p:spPr>
          <a:xfrm>
            <a:off x="11576" y="5382016"/>
            <a:ext cx="2708475" cy="800219"/>
          </a:xfrm>
          <a:prstGeom prst="rect">
            <a:avLst/>
          </a:prstGeom>
          <a:solidFill>
            <a:schemeClr val="accent1">
              <a:lumMod val="50000"/>
            </a:schemeClr>
          </a:solidFill>
        </p:spPr>
        <p:txBody>
          <a:bodyPr wrap="square">
            <a:spAutoFit/>
          </a:bodyPr>
          <a:lstStyle/>
          <a:p>
            <a:pPr marL="0" lvl="1"/>
            <a:r>
              <a:rPr lang="fr-FR" b="1" dirty="0">
                <a:solidFill>
                  <a:schemeClr val="bg1"/>
                </a:solidFill>
              </a:rPr>
              <a:t>PLDMA en cours,</a:t>
            </a:r>
          </a:p>
          <a:p>
            <a:pPr marL="0" lvl="1"/>
            <a:r>
              <a:rPr lang="fr-FR" sz="1400" b="1" dirty="0">
                <a:solidFill>
                  <a:schemeClr val="bg1"/>
                </a:solidFill>
              </a:rPr>
              <a:t>Julie CHAMPION, </a:t>
            </a:r>
          </a:p>
          <a:p>
            <a:pPr marL="0" lvl="1"/>
            <a:r>
              <a:rPr lang="fr-FR" sz="1400" b="1" dirty="0">
                <a:solidFill>
                  <a:schemeClr val="bg1"/>
                </a:solidFill>
              </a:rPr>
              <a:t>CA de Valenciennes</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915072"/>
            <a:ext cx="8444696" cy="1077218"/>
          </a:xfrm>
          <a:prstGeom prst="rect">
            <a:avLst/>
          </a:prstGeom>
          <a:noFill/>
          <a:ln>
            <a:solidFill>
              <a:srgbClr val="00A89C"/>
            </a:solidFill>
          </a:ln>
        </p:spPr>
        <p:txBody>
          <a:bodyPr wrap="square">
            <a:spAutoFit/>
          </a:bodyPr>
          <a:lstStyle/>
          <a:p>
            <a:r>
              <a:rPr lang="fr-FR" sz="1600" b="1" dirty="0" err="1">
                <a:latin typeface="Calibri"/>
              </a:rPr>
              <a:t>Etre</a:t>
            </a:r>
            <a:r>
              <a:rPr lang="fr-FR" sz="1600" b="1" dirty="0">
                <a:latin typeface="Calibri"/>
              </a:rPr>
              <a:t> compréhensible, accessible et inciter à la mobilisation.</a:t>
            </a:r>
            <a:r>
              <a:rPr lang="fr-FR" sz="1600" b="1" u="sng" dirty="0">
                <a:latin typeface="Calibri"/>
                <a:cs typeface="Times New Roman" panose="02020603050405020304" pitchFamily="18" charset="0"/>
              </a:rPr>
              <a:t> </a:t>
            </a:r>
          </a:p>
          <a:p>
            <a:r>
              <a:rPr lang="fr-FR" sz="1600" b="1" dirty="0">
                <a:latin typeface="Calibri"/>
                <a:cs typeface="Times New Roman" panose="02020603050405020304" pitchFamily="18" charset="0"/>
              </a:rPr>
              <a:t>Le PLPDMA et la prévention des déchets concerne tous les acteurs du territoire</a:t>
            </a:r>
          </a:p>
          <a:p>
            <a:r>
              <a:rPr lang="fr-FR" sz="1600" b="1" dirty="0">
                <a:latin typeface="Calibri"/>
                <a:cs typeface="Times New Roman" panose="02020603050405020304" pitchFamily="18" charset="0"/>
              </a:rPr>
              <a:t>Feuille de route pour 6 ans à budgéter qui engage la collectivité (élus, services)</a:t>
            </a:r>
          </a:p>
          <a:p>
            <a:r>
              <a:rPr lang="fr-FR" sz="1600" b="1" dirty="0">
                <a:latin typeface="Calibri"/>
                <a:cs typeface="Times New Roman" panose="02020603050405020304" pitchFamily="18" charset="0"/>
              </a:rPr>
              <a:t>Définir des indicateurs de réalisation et de résultat facilement quantifiables)</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18704" y="2011549"/>
            <a:ext cx="8444696" cy="1323439"/>
          </a:xfrm>
          <a:prstGeom prst="rect">
            <a:avLst/>
          </a:prstGeom>
          <a:noFill/>
          <a:ln>
            <a:solidFill>
              <a:srgbClr val="FF8A00"/>
            </a:solidFill>
          </a:ln>
        </p:spPr>
        <p:txBody>
          <a:bodyPr wrap="square">
            <a:spAutoFit/>
          </a:bodyPr>
          <a:lstStyle/>
          <a:p>
            <a:r>
              <a:rPr lang="fr-FR" sz="1600" b="1" dirty="0">
                <a:latin typeface="Calibri"/>
              </a:rPr>
              <a:t>Constituer une Commission de Consultation d’Elaboration et de Suivi Elargie</a:t>
            </a:r>
            <a:endParaRPr lang="fr-FR" sz="1600" b="1" dirty="0">
              <a:latin typeface="Calibri"/>
              <a:cs typeface="Times New Roman" panose="02020603050405020304" pitchFamily="18" charset="0"/>
            </a:endParaRPr>
          </a:p>
          <a:p>
            <a:r>
              <a:rPr lang="fr-FR" sz="1600" b="1" dirty="0" err="1">
                <a:latin typeface="Calibri"/>
                <a:cs typeface="Times New Roman" panose="02020603050405020304" pitchFamily="18" charset="0"/>
              </a:rPr>
              <a:t>Co-construire</a:t>
            </a:r>
            <a:r>
              <a:rPr lang="fr-FR" sz="1600" b="1" dirty="0">
                <a:latin typeface="Calibri"/>
                <a:cs typeface="Times New Roman" panose="02020603050405020304" pitchFamily="18" charset="0"/>
              </a:rPr>
              <a:t> les actions avec les acteurs qui vont y contribuer par une concertation en interne et en externe très ouverte.</a:t>
            </a:r>
          </a:p>
          <a:p>
            <a:r>
              <a:rPr lang="fr-FR" sz="1600" b="1" dirty="0">
                <a:latin typeface="Calibri"/>
                <a:cs typeface="Times New Roman" panose="02020603050405020304" pitchFamily="18" charset="0"/>
              </a:rPr>
              <a:t>Restituer régulièrement la prise en compte des propositions et la suite qui leur est donnée.</a:t>
            </a:r>
          </a:p>
          <a:p>
            <a:r>
              <a:rPr lang="fr-FR" sz="1600" b="1" dirty="0">
                <a:latin typeface="Calibri"/>
                <a:cs typeface="Times New Roman" panose="02020603050405020304" pitchFamily="18" charset="0"/>
              </a:rPr>
              <a:t>Profiter de la consultation du public pour sensibiliser et promouvoir les actions définies</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50382" y="1103717"/>
            <a:ext cx="1077217"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369380" y="2365414"/>
            <a:ext cx="1323439" cy="615708"/>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852042" y="4016960"/>
            <a:ext cx="1791628" cy="61570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2105495" y="3414539"/>
            <a:ext cx="3816000" cy="1815882"/>
          </a:xfrm>
          <a:prstGeom prst="rect">
            <a:avLst/>
          </a:prstGeom>
          <a:noFill/>
          <a:ln>
            <a:solidFill>
              <a:srgbClr val="FF0000"/>
            </a:solidFill>
          </a:ln>
        </p:spPr>
        <p:txBody>
          <a:bodyPr wrap="square">
            <a:spAutoFit/>
          </a:bodyPr>
          <a:lstStyle/>
          <a:p>
            <a:r>
              <a:rPr lang="fr-FR" sz="1600" b="1" dirty="0">
                <a:latin typeface="Calibri"/>
              </a:rPr>
              <a:t>Les + : autonomie, garantie de suivi des actions, moindre coût, bonne connaissance du territoire</a:t>
            </a:r>
            <a:endParaRPr lang="fr-FR" sz="1600" b="1" dirty="0">
              <a:latin typeface="Calibri"/>
              <a:cs typeface="Times New Roman" panose="02020603050405020304" pitchFamily="18" charset="0"/>
            </a:endParaRPr>
          </a:p>
          <a:p>
            <a:r>
              <a:rPr lang="fr-FR" sz="1600" b="1" dirty="0">
                <a:latin typeface="Calibri"/>
                <a:cs typeface="Times New Roman" panose="02020603050405020304" pitchFamily="18" charset="0"/>
              </a:rPr>
              <a:t>Les - : chronophage, prise de recul plus difficile, risque de subordination limitante pour les demandes de moyens financiers et humains à mettre en </a:t>
            </a:r>
            <a:r>
              <a:rPr lang="fr-FR" sz="1600" b="1" dirty="0" err="1">
                <a:latin typeface="Calibri"/>
                <a:cs typeface="Times New Roman" panose="02020603050405020304" pitchFamily="18" charset="0"/>
              </a:rPr>
              <a:t>oeuvre</a:t>
            </a:r>
            <a:endParaRPr lang="fr-FR" sz="1600" b="1" dirty="0">
              <a:latin typeface="Calibri"/>
              <a:cs typeface="Times New Roman" panose="02020603050405020304" pitchFamily="18" charset="0"/>
            </a:endParaRPr>
          </a:p>
        </p:txBody>
      </p:sp>
      <p:sp>
        <p:nvSpPr>
          <p:cNvPr id="3" name="Triangle isocèle 2">
            <a:extLst>
              <a:ext uri="{FF2B5EF4-FFF2-40B4-BE49-F238E27FC236}">
                <a16:creationId xmlns:a16="http://schemas.microsoft.com/office/drawing/2014/main" id="{633E5F5A-6198-221A-3709-D7DE9A3681FE}"/>
              </a:ext>
            </a:extLst>
          </p:cNvPr>
          <p:cNvSpPr/>
          <p:nvPr/>
        </p:nvSpPr>
        <p:spPr>
          <a:xfrm rot="5400000">
            <a:off x="9307605" y="4011565"/>
            <a:ext cx="1815882" cy="615708"/>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6066816" y="3411478"/>
            <a:ext cx="3816000" cy="1815882"/>
          </a:xfrm>
          <a:prstGeom prst="rect">
            <a:avLst/>
          </a:prstGeom>
          <a:noFill/>
          <a:ln>
            <a:solidFill>
              <a:srgbClr val="95D3F9"/>
            </a:solidFill>
          </a:ln>
        </p:spPr>
        <p:txBody>
          <a:bodyPr wrap="square">
            <a:spAutoFit/>
          </a:bodyPr>
          <a:lstStyle/>
          <a:p>
            <a:r>
              <a:rPr lang="fr-FR" sz="1600" b="1" dirty="0">
                <a:latin typeface="Calibri"/>
              </a:rPr>
              <a:t>Les + : une méthodologie améliorée au fil des missions par le prestataire, la neutralité de l’animation, du benchmark pour les actions</a:t>
            </a:r>
          </a:p>
          <a:p>
            <a:r>
              <a:rPr lang="fr-FR" sz="1600" b="1" dirty="0">
                <a:latin typeface="Calibri"/>
                <a:cs typeface="Times New Roman" panose="02020603050405020304" pitchFamily="18" charset="0"/>
              </a:rPr>
              <a:t>Les - : nécessité d’appropriation du diagnostic, des méthodes d’animation et d’organisation, coût.</a:t>
            </a:r>
          </a:p>
        </p:txBody>
      </p:sp>
      <p:sp>
        <p:nvSpPr>
          <p:cNvPr id="8" name="Triangle isocèle 7">
            <a:extLst>
              <a:ext uri="{FF2B5EF4-FFF2-40B4-BE49-F238E27FC236}">
                <a16:creationId xmlns:a16="http://schemas.microsoft.com/office/drawing/2014/main" id="{5D2C28BB-751C-921F-10D9-E25DFC6FC850}"/>
              </a:ext>
            </a:extLst>
          </p:cNvPr>
          <p:cNvSpPr/>
          <p:nvPr/>
        </p:nvSpPr>
        <p:spPr>
          <a:xfrm rot="16200000">
            <a:off x="2611398" y="5493861"/>
            <a:ext cx="839405" cy="615708"/>
          </a:xfrm>
          <a:prstGeom prst="triangle">
            <a:avLst/>
          </a:prstGeom>
          <a:solidFill>
            <a:srgbClr val="0F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3DD8B9-0309-0474-B390-0321987E9BE4}"/>
              </a:ext>
            </a:extLst>
          </p:cNvPr>
          <p:cNvSpPr txBox="1"/>
          <p:nvPr/>
        </p:nvSpPr>
        <p:spPr>
          <a:xfrm>
            <a:off x="3518704" y="5312698"/>
            <a:ext cx="8444696" cy="1323439"/>
          </a:xfrm>
          <a:prstGeom prst="rect">
            <a:avLst/>
          </a:prstGeom>
          <a:noFill/>
          <a:ln>
            <a:solidFill>
              <a:srgbClr val="0F4B93"/>
            </a:solidFill>
          </a:ln>
        </p:spPr>
        <p:txBody>
          <a:bodyPr wrap="square">
            <a:spAutoFit/>
          </a:bodyPr>
          <a:lstStyle/>
          <a:p>
            <a:r>
              <a:rPr lang="fr-FR" sz="1600" b="1" dirty="0">
                <a:latin typeface="Calibri"/>
              </a:rPr>
              <a:t>Pouvoir s’appuyer sur des élus engagés (6 à Valenciennes métropole)</a:t>
            </a:r>
            <a:r>
              <a:rPr lang="fr-FR" sz="1600" b="1" dirty="0">
                <a:latin typeface="Calibri"/>
                <a:cs typeface="Times New Roman" panose="02020603050405020304" pitchFamily="18" charset="0"/>
              </a:rPr>
              <a:t>.</a:t>
            </a:r>
          </a:p>
          <a:p>
            <a:r>
              <a:rPr lang="fr-FR" sz="1600" b="1" dirty="0">
                <a:latin typeface="Calibri"/>
                <a:cs typeface="Times New Roman" panose="02020603050405020304" pitchFamily="18" charset="0"/>
              </a:rPr>
              <a:t>Forte mobilisation des acteurs du territoire, budget défini sur la durée du PLPDMA</a:t>
            </a:r>
          </a:p>
          <a:p>
            <a:r>
              <a:rPr lang="fr-FR" sz="1600" b="1" dirty="0">
                <a:latin typeface="Calibri"/>
                <a:cs typeface="Times New Roman" panose="02020603050405020304" pitchFamily="18" charset="0"/>
              </a:rPr>
              <a:t>Limiter le nombre d’actions, 7 axes: biodéchets, Gaspillage alimentaire, prolongation de la durée de vie des objets, exemplarité, accompagner les familles et commerçants, les gros producteurs, actions transversales (appel à projet permanent, communication…)</a:t>
            </a:r>
          </a:p>
        </p:txBody>
      </p:sp>
    </p:spTree>
    <p:extLst>
      <p:ext uri="{BB962C8B-B14F-4D97-AF65-F5344CB8AC3E}">
        <p14:creationId xmlns:p14="http://schemas.microsoft.com/office/powerpoint/2010/main" val="7012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right)">
                                      <p:cBhvr>
                                        <p:cTn id="43" dur="500"/>
                                        <p:tgtEl>
                                          <p:spTgt spid="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20" grpId="0" animBg="1"/>
      <p:bldP spid="21" grpId="0" animBg="1"/>
      <p:bldP spid="22" grpId="0" animBg="1"/>
      <p:bldP spid="25" grpId="0" animBg="1"/>
      <p:bldP spid="26" grpId="0" animBg="1"/>
      <p:bldP spid="3" grpId="0" animBg="1"/>
      <p:bldP spid="6"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Atelier 2 : Le PLPDMA et l’économie circulaire</a:t>
            </a:r>
          </a:p>
        </p:txBody>
      </p:sp>
      <p:sp>
        <p:nvSpPr>
          <p:cNvPr id="4" name="Espace réservé du pied de page 3">
            <a:extLst>
              <a:ext uri="{FF2B5EF4-FFF2-40B4-BE49-F238E27FC236}">
                <a16:creationId xmlns:a16="http://schemas.microsoft.com/office/drawing/2014/main" id="{2EE5B0DD-9704-45E8-B6AB-4A3E80E287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21</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4446" y="875888"/>
            <a:ext cx="2643473" cy="1107996"/>
          </a:xfrm>
          <a:prstGeom prst="rect">
            <a:avLst/>
          </a:prstGeom>
          <a:solidFill>
            <a:srgbClr val="FF0000"/>
          </a:solidFill>
        </p:spPr>
        <p:txBody>
          <a:bodyPr wrap="square">
            <a:spAutoFit/>
          </a:bodyPr>
          <a:lstStyle/>
          <a:p>
            <a:pPr marL="0" lvl="1"/>
            <a:r>
              <a:rPr lang="fr-FR" b="1" dirty="0">
                <a:solidFill>
                  <a:schemeClr val="bg1"/>
                </a:solidFill>
              </a:rPr>
              <a:t>Economie Circulaire et Territoire Engagé Transition Ecologique, </a:t>
            </a:r>
          </a:p>
          <a:p>
            <a:pPr marL="0" lvl="1"/>
            <a:r>
              <a:rPr lang="fr-FR" sz="1200" b="1" dirty="0">
                <a:solidFill>
                  <a:schemeClr val="bg1"/>
                </a:solidFill>
              </a:rPr>
              <a:t>Moïse LEFRANC, ADEME</a:t>
            </a:r>
          </a:p>
        </p:txBody>
      </p:sp>
      <p:sp>
        <p:nvSpPr>
          <p:cNvPr id="9" name="ZoneTexte 8">
            <a:extLst>
              <a:ext uri="{FF2B5EF4-FFF2-40B4-BE49-F238E27FC236}">
                <a16:creationId xmlns:a16="http://schemas.microsoft.com/office/drawing/2014/main" id="{205309B2-9C4B-8CA3-D1D1-89496C0DE79F}"/>
              </a:ext>
            </a:extLst>
          </p:cNvPr>
          <p:cNvSpPr txBox="1"/>
          <p:nvPr/>
        </p:nvSpPr>
        <p:spPr>
          <a:xfrm>
            <a:off x="11576" y="2347960"/>
            <a:ext cx="2679622" cy="1200329"/>
          </a:xfrm>
          <a:prstGeom prst="rect">
            <a:avLst/>
          </a:prstGeom>
          <a:solidFill>
            <a:srgbClr val="1283B8"/>
          </a:solidFill>
        </p:spPr>
        <p:txBody>
          <a:bodyPr wrap="square">
            <a:spAutoFit/>
          </a:bodyPr>
          <a:lstStyle/>
          <a:p>
            <a:pPr marL="0" lvl="1"/>
            <a:r>
              <a:rPr lang="fr-FR" b="1" dirty="0">
                <a:solidFill>
                  <a:schemeClr val="bg1"/>
                </a:solidFill>
              </a:rPr>
              <a:t>Déploiement de l’Ecologie  Industrielle et Territoriale</a:t>
            </a:r>
          </a:p>
          <a:p>
            <a:pPr marL="0" lvl="1"/>
            <a:r>
              <a:rPr lang="fr-FR" sz="1400" b="1" dirty="0">
                <a:solidFill>
                  <a:schemeClr val="bg1"/>
                </a:solidFill>
              </a:rPr>
              <a:t>Yvelin</a:t>
            </a:r>
            <a:r>
              <a:rPr lang="fr-FR" b="1" dirty="0">
                <a:solidFill>
                  <a:schemeClr val="bg1"/>
                </a:solidFill>
              </a:rPr>
              <a:t> </a:t>
            </a:r>
            <a:r>
              <a:rPr lang="fr-FR" sz="1400" b="1" dirty="0">
                <a:solidFill>
                  <a:schemeClr val="bg1"/>
                </a:solidFill>
              </a:rPr>
              <a:t>BISIAUX, Pôle </a:t>
            </a:r>
            <a:r>
              <a:rPr lang="fr-FR" sz="1400" b="1" dirty="0" err="1">
                <a:solidFill>
                  <a:schemeClr val="bg1"/>
                </a:solidFill>
              </a:rPr>
              <a:t>Synéo</a:t>
            </a:r>
            <a:endParaRPr lang="fr-FR" sz="1400" b="1" dirty="0">
              <a:solidFill>
                <a:schemeClr val="bg1"/>
              </a:solidFill>
            </a:endParaRPr>
          </a:p>
        </p:txBody>
      </p:sp>
      <p:sp>
        <p:nvSpPr>
          <p:cNvPr id="11" name="ZoneTexte 10">
            <a:extLst>
              <a:ext uri="{FF2B5EF4-FFF2-40B4-BE49-F238E27FC236}">
                <a16:creationId xmlns:a16="http://schemas.microsoft.com/office/drawing/2014/main" id="{B691D2B5-B2D5-8A67-BCC4-C3EAD0240199}"/>
              </a:ext>
            </a:extLst>
          </p:cNvPr>
          <p:cNvSpPr txBox="1"/>
          <p:nvPr/>
        </p:nvSpPr>
        <p:spPr>
          <a:xfrm>
            <a:off x="11577" y="4186315"/>
            <a:ext cx="2720050" cy="861774"/>
          </a:xfrm>
          <a:prstGeom prst="rect">
            <a:avLst/>
          </a:prstGeom>
          <a:solidFill>
            <a:srgbClr val="A5C42F"/>
          </a:solidFill>
        </p:spPr>
        <p:txBody>
          <a:bodyPr wrap="square">
            <a:spAutoFit/>
          </a:bodyPr>
          <a:lstStyle/>
          <a:p>
            <a:pPr marL="0" lvl="1"/>
            <a:r>
              <a:rPr lang="fr-FR" b="1" dirty="0">
                <a:solidFill>
                  <a:schemeClr val="bg1"/>
                </a:solidFill>
              </a:rPr>
              <a:t>Accompagner les territoires pour l’EC</a:t>
            </a:r>
            <a:r>
              <a:rPr lang="fr-FR" sz="1400" b="1" dirty="0">
                <a:solidFill>
                  <a:schemeClr val="bg1"/>
                </a:solidFill>
              </a:rPr>
              <a:t>, </a:t>
            </a:r>
          </a:p>
          <a:p>
            <a:pPr marL="0" lvl="1"/>
            <a:r>
              <a:rPr lang="fr-FR" sz="1400" b="1" dirty="0">
                <a:solidFill>
                  <a:schemeClr val="bg1"/>
                </a:solidFill>
              </a:rPr>
              <a:t>Moïse VOUTERS, TEAMS2</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915072"/>
            <a:ext cx="8444696" cy="1077218"/>
          </a:xfrm>
          <a:prstGeom prst="rect">
            <a:avLst/>
          </a:prstGeom>
          <a:noFill/>
          <a:ln>
            <a:solidFill>
              <a:srgbClr val="FF0000"/>
            </a:solidFill>
          </a:ln>
        </p:spPr>
        <p:txBody>
          <a:bodyPr wrap="square">
            <a:spAutoFit/>
          </a:bodyPr>
          <a:lstStyle/>
          <a:p>
            <a:r>
              <a:rPr lang="fr-FR" sz="1600" b="1" dirty="0">
                <a:latin typeface="Calibri"/>
              </a:rPr>
              <a:t>La prévention des déchets implique l’ensemble des acteurs du territoire et au-delà (fournisseurs hors territoire) en participant </a:t>
            </a:r>
            <a:r>
              <a:rPr lang="fr-FR" sz="1600" b="1" dirty="0">
                <a:latin typeface="Calibri"/>
                <a:cs typeface="Times New Roman" panose="02020603050405020304" pitchFamily="18" charset="0"/>
              </a:rPr>
              <a:t>à l’économie circulaire et plus largement de la transition écologique du territoire avec la création d’emplois et au développement économique locaux. </a:t>
            </a:r>
          </a:p>
          <a:p>
            <a:r>
              <a:rPr lang="fr-FR" sz="1600" b="1" dirty="0">
                <a:latin typeface="Calibri"/>
                <a:cs typeface="Times New Roman" panose="02020603050405020304" pitchFamily="18" charset="0"/>
              </a:rPr>
              <a:t>Le label TETE propose le référentiel EC qui aide à porter, partager et suivre les actions réalisées.</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18704" y="2011549"/>
            <a:ext cx="8444696" cy="1876539"/>
          </a:xfrm>
          <a:prstGeom prst="rect">
            <a:avLst/>
          </a:prstGeom>
          <a:noFill/>
          <a:ln>
            <a:solidFill>
              <a:srgbClr val="1283B8"/>
            </a:solidFill>
          </a:ln>
        </p:spPr>
        <p:txBody>
          <a:bodyPr wrap="square">
            <a:spAutoFit/>
          </a:bodyPr>
          <a:lstStyle/>
          <a:p>
            <a:pPr marL="17446" marR="13084" lvl="0" algn="just">
              <a:lnSpc>
                <a:spcPct val="102800"/>
              </a:lnSpc>
              <a:spcBef>
                <a:spcPts val="7"/>
              </a:spcBef>
            </a:pPr>
            <a:r>
              <a:rPr lang="fr-FR" sz="1600" b="1" dirty="0">
                <a:latin typeface="Calibri"/>
                <a:cs typeface="Times New Roman" panose="02020603050405020304" pitchFamily="18" charset="0"/>
              </a:rPr>
              <a:t>L’EIT : mise en place de nouveaux modes de coopération et à la mise en œuvre de synergies interacteurs.</a:t>
            </a:r>
          </a:p>
          <a:p>
            <a:pPr marL="17446">
              <a:spcBef>
                <a:spcPts val="179"/>
              </a:spcBef>
            </a:pPr>
            <a:r>
              <a:rPr lang="fr-FR" sz="1600" b="1" dirty="0">
                <a:latin typeface="Calibri"/>
                <a:cs typeface="Times New Roman" panose="02020603050405020304" pitchFamily="18" charset="0"/>
              </a:rPr>
              <a:t>Les valeurs de l’EIT : Confiance - Coopération - Mutualisation - Expérimentation - Essaimage</a:t>
            </a:r>
          </a:p>
          <a:p>
            <a:pPr marL="17446" marR="13084" lvl="0" algn="just">
              <a:lnSpc>
                <a:spcPct val="102800"/>
              </a:lnSpc>
              <a:spcBef>
                <a:spcPts val="7"/>
              </a:spcBef>
            </a:pPr>
            <a:r>
              <a:rPr lang="fr-FR" sz="1600" b="1" dirty="0">
                <a:latin typeface="Calibri"/>
                <a:cs typeface="Times New Roman" panose="02020603050405020304" pitchFamily="18" charset="0"/>
              </a:rPr>
              <a:t>Les missions de l’EIT : Optimiser	le potentiel du territoire, favoriser l’économie de proximité, construire des relations durables entre les acteurs</a:t>
            </a:r>
          </a:p>
          <a:p>
            <a:pPr marL="17446" marR="13084" algn="just">
              <a:lnSpc>
                <a:spcPct val="102800"/>
              </a:lnSpc>
              <a:spcBef>
                <a:spcPts val="7"/>
              </a:spcBef>
            </a:pPr>
            <a:r>
              <a:rPr lang="fr-FR" sz="1600" b="1" dirty="0">
                <a:latin typeface="Calibri"/>
                <a:cs typeface="Times New Roman" panose="02020603050405020304" pitchFamily="18" charset="0"/>
              </a:rPr>
              <a:t>Des outils : ACTIF, un outil de cartographie, qui permet de rassembler, de  géolocaliser et de croiser votre offre et votre demande.</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50382" y="1103717"/>
            <a:ext cx="1077217" cy="69992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104259" y="2621071"/>
            <a:ext cx="1853681" cy="615709"/>
          </a:xfrm>
          <a:prstGeom prst="triangle">
            <a:avLst>
              <a:gd name="adj" fmla="val 50000"/>
            </a:avLst>
          </a:prstGeom>
          <a:solidFill>
            <a:srgbClr val="128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347764" y="4265281"/>
            <a:ext cx="1383435" cy="615708"/>
          </a:xfrm>
          <a:prstGeom prst="triangle">
            <a:avLst/>
          </a:prstGeom>
          <a:solidFill>
            <a:srgbClr val="A5C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18704" y="3912560"/>
            <a:ext cx="8444696" cy="1352293"/>
          </a:xfrm>
          <a:prstGeom prst="rect">
            <a:avLst/>
          </a:prstGeom>
          <a:noFill/>
          <a:ln>
            <a:solidFill>
              <a:srgbClr val="A5C42F"/>
            </a:solidFill>
          </a:ln>
        </p:spPr>
        <p:txBody>
          <a:bodyPr wrap="square">
            <a:spAutoFit/>
          </a:bodyPr>
          <a:lstStyle/>
          <a:p>
            <a:pPr marL="16575" marR="158759">
              <a:lnSpc>
                <a:spcPct val="101600"/>
              </a:lnSpc>
              <a:spcBef>
                <a:spcPts val="131"/>
              </a:spcBef>
              <a:tabLst>
                <a:tab pos="342812" algn="l"/>
              </a:tabLst>
            </a:pPr>
            <a:r>
              <a:rPr lang="fr-FR" sz="1600" b="1" dirty="0">
                <a:latin typeface="Calibri"/>
                <a:cs typeface="Times New Roman" panose="02020603050405020304" pitchFamily="18" charset="0"/>
              </a:rPr>
              <a:t>Les objectifs : résilience des approvisionnements, optimiser la gestion des ressources, préserver des activités en respectant l’environnement, compétitivité de nos entreprises, diminuer la  consommation de carbone</a:t>
            </a:r>
          </a:p>
          <a:p>
            <a:pPr marL="16575" marR="158759">
              <a:lnSpc>
                <a:spcPct val="101600"/>
              </a:lnSpc>
              <a:spcBef>
                <a:spcPts val="131"/>
              </a:spcBef>
              <a:tabLst>
                <a:tab pos="342812" algn="l"/>
              </a:tabLst>
            </a:pPr>
            <a:r>
              <a:rPr lang="fr-FR" sz="1600" b="1" dirty="0">
                <a:latin typeface="Calibri"/>
                <a:cs typeface="Times New Roman" panose="02020603050405020304" pitchFamily="18" charset="0"/>
              </a:rPr>
              <a:t>Exemple de mission : Un dispositif d’accompagnement des PMEs soutenu par la Région Hauts-de-France  (FEDER REACT-EU)</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369381" y="5651884"/>
            <a:ext cx="1323439" cy="615708"/>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8D02247-6F21-D3FC-51E1-BE40FE90BA72}"/>
              </a:ext>
            </a:extLst>
          </p:cNvPr>
          <p:cNvSpPr txBox="1"/>
          <p:nvPr/>
        </p:nvSpPr>
        <p:spPr>
          <a:xfrm>
            <a:off x="3518704" y="5298019"/>
            <a:ext cx="8444696" cy="1323439"/>
          </a:xfrm>
          <a:prstGeom prst="rect">
            <a:avLst/>
          </a:prstGeom>
          <a:noFill/>
          <a:ln>
            <a:solidFill>
              <a:srgbClr val="FF8A00"/>
            </a:solidFill>
          </a:ln>
        </p:spPr>
        <p:txBody>
          <a:bodyPr wrap="square">
            <a:spAutoFit/>
          </a:bodyPr>
          <a:lstStyle/>
          <a:p>
            <a:r>
              <a:rPr lang="fr-FR" sz="1600" b="1" dirty="0">
                <a:latin typeface="Calibri"/>
                <a:cs typeface="Times New Roman" panose="02020603050405020304" pitchFamily="18" charset="0"/>
              </a:rPr>
              <a:t>S’appuyer sur le Plan National de Prévention des déchets 2022-2027</a:t>
            </a:r>
          </a:p>
          <a:p>
            <a:r>
              <a:rPr lang="fr-FR" sz="1600" b="1" dirty="0">
                <a:latin typeface="Calibri"/>
                <a:cs typeface="Times New Roman" panose="02020603050405020304" pitchFamily="18" charset="0"/>
              </a:rPr>
              <a:t>S’inspirer d’initiatives identifiées disponibles sur </a:t>
            </a:r>
            <a:r>
              <a:rPr lang="fr-FR" sz="1600" b="1" dirty="0">
                <a:latin typeface="Calibri"/>
                <a:cs typeface="Times New Roman" panose="02020603050405020304" pitchFamily="18" charset="0"/>
                <a:hlinkClick r:id="rId3"/>
              </a:rPr>
              <a:t>https://www.prevention-dechets.gouv.fr/sinformer/agir-faveur-prevention-dechets</a:t>
            </a:r>
            <a:r>
              <a:rPr lang="fr-FR" sz="1600" b="1" dirty="0">
                <a:latin typeface="Calibri"/>
                <a:cs typeface="Times New Roman" panose="02020603050405020304" pitchFamily="18" charset="0"/>
              </a:rPr>
              <a:t>  : lutte contre le gaspillage alimentaire, prolongation de la vie des objets (indice de réparabilité…); Promotion du vrac, économie de la fonctionnalité…</a:t>
            </a:r>
          </a:p>
        </p:txBody>
      </p:sp>
      <p:sp>
        <p:nvSpPr>
          <p:cNvPr id="14" name="ZoneTexte 13">
            <a:extLst>
              <a:ext uri="{FF2B5EF4-FFF2-40B4-BE49-F238E27FC236}">
                <a16:creationId xmlns:a16="http://schemas.microsoft.com/office/drawing/2014/main" id="{7827F047-5A9F-0065-AA82-C4A387A6CF68}"/>
              </a:ext>
            </a:extLst>
          </p:cNvPr>
          <p:cNvSpPr txBox="1"/>
          <p:nvPr/>
        </p:nvSpPr>
        <p:spPr>
          <a:xfrm>
            <a:off x="11576" y="5528851"/>
            <a:ext cx="2720051" cy="861774"/>
          </a:xfrm>
          <a:prstGeom prst="rect">
            <a:avLst/>
          </a:prstGeom>
          <a:solidFill>
            <a:srgbClr val="FF8A00"/>
          </a:solidFill>
        </p:spPr>
        <p:txBody>
          <a:bodyPr wrap="square">
            <a:spAutoFit/>
          </a:bodyPr>
          <a:lstStyle/>
          <a:p>
            <a:pPr marL="0" lvl="1"/>
            <a:r>
              <a:rPr lang="fr-FR" b="1" dirty="0">
                <a:solidFill>
                  <a:schemeClr val="bg1"/>
                </a:solidFill>
              </a:rPr>
              <a:t>Autres volets de l’économie circulaire</a:t>
            </a:r>
            <a:endParaRPr lang="fr-FR" sz="1400" b="1" dirty="0">
              <a:solidFill>
                <a:schemeClr val="bg1"/>
              </a:solidFill>
            </a:endParaRPr>
          </a:p>
          <a:p>
            <a:pPr marL="0" lvl="1"/>
            <a:r>
              <a:rPr lang="fr-FR" sz="1400" b="1" dirty="0">
                <a:solidFill>
                  <a:schemeClr val="bg1"/>
                </a:solidFill>
              </a:rPr>
              <a:t>Sylvie PERRAIN, </a:t>
            </a:r>
            <a:r>
              <a:rPr lang="fr-FR" sz="1400" b="1" dirty="0" err="1">
                <a:solidFill>
                  <a:schemeClr val="bg1"/>
                </a:solidFill>
              </a:rPr>
              <a:t>Oikéo</a:t>
            </a:r>
            <a:endParaRPr lang="fr-FR" sz="1400" b="1" dirty="0">
              <a:solidFill>
                <a:schemeClr val="bg1"/>
              </a:solidFill>
            </a:endParaRPr>
          </a:p>
        </p:txBody>
      </p:sp>
    </p:spTree>
    <p:extLst>
      <p:ext uri="{BB962C8B-B14F-4D97-AF65-F5344CB8AC3E}">
        <p14:creationId xmlns:p14="http://schemas.microsoft.com/office/powerpoint/2010/main" val="2453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7" grpId="0" animBg="1"/>
      <p:bldP spid="20" grpId="0" animBg="1"/>
      <p:bldP spid="21" grpId="0" animBg="1"/>
      <p:bldP spid="22" grpId="0" animBg="1"/>
      <p:bldP spid="25" grpId="0" animBg="1"/>
      <p:bldP spid="26" grpId="0" animBg="1"/>
      <p:bldP spid="3"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Atelier 3 : Le PLPDMA, clés d’optimisation et de suivi</a:t>
            </a:r>
          </a:p>
        </p:txBody>
      </p:sp>
      <p:sp>
        <p:nvSpPr>
          <p:cNvPr id="4" name="Espace réservé du pied de page 3">
            <a:extLst>
              <a:ext uri="{FF2B5EF4-FFF2-40B4-BE49-F238E27FC236}">
                <a16:creationId xmlns:a16="http://schemas.microsoft.com/office/drawing/2014/main" id="{2EE5B0DD-9704-45E8-B6AB-4A3E80E287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22</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4445" y="1384430"/>
            <a:ext cx="2643473" cy="1077218"/>
          </a:xfrm>
          <a:prstGeom prst="rect">
            <a:avLst/>
          </a:prstGeom>
          <a:solidFill>
            <a:srgbClr val="049092"/>
          </a:solidFill>
        </p:spPr>
        <p:txBody>
          <a:bodyPr wrap="square">
            <a:spAutoFit/>
          </a:bodyPr>
          <a:lstStyle/>
          <a:p>
            <a:pPr marL="0" lvl="1"/>
            <a:r>
              <a:rPr lang="fr-FR" b="1" dirty="0">
                <a:solidFill>
                  <a:schemeClr val="bg1"/>
                </a:solidFill>
              </a:rPr>
              <a:t>La Prévention des déchets, RETEX, </a:t>
            </a:r>
          </a:p>
          <a:p>
            <a:r>
              <a:rPr lang="fr-FR" sz="1400" b="1" dirty="0">
                <a:solidFill>
                  <a:schemeClr val="bg1"/>
                </a:solidFill>
              </a:rPr>
              <a:t>Jonathan ROETTGER,</a:t>
            </a:r>
          </a:p>
          <a:p>
            <a:r>
              <a:rPr lang="fr-FR" sz="1400" b="1" dirty="0">
                <a:solidFill>
                  <a:schemeClr val="bg1"/>
                </a:solidFill>
              </a:rPr>
              <a:t>SIRTOM du LAONNOIS</a:t>
            </a:r>
          </a:p>
        </p:txBody>
      </p:sp>
      <p:sp>
        <p:nvSpPr>
          <p:cNvPr id="11" name="ZoneTexte 10">
            <a:extLst>
              <a:ext uri="{FF2B5EF4-FFF2-40B4-BE49-F238E27FC236}">
                <a16:creationId xmlns:a16="http://schemas.microsoft.com/office/drawing/2014/main" id="{B691D2B5-B2D5-8A67-BCC4-C3EAD0240199}"/>
              </a:ext>
            </a:extLst>
          </p:cNvPr>
          <p:cNvSpPr txBox="1"/>
          <p:nvPr/>
        </p:nvSpPr>
        <p:spPr>
          <a:xfrm>
            <a:off x="-4445" y="3660780"/>
            <a:ext cx="2720050" cy="861774"/>
          </a:xfrm>
          <a:prstGeom prst="rect">
            <a:avLst/>
          </a:prstGeom>
          <a:solidFill>
            <a:srgbClr val="8DC53E"/>
          </a:solidFill>
        </p:spPr>
        <p:txBody>
          <a:bodyPr wrap="square">
            <a:spAutoFit/>
          </a:bodyPr>
          <a:lstStyle/>
          <a:p>
            <a:pPr marL="0" lvl="1"/>
            <a:r>
              <a:rPr lang="fr-FR" b="1" dirty="0">
                <a:solidFill>
                  <a:schemeClr val="bg1"/>
                </a:solidFill>
              </a:rPr>
              <a:t>Gouvernance et communication</a:t>
            </a:r>
            <a:endParaRPr lang="fr-FR" sz="1400" b="1" dirty="0">
              <a:solidFill>
                <a:schemeClr val="bg1"/>
              </a:solidFill>
            </a:endParaRPr>
          </a:p>
          <a:p>
            <a:pPr marL="0" lvl="1"/>
            <a:r>
              <a:rPr lang="fr-FR" sz="1400" b="1" dirty="0">
                <a:solidFill>
                  <a:schemeClr val="bg1"/>
                </a:solidFill>
              </a:rPr>
              <a:t>Arnaud BLONDEL, SMAV</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915072"/>
            <a:ext cx="8444696" cy="2015936"/>
          </a:xfrm>
          <a:prstGeom prst="rect">
            <a:avLst/>
          </a:prstGeom>
          <a:noFill/>
          <a:ln>
            <a:solidFill>
              <a:srgbClr val="049092"/>
            </a:solidFill>
          </a:ln>
        </p:spPr>
        <p:txBody>
          <a:bodyPr wrap="square">
            <a:spAutoFit/>
          </a:bodyPr>
          <a:lstStyle/>
          <a:p>
            <a:r>
              <a:rPr lang="fr-FR" sz="1600" b="1" dirty="0">
                <a:latin typeface="Calibri"/>
              </a:rPr>
              <a:t>Projet 2022-2026 : axe d’amélioration : plus de participation pour l’élaboration (groupes de travail, boîte à idée)</a:t>
            </a:r>
          </a:p>
          <a:p>
            <a:pPr marR="0" lvl="0" algn="l" defTabSz="914400" rtl="0" eaLnBrk="1" fontAlgn="auto" latinLnBrk="0" hangingPunct="1">
              <a:lnSpc>
                <a:spcPct val="100000"/>
              </a:lnSpc>
              <a:spcBef>
                <a:spcPts val="275"/>
              </a:spcBef>
              <a:spcAft>
                <a:spcPts val="0"/>
              </a:spcAft>
              <a:buClrTx/>
              <a:buSzTx/>
              <a:buFontTx/>
              <a:buNone/>
              <a:tabLst/>
              <a:defRPr/>
            </a:pPr>
            <a:r>
              <a:rPr lang="fr-FR" sz="1600" b="1" dirty="0">
                <a:latin typeface="Calibri"/>
                <a:cs typeface="Times New Roman" panose="02020603050405020304" pitchFamily="18" charset="0"/>
              </a:rPr>
              <a:t>Les axes prioritaires : </a:t>
            </a:r>
            <a:r>
              <a:rPr lang="fr-FR" sz="1400" b="1" dirty="0">
                <a:latin typeface="Calibri"/>
              </a:rPr>
              <a:t>Eco-exemplarité des collectivités ; Développer et intensifier la gestion de proximité ; des biodéchets (déchets verts et de cuisine, …) ; Encourager la consommation responsable (dont  réduction du gaspillage alimentaire, réemploi,  achats responsables, …) ; Utiliser les instruments économiques pour  favoriser la prévention des déchets </a:t>
            </a:r>
          </a:p>
          <a:p>
            <a:pPr lvl="0">
              <a:spcBef>
                <a:spcPts val="275"/>
              </a:spcBef>
              <a:defRPr/>
            </a:pPr>
            <a:r>
              <a:rPr lang="fr-FR" sz="1600" b="1" dirty="0">
                <a:latin typeface="Calibri"/>
              </a:rPr>
              <a:t>Des indicateurs de divers ordres : </a:t>
            </a:r>
            <a:r>
              <a:rPr lang="fr-FR" sz="1400" b="1" dirty="0">
                <a:latin typeface="Calibri"/>
              </a:rPr>
              <a:t>financiers (budget); techniques et de performance  (kg/an/</a:t>
            </a:r>
            <a:r>
              <a:rPr lang="fr-FR" sz="1400" b="1" dirty="0" err="1">
                <a:latin typeface="Calibri"/>
              </a:rPr>
              <a:t>hab</a:t>
            </a:r>
            <a:r>
              <a:rPr lang="fr-FR" sz="1400" b="1" dirty="0">
                <a:latin typeface="Calibri"/>
              </a:rPr>
              <a:t>, %); de réalisation (nombre de dotations, de passages en recyclerie, de prêts de gobelets réutilisables…</a:t>
            </a:r>
            <a:endParaRPr lang="fr-FR" sz="1400" b="1" dirty="0">
              <a:latin typeface="Calibri"/>
              <a:cs typeface="Times New Roman" panose="02020603050405020304" pitchFamily="18" charset="0"/>
            </a:endParaRP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1981023" y="1573077"/>
            <a:ext cx="2015936" cy="699926"/>
          </a:xfrm>
          <a:prstGeom prst="triangle">
            <a:avLst/>
          </a:prstGeom>
          <a:solidFill>
            <a:srgbClr val="04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1933107" y="3783813"/>
            <a:ext cx="2195986" cy="615708"/>
          </a:xfrm>
          <a:prstGeom prst="triangle">
            <a:avLst/>
          </a:prstGeom>
          <a:solidFill>
            <a:srgbClr val="8D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18704" y="2959621"/>
            <a:ext cx="6549424" cy="2195986"/>
          </a:xfrm>
          <a:prstGeom prst="rect">
            <a:avLst/>
          </a:prstGeom>
          <a:noFill/>
          <a:ln>
            <a:solidFill>
              <a:srgbClr val="8DC53E"/>
            </a:solidFill>
          </a:ln>
        </p:spPr>
        <p:txBody>
          <a:bodyPr wrap="square">
            <a:spAutoFit/>
          </a:bodyPr>
          <a:lstStyle/>
          <a:p>
            <a:pPr marL="12700">
              <a:spcBef>
                <a:spcPts val="95"/>
              </a:spcBef>
              <a:tabLst>
                <a:tab pos="354965" algn="l"/>
                <a:tab pos="355600" algn="l"/>
              </a:tabLst>
            </a:pPr>
            <a:r>
              <a:rPr lang="fr-FR" sz="1600" b="1" dirty="0">
                <a:latin typeface="Calibri"/>
                <a:cs typeface="Times New Roman" panose="02020603050405020304" pitchFamily="18" charset="0"/>
              </a:rPr>
              <a:t>Clé de la dynamique du projet, la gouvernance : </a:t>
            </a:r>
          </a:p>
          <a:p>
            <a:pPr marL="355600" indent="-342900">
              <a:spcBef>
                <a:spcPts val="95"/>
              </a:spcBef>
              <a:buFont typeface="Arial"/>
              <a:buChar char="-"/>
              <a:tabLst>
                <a:tab pos="354965" algn="l"/>
                <a:tab pos="355600" algn="l"/>
              </a:tabLst>
            </a:pPr>
            <a:r>
              <a:rPr lang="fr-FR" sz="1400" b="1" dirty="0">
                <a:latin typeface="Calibri"/>
              </a:rPr>
              <a:t>Comité de direction et bureau syndical : (ré) orientation et portage en interne</a:t>
            </a:r>
          </a:p>
          <a:p>
            <a:pPr marL="355600" indent="-342900">
              <a:buFont typeface="Arial"/>
              <a:buChar char="-"/>
              <a:tabLst>
                <a:tab pos="354965" algn="l"/>
                <a:tab pos="355600" algn="l"/>
              </a:tabLst>
            </a:pPr>
            <a:r>
              <a:rPr lang="fr-FR" sz="1400" b="1" dirty="0">
                <a:latin typeface="Calibri"/>
              </a:rPr>
              <a:t>CCES : repérage des bonnes volontés pour le groupe de travail et retour terrain</a:t>
            </a:r>
          </a:p>
          <a:p>
            <a:pPr marL="355600" indent="-342900">
              <a:buFont typeface="Arial"/>
              <a:buChar char="-"/>
              <a:tabLst>
                <a:tab pos="354965" algn="l"/>
                <a:tab pos="355600" algn="l"/>
              </a:tabLst>
            </a:pPr>
            <a:r>
              <a:rPr lang="fr-FR" sz="1400" b="1" dirty="0">
                <a:latin typeface="Calibri"/>
              </a:rPr>
              <a:t>Groupes de travail : conception des actions et portage des actions</a:t>
            </a:r>
          </a:p>
          <a:p>
            <a:pPr marL="16575" marR="158759">
              <a:lnSpc>
                <a:spcPct val="101600"/>
              </a:lnSpc>
              <a:spcBef>
                <a:spcPts val="131"/>
              </a:spcBef>
              <a:tabLst>
                <a:tab pos="342812" algn="l"/>
              </a:tabLst>
            </a:pPr>
            <a:r>
              <a:rPr lang="fr-FR" sz="1600" b="1" dirty="0">
                <a:latin typeface="Calibri"/>
                <a:cs typeface="Times New Roman" panose="02020603050405020304" pitchFamily="18" charset="0"/>
              </a:rPr>
              <a:t>Clé de promotion des actions : une communication « 100% ressources » plutôt que « zéro déchets ». Une stratégie « story </a:t>
            </a:r>
            <a:r>
              <a:rPr lang="fr-FR" sz="1600" b="1" dirty="0" err="1">
                <a:latin typeface="Calibri"/>
                <a:cs typeface="Times New Roman" panose="02020603050405020304" pitchFamily="18" charset="0"/>
              </a:rPr>
              <a:t>telling</a:t>
            </a:r>
            <a:r>
              <a:rPr lang="fr-FR" sz="1600" b="1" dirty="0">
                <a:latin typeface="Calibri"/>
                <a:cs typeface="Times New Roman" panose="02020603050405020304" pitchFamily="18" charset="0"/>
              </a:rPr>
              <a:t> » avec un magazine annuel pour : </a:t>
            </a:r>
            <a:r>
              <a:rPr lang="fr-FR" sz="1400" b="1" dirty="0">
                <a:latin typeface="Calibri"/>
              </a:rPr>
              <a:t>Favoriser les synergies entre les acteurs et mettre en scène la mobilisation; Relancer l’intérêt des relais d’opinion;; Cultiver le sentiment d’appartenance à un territoire exemplaire. </a:t>
            </a:r>
            <a:endParaRPr lang="fr-FR" sz="1600" b="1" dirty="0">
              <a:latin typeface="Calibri"/>
              <a:cs typeface="Times New Roman" panose="02020603050405020304" pitchFamily="18" charset="0"/>
            </a:endParaRP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369381" y="5606191"/>
            <a:ext cx="1323439" cy="615708"/>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8D02247-6F21-D3FC-51E1-BE40FE90BA72}"/>
              </a:ext>
            </a:extLst>
          </p:cNvPr>
          <p:cNvSpPr txBox="1"/>
          <p:nvPr/>
        </p:nvSpPr>
        <p:spPr>
          <a:xfrm>
            <a:off x="3518704" y="5224602"/>
            <a:ext cx="8444696" cy="1323439"/>
          </a:xfrm>
          <a:prstGeom prst="rect">
            <a:avLst/>
          </a:prstGeom>
          <a:noFill/>
          <a:ln>
            <a:solidFill>
              <a:srgbClr val="FF8A00"/>
            </a:solidFill>
          </a:ln>
        </p:spPr>
        <p:txBody>
          <a:bodyPr wrap="square">
            <a:spAutoFit/>
          </a:bodyPr>
          <a:lstStyle/>
          <a:p>
            <a:r>
              <a:rPr lang="fr-FR" sz="1600" b="1" dirty="0">
                <a:latin typeface="Calibri"/>
                <a:cs typeface="Times New Roman" panose="02020603050405020304" pitchFamily="18" charset="0"/>
              </a:rPr>
              <a:t>Des enquêtes </a:t>
            </a:r>
          </a:p>
          <a:p>
            <a:r>
              <a:rPr lang="fr-FR" sz="1600" b="1" dirty="0">
                <a:latin typeface="Calibri"/>
                <a:cs typeface="Times New Roman" panose="02020603050405020304" pitchFamily="18" charset="0"/>
              </a:rPr>
              <a:t>Un fichier qualifié des acteurs du territoire</a:t>
            </a:r>
          </a:p>
          <a:p>
            <a:r>
              <a:rPr lang="fr-FR" sz="1600" b="1" dirty="0">
                <a:latin typeface="Calibri"/>
                <a:cs typeface="Times New Roman" panose="02020603050405020304" pitchFamily="18" charset="0"/>
              </a:rPr>
              <a:t>Un planning</a:t>
            </a:r>
          </a:p>
          <a:p>
            <a:r>
              <a:rPr lang="fr-FR" sz="1600" b="1" dirty="0">
                <a:latin typeface="Calibri"/>
                <a:cs typeface="Times New Roman" panose="02020603050405020304" pitchFamily="18" charset="0"/>
              </a:rPr>
              <a:t>Un tableau de suivi des indicateurs</a:t>
            </a:r>
          </a:p>
          <a:p>
            <a:r>
              <a:rPr lang="fr-FR" sz="1600" b="1" dirty="0">
                <a:latin typeface="Calibri"/>
                <a:cs typeface="Times New Roman" panose="02020603050405020304" pitchFamily="18" charset="0"/>
              </a:rPr>
              <a:t>Des outils d’animation d’intelligence collective pour le passage à l’acte. </a:t>
            </a:r>
          </a:p>
        </p:txBody>
      </p:sp>
      <p:sp>
        <p:nvSpPr>
          <p:cNvPr id="14" name="ZoneTexte 13">
            <a:extLst>
              <a:ext uri="{FF2B5EF4-FFF2-40B4-BE49-F238E27FC236}">
                <a16:creationId xmlns:a16="http://schemas.microsoft.com/office/drawing/2014/main" id="{7827F047-5A9F-0065-AA82-C4A387A6CF68}"/>
              </a:ext>
            </a:extLst>
          </p:cNvPr>
          <p:cNvSpPr txBox="1"/>
          <p:nvPr/>
        </p:nvSpPr>
        <p:spPr>
          <a:xfrm>
            <a:off x="3194" y="5344606"/>
            <a:ext cx="2720051" cy="1138773"/>
          </a:xfrm>
          <a:prstGeom prst="rect">
            <a:avLst/>
          </a:prstGeom>
          <a:solidFill>
            <a:srgbClr val="FF8A00"/>
          </a:solidFill>
        </p:spPr>
        <p:txBody>
          <a:bodyPr wrap="square">
            <a:spAutoFit/>
          </a:bodyPr>
          <a:lstStyle/>
          <a:p>
            <a:pPr marL="0" lvl="1"/>
            <a:r>
              <a:rPr lang="fr-FR" b="1" dirty="0">
                <a:solidFill>
                  <a:schemeClr val="bg1"/>
                </a:solidFill>
              </a:rPr>
              <a:t>Outils et méthodes de mise en œuvre du PLPDMA</a:t>
            </a:r>
            <a:endParaRPr lang="fr-FR" sz="1400" b="1" dirty="0">
              <a:solidFill>
                <a:schemeClr val="bg1"/>
              </a:solidFill>
            </a:endParaRPr>
          </a:p>
          <a:p>
            <a:pPr marL="0" lvl="1"/>
            <a:r>
              <a:rPr lang="fr-FR" sz="1400" b="1" dirty="0">
                <a:solidFill>
                  <a:schemeClr val="bg1"/>
                </a:solidFill>
              </a:rPr>
              <a:t>Sylvie PERRAIN, </a:t>
            </a:r>
            <a:r>
              <a:rPr lang="fr-FR" sz="1400" b="1" dirty="0" err="1">
                <a:solidFill>
                  <a:schemeClr val="bg1"/>
                </a:solidFill>
              </a:rPr>
              <a:t>Oikéo</a:t>
            </a:r>
            <a:endParaRPr lang="fr-FR" sz="1400" b="1" dirty="0">
              <a:solidFill>
                <a:schemeClr val="bg1"/>
              </a:solidFill>
            </a:endParaRPr>
          </a:p>
        </p:txBody>
      </p:sp>
      <p:pic>
        <p:nvPicPr>
          <p:cNvPr id="6" name="object 5">
            <a:extLst>
              <a:ext uri="{FF2B5EF4-FFF2-40B4-BE49-F238E27FC236}">
                <a16:creationId xmlns:a16="http://schemas.microsoft.com/office/drawing/2014/main" id="{65E0E168-F8A5-80BF-F70C-982571ABA783}"/>
              </a:ext>
            </a:extLst>
          </p:cNvPr>
          <p:cNvPicPr/>
          <p:nvPr/>
        </p:nvPicPr>
        <p:blipFill>
          <a:blip r:embed="rId3" cstate="print"/>
          <a:stretch>
            <a:fillRect/>
          </a:stretch>
        </p:blipFill>
        <p:spPr>
          <a:xfrm>
            <a:off x="10369986" y="2993674"/>
            <a:ext cx="1593414" cy="2127880"/>
          </a:xfrm>
          <a:prstGeom prst="rect">
            <a:avLst/>
          </a:prstGeom>
        </p:spPr>
      </p:pic>
    </p:spTree>
    <p:extLst>
      <p:ext uri="{BB962C8B-B14F-4D97-AF65-F5344CB8AC3E}">
        <p14:creationId xmlns:p14="http://schemas.microsoft.com/office/powerpoint/2010/main" val="19652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animBg="1"/>
      <p:bldP spid="21" grpId="0" animBg="1"/>
      <p:bldP spid="25" grpId="0" animBg="1"/>
      <p:bldP spid="26" grpId="0" animBg="1"/>
      <p:bldP spid="3"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Atelier 4 : Le PLPDMA et les autres démarches territoriales</a:t>
            </a:r>
          </a:p>
        </p:txBody>
      </p:sp>
      <p:sp>
        <p:nvSpPr>
          <p:cNvPr id="4" name="Espace réservé du pied de page 3">
            <a:extLst>
              <a:ext uri="{FF2B5EF4-FFF2-40B4-BE49-F238E27FC236}">
                <a16:creationId xmlns:a16="http://schemas.microsoft.com/office/drawing/2014/main" id="{2EE5B0DD-9704-45E8-B6AB-4A3E80E287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23</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8638" y="905276"/>
            <a:ext cx="2720050" cy="1046440"/>
          </a:xfrm>
          <a:prstGeom prst="rect">
            <a:avLst/>
          </a:prstGeom>
          <a:solidFill>
            <a:srgbClr val="95D3F9"/>
          </a:solidFill>
        </p:spPr>
        <p:txBody>
          <a:bodyPr wrap="square">
            <a:spAutoFit/>
          </a:bodyPr>
          <a:lstStyle/>
          <a:p>
            <a:pPr marL="0" lvl="1"/>
            <a:r>
              <a:rPr lang="fr-FR" sz="1700" b="1" dirty="0">
                <a:solidFill>
                  <a:schemeClr val="bg1"/>
                </a:solidFill>
              </a:rPr>
              <a:t>Déchèterie-ressourcerie Crèvecœur Le Grand </a:t>
            </a:r>
            <a:r>
              <a:rPr lang="fr-FR" sz="1400" b="1" dirty="0">
                <a:solidFill>
                  <a:schemeClr val="bg1"/>
                </a:solidFill>
              </a:rPr>
              <a:t>Arnaud BARON, </a:t>
            </a:r>
          </a:p>
          <a:p>
            <a:pPr marL="0" lvl="1"/>
            <a:r>
              <a:rPr lang="fr-FR" sz="1400" b="1" dirty="0">
                <a:solidFill>
                  <a:schemeClr val="bg1"/>
                </a:solidFill>
              </a:rPr>
              <a:t>CA Beauvaisis</a:t>
            </a:r>
          </a:p>
        </p:txBody>
      </p:sp>
      <p:sp>
        <p:nvSpPr>
          <p:cNvPr id="9" name="ZoneTexte 8">
            <a:extLst>
              <a:ext uri="{FF2B5EF4-FFF2-40B4-BE49-F238E27FC236}">
                <a16:creationId xmlns:a16="http://schemas.microsoft.com/office/drawing/2014/main" id="{205309B2-9C4B-8CA3-D1D1-89496C0DE79F}"/>
              </a:ext>
            </a:extLst>
          </p:cNvPr>
          <p:cNvSpPr txBox="1"/>
          <p:nvPr/>
        </p:nvSpPr>
        <p:spPr>
          <a:xfrm>
            <a:off x="-1" y="2290413"/>
            <a:ext cx="2714017" cy="1046440"/>
          </a:xfrm>
          <a:prstGeom prst="rect">
            <a:avLst/>
          </a:prstGeom>
          <a:solidFill>
            <a:srgbClr val="1283B8"/>
          </a:solidFill>
        </p:spPr>
        <p:txBody>
          <a:bodyPr wrap="square">
            <a:spAutoFit/>
          </a:bodyPr>
          <a:lstStyle/>
          <a:p>
            <a:pPr marL="0" lvl="1"/>
            <a:r>
              <a:rPr lang="fr-FR" sz="1700" b="1" dirty="0">
                <a:solidFill>
                  <a:schemeClr val="bg1"/>
                </a:solidFill>
              </a:rPr>
              <a:t>Partenariat avec une recyclerie</a:t>
            </a:r>
          </a:p>
          <a:p>
            <a:pPr marL="0" lvl="1"/>
            <a:r>
              <a:rPr lang="fr-FR" sz="1400" b="1" dirty="0">
                <a:solidFill>
                  <a:schemeClr val="bg1"/>
                </a:solidFill>
              </a:rPr>
              <a:t>Clémentine HEUILLARD, </a:t>
            </a:r>
          </a:p>
          <a:p>
            <a:pPr marL="0" lvl="1"/>
            <a:r>
              <a:rPr lang="fr-FR" sz="1400" b="1" dirty="0">
                <a:solidFill>
                  <a:schemeClr val="bg1"/>
                </a:solidFill>
              </a:rPr>
              <a:t>Les ateliers de la Bergerette</a:t>
            </a:r>
          </a:p>
        </p:txBody>
      </p:sp>
      <p:sp>
        <p:nvSpPr>
          <p:cNvPr id="11" name="ZoneTexte 10">
            <a:extLst>
              <a:ext uri="{FF2B5EF4-FFF2-40B4-BE49-F238E27FC236}">
                <a16:creationId xmlns:a16="http://schemas.microsoft.com/office/drawing/2014/main" id="{B691D2B5-B2D5-8A67-BCC4-C3EAD0240199}"/>
              </a:ext>
            </a:extLst>
          </p:cNvPr>
          <p:cNvSpPr txBox="1"/>
          <p:nvPr/>
        </p:nvSpPr>
        <p:spPr>
          <a:xfrm>
            <a:off x="11577" y="3675551"/>
            <a:ext cx="2720050" cy="1261884"/>
          </a:xfrm>
          <a:prstGeom prst="rect">
            <a:avLst/>
          </a:prstGeom>
          <a:solidFill>
            <a:srgbClr val="014550"/>
          </a:solidFill>
        </p:spPr>
        <p:txBody>
          <a:bodyPr wrap="square">
            <a:spAutoFit/>
          </a:bodyPr>
          <a:lstStyle/>
          <a:p>
            <a:pPr marL="0" lvl="1"/>
            <a:r>
              <a:rPr lang="fr-FR" sz="1700" b="1" dirty="0">
                <a:solidFill>
                  <a:schemeClr val="bg1"/>
                </a:solidFill>
              </a:rPr>
              <a:t>La prévention des déchets à la CUD</a:t>
            </a:r>
          </a:p>
          <a:p>
            <a:pPr marL="0" lvl="1"/>
            <a:r>
              <a:rPr lang="fr-FR" sz="1400" b="1" dirty="0">
                <a:solidFill>
                  <a:schemeClr val="bg1"/>
                </a:solidFill>
              </a:rPr>
              <a:t>Géraldine BIRE, </a:t>
            </a:r>
          </a:p>
          <a:p>
            <a:pPr marL="0" lvl="1"/>
            <a:r>
              <a:rPr lang="fr-FR" sz="1400" b="1" dirty="0">
                <a:solidFill>
                  <a:schemeClr val="bg1"/>
                </a:solidFill>
              </a:rPr>
              <a:t>Communauté Urbaine de Dunkerque</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915072"/>
            <a:ext cx="8444696" cy="1077218"/>
          </a:xfrm>
          <a:prstGeom prst="rect">
            <a:avLst/>
          </a:prstGeom>
          <a:noFill/>
          <a:ln>
            <a:solidFill>
              <a:srgbClr val="95D3F9"/>
            </a:solidFill>
          </a:ln>
        </p:spPr>
        <p:txBody>
          <a:bodyPr wrap="square">
            <a:spAutoFit/>
          </a:bodyPr>
          <a:lstStyle/>
          <a:p>
            <a:r>
              <a:rPr lang="fr-FR" sz="1600" b="1" dirty="0">
                <a:latin typeface="Calibri"/>
              </a:rPr>
              <a:t>Les + de la gestion en régie : Limitation de l’impact carbone (un seul site), autofinancement de la moitié des postes, optimisation de la compétence des valoristes (intervenant en déchèterie et en ressourcerie) d’où optimisation de taux de réemploi et de valorisation (80%)</a:t>
            </a:r>
          </a:p>
          <a:p>
            <a:r>
              <a:rPr lang="fr-FR" sz="1600" b="1" dirty="0">
                <a:latin typeface="Calibri"/>
                <a:cs typeface="Times New Roman" panose="02020603050405020304" pitchFamily="18" charset="0"/>
              </a:rPr>
              <a:t>Exemple concret de prévention des déchets pour la sensibilisation</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18704" y="2011549"/>
            <a:ext cx="8444696" cy="1572995"/>
          </a:xfrm>
          <a:prstGeom prst="rect">
            <a:avLst/>
          </a:prstGeom>
          <a:noFill/>
          <a:ln>
            <a:solidFill>
              <a:srgbClr val="1283B8"/>
            </a:solidFill>
          </a:ln>
        </p:spPr>
        <p:txBody>
          <a:bodyPr wrap="square">
            <a:spAutoFit/>
          </a:bodyPr>
          <a:lstStyle/>
          <a:p>
            <a:pPr marL="17446" marR="13084" lvl="0" algn="just">
              <a:lnSpc>
                <a:spcPct val="102800"/>
              </a:lnSpc>
              <a:spcBef>
                <a:spcPts val="7"/>
              </a:spcBef>
            </a:pPr>
            <a:r>
              <a:rPr lang="fr-FR" sz="1600" b="1" dirty="0">
                <a:latin typeface="Calibri"/>
                <a:cs typeface="Times New Roman" panose="02020603050405020304" pitchFamily="18" charset="0"/>
              </a:rPr>
              <a:t>Les + d’un partenariat avec une structure de l’Economie Sociale et Solidaire : contribution au volet social et économique de la collectivité, à l'éducation populaire </a:t>
            </a:r>
            <a:r>
              <a:rPr lang="fr-FR" sz="1400" b="1" dirty="0">
                <a:latin typeface="Calibri"/>
                <a:cs typeface="Times New Roman" panose="02020603050405020304" pitchFamily="18" charset="0"/>
              </a:rPr>
              <a:t>(initier, expérimenter et diffuser des comportements plus économes et  plus autonomes prenant mieux en compte des écosystèmes.)</a:t>
            </a:r>
          </a:p>
          <a:p>
            <a:pPr marL="17446" marR="13084" algn="just">
              <a:lnSpc>
                <a:spcPct val="102800"/>
              </a:lnSpc>
              <a:spcBef>
                <a:spcPts val="7"/>
              </a:spcBef>
            </a:pPr>
            <a:r>
              <a:rPr lang="fr-FR" sz="1600" b="1" dirty="0">
                <a:latin typeface="Calibri"/>
                <a:cs typeface="Times New Roman" panose="02020603050405020304" pitchFamily="18" charset="0"/>
              </a:rPr>
              <a:t>Sensibilisation élargie à la transition énergétique (</a:t>
            </a:r>
            <a:r>
              <a:rPr lang="fr-FR" sz="1600" b="1" dirty="0" err="1">
                <a:latin typeface="Calibri"/>
                <a:cs typeface="Times New Roman" panose="02020603050405020304" pitchFamily="18" charset="0"/>
              </a:rPr>
              <a:t>Beauvélo</a:t>
            </a:r>
            <a:r>
              <a:rPr lang="fr-FR" sz="1600" b="1" dirty="0">
                <a:latin typeface="Calibri"/>
                <a:cs typeface="Times New Roman" panose="02020603050405020304" pitchFamily="18" charset="0"/>
              </a:rPr>
              <a:t>, relais info énergie…)</a:t>
            </a:r>
          </a:p>
          <a:p>
            <a:pPr marL="17446" marR="13084" algn="just">
              <a:lnSpc>
                <a:spcPct val="102800"/>
              </a:lnSpc>
              <a:spcBef>
                <a:spcPts val="7"/>
              </a:spcBef>
            </a:pPr>
            <a:r>
              <a:rPr lang="fr-FR" sz="1600" b="1" dirty="0">
                <a:latin typeface="Calibri"/>
                <a:cs typeface="Times New Roman" panose="02020603050405020304" pitchFamily="18" charset="0"/>
              </a:rPr>
              <a:t>2019-2023 vers la Ressourcerie  Citoyenne, le Tiers-Lieu, favoriser l’action locale</a:t>
            </a:r>
          </a:p>
          <a:p>
            <a:pPr marL="17446" marR="13084" algn="just">
              <a:lnSpc>
                <a:spcPct val="102800"/>
              </a:lnSpc>
              <a:spcBef>
                <a:spcPts val="7"/>
              </a:spcBef>
            </a:pPr>
            <a:r>
              <a:rPr lang="fr-FR" sz="1600" b="1" dirty="0">
                <a:latin typeface="Calibri"/>
                <a:cs typeface="Times New Roman" panose="02020603050405020304" pitchFamily="18" charset="0"/>
              </a:rPr>
              <a:t>Visibilité nationale (réseau des ressourceries)</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76468" y="1129803"/>
            <a:ext cx="1077218" cy="647754"/>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239870" y="2485459"/>
            <a:ext cx="1582459" cy="615709"/>
          </a:xfrm>
          <a:prstGeom prst="triangle">
            <a:avLst>
              <a:gd name="adj" fmla="val 50000"/>
            </a:avLst>
          </a:prstGeom>
          <a:solidFill>
            <a:srgbClr val="128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347764" y="3983171"/>
            <a:ext cx="1383435" cy="615708"/>
          </a:xfrm>
          <a:prstGeom prst="triangle">
            <a:avLst/>
          </a:prstGeom>
          <a:solidFill>
            <a:srgbClr val="01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18706" y="3618763"/>
            <a:ext cx="8444696" cy="1323439"/>
          </a:xfrm>
          <a:prstGeom prst="rect">
            <a:avLst/>
          </a:prstGeom>
          <a:noFill/>
          <a:ln>
            <a:solidFill>
              <a:srgbClr val="014550"/>
            </a:solidFill>
          </a:ln>
        </p:spPr>
        <p:txBody>
          <a:bodyPr wrap="square">
            <a:spAutoFit/>
          </a:bodyPr>
          <a:lstStyle/>
          <a:p>
            <a:pPr marL="259232" indent="-259232" defTabSz="414772" eaLnBrk="0" fontAlgn="base" hangingPunct="0">
              <a:spcBef>
                <a:spcPct val="0"/>
              </a:spcBef>
              <a:spcAft>
                <a:spcPct val="0"/>
              </a:spcAft>
              <a:buFont typeface="Wingdings" panose="05000000000000000000" pitchFamily="2" charset="2"/>
              <a:buChar char="§"/>
            </a:pPr>
            <a:r>
              <a:rPr lang="fr-FR" sz="1600" b="1" dirty="0">
                <a:latin typeface="Calibri"/>
                <a:cs typeface="Times New Roman" panose="02020603050405020304" pitchFamily="18" charset="0"/>
              </a:rPr>
              <a:t>Gouvernance commune pour l’articulation entre </a:t>
            </a:r>
            <a:r>
              <a:rPr lang="fr-FR" altLang="fr-FR" sz="1600" b="1" dirty="0">
                <a:latin typeface="Calibri"/>
                <a:cs typeface="Times New Roman" panose="02020603050405020304" pitchFamily="18" charset="0"/>
              </a:rPr>
              <a:t>les programmes et plans </a:t>
            </a:r>
          </a:p>
          <a:p>
            <a:pPr marL="259232" indent="-259232" defTabSz="414772" eaLnBrk="0" fontAlgn="base" hangingPunct="0">
              <a:spcBef>
                <a:spcPct val="0"/>
              </a:spcBef>
              <a:spcAft>
                <a:spcPct val="0"/>
              </a:spcAft>
              <a:buFont typeface="Wingdings" panose="05000000000000000000" pitchFamily="2" charset="2"/>
              <a:buChar char="§"/>
            </a:pPr>
            <a:r>
              <a:rPr lang="fr-FR" altLang="fr-FR" sz="1600" b="1" dirty="0">
                <a:latin typeface="Calibri"/>
                <a:cs typeface="Times New Roman" panose="02020603050405020304" pitchFamily="18" charset="0"/>
              </a:rPr>
              <a:t>(PCAET, PLPDMA) avec des groupes de travail et des outils communs (indicateurs)</a:t>
            </a:r>
          </a:p>
          <a:p>
            <a:pPr marL="259232" indent="-259232" defTabSz="414772" eaLnBrk="0" fontAlgn="base" hangingPunct="0">
              <a:spcBef>
                <a:spcPct val="0"/>
              </a:spcBef>
              <a:spcAft>
                <a:spcPct val="0"/>
              </a:spcAft>
              <a:buFont typeface="Wingdings" panose="05000000000000000000" pitchFamily="2" charset="2"/>
              <a:buChar char="§"/>
            </a:pPr>
            <a:r>
              <a:rPr lang="fr-FR" altLang="fr-FR" sz="1600" b="1" dirty="0">
                <a:latin typeface="Calibri"/>
                <a:cs typeface="Times New Roman" panose="02020603050405020304" pitchFamily="18" charset="0"/>
              </a:rPr>
              <a:t>Label Territoire Engagé Transition Ecologique (</a:t>
            </a:r>
            <a:r>
              <a:rPr lang="fr-FR" altLang="fr-FR" sz="1600" b="1" dirty="0" err="1">
                <a:latin typeface="Calibri"/>
                <a:cs typeface="Times New Roman" panose="02020603050405020304" pitchFamily="18" charset="0"/>
              </a:rPr>
              <a:t>Cit’ergie</a:t>
            </a:r>
            <a:r>
              <a:rPr lang="fr-FR" altLang="fr-FR" sz="1600" b="1" dirty="0">
                <a:latin typeface="Calibri"/>
                <a:cs typeface="Times New Roman" panose="02020603050405020304" pitchFamily="18" charset="0"/>
              </a:rPr>
              <a:t> et Economie Circulaire)</a:t>
            </a:r>
          </a:p>
          <a:p>
            <a:pPr marL="259232" indent="-259232" defTabSz="414772" eaLnBrk="0" fontAlgn="base" hangingPunct="0">
              <a:spcBef>
                <a:spcPct val="0"/>
              </a:spcBef>
              <a:spcAft>
                <a:spcPct val="0"/>
              </a:spcAft>
              <a:buFont typeface="Wingdings" panose="05000000000000000000" pitchFamily="2" charset="2"/>
              <a:buChar char="§"/>
            </a:pPr>
            <a:r>
              <a:rPr lang="fr-FR" altLang="fr-FR" sz="1600" b="1" dirty="0">
                <a:latin typeface="Calibri"/>
                <a:cs typeface="Times New Roman" panose="02020603050405020304" pitchFamily="18" charset="0"/>
              </a:rPr>
              <a:t>Label Ville Durable et Innovante, </a:t>
            </a:r>
            <a:r>
              <a:rPr lang="fr-FR" sz="1600" b="1" dirty="0">
                <a:latin typeface="Calibri"/>
                <a:cs typeface="Times New Roman" panose="02020603050405020304" pitchFamily="18" charset="0"/>
              </a:rPr>
              <a:t>Territoire Zéro pollution plastique</a:t>
            </a:r>
          </a:p>
          <a:p>
            <a:pPr marL="259232" indent="-259232" defTabSz="414772" eaLnBrk="0" fontAlgn="base" hangingPunct="0">
              <a:spcBef>
                <a:spcPct val="0"/>
              </a:spcBef>
              <a:spcAft>
                <a:spcPct val="0"/>
              </a:spcAft>
              <a:buFont typeface="Wingdings" panose="05000000000000000000" pitchFamily="2" charset="2"/>
              <a:buChar char="§"/>
            </a:pPr>
            <a:r>
              <a:rPr lang="fr-FR" sz="1600" b="1" dirty="0">
                <a:latin typeface="Calibri"/>
                <a:cs typeface="Times New Roman" panose="02020603050405020304" pitchFamily="18" charset="0"/>
              </a:rPr>
              <a:t>Programme Eco gagnant et « objectif -150 kg ! » sur 1 an (expo, ateliers…)</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107464" y="5626509"/>
            <a:ext cx="1847273" cy="615708"/>
          </a:xfrm>
          <a:prstGeom prst="triangle">
            <a:avLst/>
          </a:prstGeom>
          <a:solidFill>
            <a:srgbClr val="CA2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8D02247-6F21-D3FC-51E1-BE40FE90BA72}"/>
              </a:ext>
            </a:extLst>
          </p:cNvPr>
          <p:cNvSpPr txBox="1"/>
          <p:nvPr/>
        </p:nvSpPr>
        <p:spPr>
          <a:xfrm>
            <a:off x="3518704" y="5010727"/>
            <a:ext cx="8444696" cy="1815882"/>
          </a:xfrm>
          <a:prstGeom prst="rect">
            <a:avLst/>
          </a:prstGeom>
          <a:noFill/>
          <a:ln>
            <a:solidFill>
              <a:srgbClr val="CA2D34"/>
            </a:solidFill>
          </a:ln>
        </p:spPr>
        <p:txBody>
          <a:bodyPr wrap="square">
            <a:spAutoFit/>
          </a:bodyPr>
          <a:lstStyle/>
          <a:p>
            <a:r>
              <a:rPr lang="fr-FR" sz="1600" b="1" dirty="0">
                <a:latin typeface="Calibri"/>
                <a:cs typeface="Times New Roman" panose="02020603050405020304" pitchFamily="18" charset="0"/>
              </a:rPr>
              <a:t>Pas de nécessité d’avoir la compétence déchets pour engager des actions de prévention</a:t>
            </a:r>
          </a:p>
          <a:p>
            <a:r>
              <a:rPr lang="fr-FR" sz="1600" b="1" dirty="0">
                <a:latin typeface="Calibri"/>
                <a:cs typeface="Times New Roman" panose="02020603050405020304" pitchFamily="18" charset="0"/>
              </a:rPr>
              <a:t>Projet Alimentaire Territorial : une autre approche de la prévention : </a:t>
            </a:r>
            <a:r>
              <a:rPr lang="fr-FR" sz="1400" b="1" dirty="0">
                <a:latin typeface="Calibri"/>
                <a:cs typeface="Times New Roman" panose="02020603050405020304" pitchFamily="18" charset="0"/>
              </a:rPr>
              <a:t>alimentation, santé, justice social, territorialité, éducation; </a:t>
            </a:r>
            <a:r>
              <a:rPr lang="fr-FR" sz="1600" b="1" dirty="0">
                <a:latin typeface="Calibri"/>
                <a:cs typeface="Times New Roman" panose="02020603050405020304" pitchFamily="18" charset="0"/>
              </a:rPr>
              <a:t>d’autres sources d’accompagnement : France Relance, PNA territoires en action, des outils dédiés :</a:t>
            </a:r>
            <a:r>
              <a:rPr lang="fr-FR" sz="1600" spc="-1" dirty="0">
                <a:solidFill>
                  <a:srgbClr val="000000"/>
                </a:solidFill>
                <a:latin typeface="Calibri" panose="020F0502020204030204" pitchFamily="34" charset="0"/>
                <a:ea typeface="Calibri"/>
                <a:cs typeface="Calibri" panose="020F0502020204030204" pitchFamily="34" charset="0"/>
              </a:rPr>
              <a:t> </a:t>
            </a:r>
            <a:r>
              <a:rPr lang="fr-FR" sz="1400" b="1" dirty="0">
                <a:latin typeface="Calibri"/>
                <a:cs typeface="Times New Roman" panose="02020603050405020304" pitchFamily="18" charset="0"/>
              </a:rPr>
              <a:t>Camionnette d’éducation alimentaire itinérante « le </a:t>
            </a:r>
            <a:r>
              <a:rPr lang="fr-FR" sz="1400" b="1" dirty="0" err="1">
                <a:latin typeface="Calibri"/>
                <a:cs typeface="Times New Roman" panose="02020603050405020304" pitchFamily="18" charset="0"/>
              </a:rPr>
              <a:t>PAT’lin</a:t>
            </a:r>
            <a:r>
              <a:rPr lang="fr-FR" sz="1400" b="1" dirty="0">
                <a:latin typeface="Calibri"/>
                <a:cs typeface="Times New Roman" panose="02020603050405020304" pitchFamily="18" charset="0"/>
              </a:rPr>
              <a:t> » (foodtruck)... </a:t>
            </a:r>
          </a:p>
          <a:p>
            <a:r>
              <a:rPr lang="fr-FR" sz="1600" b="1" dirty="0">
                <a:latin typeface="Calibri"/>
                <a:cs typeface="Times New Roman" panose="02020603050405020304" pitchFamily="18" charset="0"/>
              </a:rPr>
              <a:t>TETE et PCAET : actions d’économie circulaire : travail en partenariat avec les entreprises, les associations et TRINOVAL</a:t>
            </a:r>
          </a:p>
          <a:p>
            <a:r>
              <a:rPr lang="fr-FR" sz="1600" b="1" dirty="0">
                <a:latin typeface="Calibri"/>
                <a:cs typeface="Times New Roman" panose="02020603050405020304" pitchFamily="18" charset="0"/>
              </a:rPr>
              <a:t>Mutualisation portée par le Pôle métropolitain du Grand amiénois.</a:t>
            </a:r>
            <a:endParaRPr lang="fr-FR" sz="1400" b="1" dirty="0">
              <a:latin typeface="Calibri"/>
              <a:cs typeface="Times New Roman" panose="02020603050405020304" pitchFamily="18" charset="0"/>
            </a:endParaRPr>
          </a:p>
        </p:txBody>
      </p:sp>
      <p:sp>
        <p:nvSpPr>
          <p:cNvPr id="14" name="ZoneTexte 13">
            <a:extLst>
              <a:ext uri="{FF2B5EF4-FFF2-40B4-BE49-F238E27FC236}">
                <a16:creationId xmlns:a16="http://schemas.microsoft.com/office/drawing/2014/main" id="{7827F047-5A9F-0065-AA82-C4A387A6CF68}"/>
              </a:ext>
            </a:extLst>
          </p:cNvPr>
          <p:cNvSpPr txBox="1"/>
          <p:nvPr/>
        </p:nvSpPr>
        <p:spPr>
          <a:xfrm>
            <a:off x="-8639" y="5288032"/>
            <a:ext cx="2720051" cy="1292662"/>
          </a:xfrm>
          <a:prstGeom prst="rect">
            <a:avLst/>
          </a:prstGeom>
          <a:solidFill>
            <a:srgbClr val="CA2D34"/>
          </a:solidFill>
        </p:spPr>
        <p:txBody>
          <a:bodyPr wrap="square">
            <a:spAutoFit/>
          </a:bodyPr>
          <a:lstStyle/>
          <a:p>
            <a:pPr marL="0" lvl="1"/>
            <a:r>
              <a:rPr lang="fr-FR" b="1" dirty="0">
                <a:solidFill>
                  <a:schemeClr val="bg1"/>
                </a:solidFill>
              </a:rPr>
              <a:t>PAT (REGAL), PCAET (EC) à la CC2SO</a:t>
            </a:r>
          </a:p>
          <a:p>
            <a:pPr marL="0" lvl="1"/>
            <a:r>
              <a:rPr lang="fr-FR" sz="1400" b="1" dirty="0">
                <a:solidFill>
                  <a:schemeClr val="bg1"/>
                </a:solidFill>
              </a:rPr>
              <a:t>Mélanie BUCAILLE et </a:t>
            </a:r>
            <a:r>
              <a:rPr lang="fr-FR" sz="1400" b="1" dirty="0" err="1">
                <a:solidFill>
                  <a:schemeClr val="bg1"/>
                </a:solidFill>
              </a:rPr>
              <a:t>Isaüra</a:t>
            </a:r>
            <a:r>
              <a:rPr lang="fr-FR" sz="1400" b="1" dirty="0">
                <a:solidFill>
                  <a:schemeClr val="bg1"/>
                </a:solidFill>
              </a:rPr>
              <a:t> FERETZ , Communauté de Commune Somme Sud Ouest</a:t>
            </a:r>
          </a:p>
        </p:txBody>
      </p:sp>
      <p:pic>
        <p:nvPicPr>
          <p:cNvPr id="6" name="Image 9">
            <a:extLst>
              <a:ext uri="{FF2B5EF4-FFF2-40B4-BE49-F238E27FC236}">
                <a16:creationId xmlns:a16="http://schemas.microsoft.com/office/drawing/2014/main" id="{99A93903-8A49-F17F-C15A-7F8EF55A4C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0525" y="4353774"/>
            <a:ext cx="629592" cy="58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a:extLst>
              <a:ext uri="{FF2B5EF4-FFF2-40B4-BE49-F238E27FC236}">
                <a16:creationId xmlns:a16="http://schemas.microsoft.com/office/drawing/2014/main" id="{94F24AED-FDB6-3F6C-A5AA-4FC8E9F83A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5802" y="3660083"/>
            <a:ext cx="10173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36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2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1" grpId="0" animBg="1"/>
      <p:bldP spid="17" grpId="0" animBg="1"/>
      <p:bldP spid="20" grpId="0" animBg="1"/>
      <p:bldP spid="21" grpId="0" animBg="1"/>
      <p:bldP spid="22" grpId="0" animBg="1"/>
      <p:bldP spid="25" grpId="0" animBg="1"/>
      <p:bldP spid="26" grpId="0" animBg="1"/>
      <p:bldP spid="3"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A4F0FAD-CD73-4883-B3C1-F742FA7D8ACE}"/>
              </a:ext>
            </a:extLst>
          </p:cNvPr>
          <p:cNvSpPr txBox="1">
            <a:spLocks/>
          </p:cNvSpPr>
          <p:nvPr/>
        </p:nvSpPr>
        <p:spPr>
          <a:xfrm>
            <a:off x="4786238" y="4028429"/>
            <a:ext cx="6692766" cy="1297272"/>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200" dirty="0"/>
              <a:t>Sébastien DESPLANQUES</a:t>
            </a:r>
            <a:br>
              <a:rPr lang="fr-FR" sz="3200" dirty="0"/>
            </a:br>
            <a:endParaRPr lang="fr-FR" dirty="0">
              <a:solidFill>
                <a:srgbClr val="93C11F"/>
              </a:solidFill>
            </a:endParaRPr>
          </a:p>
        </p:txBody>
      </p:sp>
      <p:pic>
        <p:nvPicPr>
          <p:cNvPr id="3" name="Image 2">
            <a:extLst>
              <a:ext uri="{FF2B5EF4-FFF2-40B4-BE49-F238E27FC236}">
                <a16:creationId xmlns:a16="http://schemas.microsoft.com/office/drawing/2014/main" id="{8298CF70-FEC3-A644-9323-8B81FDAA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577" y="2032367"/>
            <a:ext cx="2569804" cy="2793265"/>
          </a:xfrm>
          <a:prstGeom prst="rect">
            <a:avLst/>
          </a:prstGeom>
        </p:spPr>
      </p:pic>
      <p:sp>
        <p:nvSpPr>
          <p:cNvPr id="5" name="Titre 7">
            <a:extLst>
              <a:ext uri="{FF2B5EF4-FFF2-40B4-BE49-F238E27FC236}">
                <a16:creationId xmlns:a16="http://schemas.microsoft.com/office/drawing/2014/main" id="{D85EADC7-20EF-4188-90BB-7BFEA0F1E3C0}"/>
              </a:ext>
            </a:extLst>
          </p:cNvPr>
          <p:cNvSpPr txBox="1">
            <a:spLocks/>
          </p:cNvSpPr>
          <p:nvPr/>
        </p:nvSpPr>
        <p:spPr>
          <a:xfrm>
            <a:off x="4786238" y="4636547"/>
            <a:ext cx="6692766" cy="794858"/>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200" dirty="0">
                <a:solidFill>
                  <a:srgbClr val="009FDF"/>
                </a:solidFill>
              </a:rPr>
              <a:t>V2R</a:t>
            </a:r>
          </a:p>
        </p:txBody>
      </p:sp>
      <p:sp>
        <p:nvSpPr>
          <p:cNvPr id="2" name="Espace réservé du numéro de diapositive 1">
            <a:extLst>
              <a:ext uri="{FF2B5EF4-FFF2-40B4-BE49-F238E27FC236}">
                <a16:creationId xmlns:a16="http://schemas.microsoft.com/office/drawing/2014/main" id="{8936C68A-DC8E-49D3-AB49-6F38D700DFD5}"/>
              </a:ext>
            </a:extLst>
          </p:cNvPr>
          <p:cNvSpPr>
            <a:spLocks noGrp="1"/>
          </p:cNvSpPr>
          <p:nvPr>
            <p:ph type="sldNum" sz="quarter" idx="12"/>
          </p:nvPr>
        </p:nvSpPr>
        <p:spPr/>
        <p:txBody>
          <a:bodyPr/>
          <a:lstStyle/>
          <a:p>
            <a:fld id="{A21EAC81-DECF-47DB-B95F-F01DF5AEDC52}" type="slidenum">
              <a:rPr lang="fr-FR" smtClean="0"/>
              <a:t>24</a:t>
            </a:fld>
            <a:endParaRPr lang="fr-FR"/>
          </a:p>
        </p:txBody>
      </p:sp>
      <p:sp>
        <p:nvSpPr>
          <p:cNvPr id="10" name="Espace réservé du pied de page 9">
            <a:extLst>
              <a:ext uri="{FF2B5EF4-FFF2-40B4-BE49-F238E27FC236}">
                <a16:creationId xmlns:a16="http://schemas.microsoft.com/office/drawing/2014/main" id="{762FECDF-4D13-4DB6-8D04-C7CF0ED6BB70}"/>
              </a:ext>
            </a:extLst>
          </p:cNvPr>
          <p:cNvSpPr>
            <a:spLocks noGrp="1"/>
          </p:cNvSpPr>
          <p:nvPr>
            <p:ph type="ftr" sz="quarter" idx="11"/>
          </p:nvPr>
        </p:nvSpPr>
        <p:spPr/>
        <p:txBody>
          <a:bodyPr/>
          <a:lstStyle/>
          <a:p>
            <a:endParaRPr lang="fr-FR"/>
          </a:p>
        </p:txBody>
      </p:sp>
      <p:sp>
        <p:nvSpPr>
          <p:cNvPr id="11" name="Titre 1">
            <a:extLst>
              <a:ext uri="{FF2B5EF4-FFF2-40B4-BE49-F238E27FC236}">
                <a16:creationId xmlns:a16="http://schemas.microsoft.com/office/drawing/2014/main" id="{49B64541-60B1-60B8-3E05-4E7F5786A448}"/>
              </a:ext>
            </a:extLst>
          </p:cNvPr>
          <p:cNvSpPr txBox="1">
            <a:spLocks/>
          </p:cNvSpPr>
          <p:nvPr/>
        </p:nvSpPr>
        <p:spPr>
          <a:xfrm>
            <a:off x="4786238" y="2032367"/>
            <a:ext cx="6692766" cy="1903025"/>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pPr>
              <a:lnSpc>
                <a:spcPct val="120000"/>
              </a:lnSpc>
            </a:pPr>
            <a:r>
              <a:rPr lang="fr-FR" sz="3200" b="1" dirty="0">
                <a:solidFill>
                  <a:srgbClr val="93C11F"/>
                </a:solidFill>
                <a:latin typeface="+mj-lt"/>
              </a:rPr>
              <a:t>La tarification incitative</a:t>
            </a:r>
            <a:endParaRPr lang="fr-FR" sz="3200" dirty="0">
              <a:solidFill>
                <a:srgbClr val="93C11F"/>
              </a:solidFill>
            </a:endParaRPr>
          </a:p>
        </p:txBody>
      </p:sp>
    </p:spTree>
    <p:extLst>
      <p:ext uri="{BB962C8B-B14F-4D97-AF65-F5344CB8AC3E}">
        <p14:creationId xmlns:p14="http://schemas.microsoft.com/office/powerpoint/2010/main" val="1675602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25</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56123" y="1027829"/>
            <a:ext cx="2602611" cy="815608"/>
          </a:xfrm>
          <a:prstGeom prst="rect">
            <a:avLst/>
          </a:prstGeom>
          <a:solidFill>
            <a:srgbClr val="00A89C"/>
          </a:solidFill>
        </p:spPr>
        <p:txBody>
          <a:bodyPr wrap="square">
            <a:spAutoFit/>
          </a:bodyPr>
          <a:lstStyle/>
          <a:p>
            <a:pPr marL="0" lvl="1"/>
            <a:r>
              <a:rPr lang="fr-FR" b="1" dirty="0">
                <a:solidFill>
                  <a:schemeClr val="bg1"/>
                </a:solidFill>
              </a:rPr>
              <a:t>Enjeux du déploiement de la TI </a:t>
            </a:r>
          </a:p>
          <a:p>
            <a:pPr marL="0" lvl="1"/>
            <a:r>
              <a:rPr lang="fr-FR" sz="1100" b="1" dirty="0">
                <a:solidFill>
                  <a:schemeClr val="bg1"/>
                </a:solidFill>
              </a:rPr>
              <a:t>Agnès JACQUES, ADEME</a:t>
            </a:r>
          </a:p>
        </p:txBody>
      </p:sp>
      <p:sp>
        <p:nvSpPr>
          <p:cNvPr id="9" name="ZoneTexte 8">
            <a:extLst>
              <a:ext uri="{FF2B5EF4-FFF2-40B4-BE49-F238E27FC236}">
                <a16:creationId xmlns:a16="http://schemas.microsoft.com/office/drawing/2014/main" id="{205309B2-9C4B-8CA3-D1D1-89496C0DE79F}"/>
              </a:ext>
            </a:extLst>
          </p:cNvPr>
          <p:cNvSpPr txBox="1"/>
          <p:nvPr/>
        </p:nvSpPr>
        <p:spPr>
          <a:xfrm>
            <a:off x="62576" y="2333146"/>
            <a:ext cx="2646115" cy="738664"/>
          </a:xfrm>
          <a:prstGeom prst="rect">
            <a:avLst/>
          </a:prstGeom>
          <a:solidFill>
            <a:srgbClr val="FF8A00"/>
          </a:solidFill>
        </p:spPr>
        <p:txBody>
          <a:bodyPr wrap="square">
            <a:spAutoFit/>
          </a:bodyPr>
          <a:lstStyle/>
          <a:p>
            <a:pPr marL="0" lvl="1"/>
            <a:r>
              <a:rPr lang="fr-FR" sz="1800" b="1" dirty="0">
                <a:solidFill>
                  <a:schemeClr val="bg1"/>
                </a:solidFill>
              </a:rPr>
              <a:t>Retour d’expériences </a:t>
            </a:r>
            <a:r>
              <a:rPr lang="fr-FR" sz="1200" b="1" dirty="0">
                <a:solidFill>
                  <a:schemeClr val="bg1"/>
                </a:solidFill>
              </a:rPr>
              <a:t>Audrey VONFELD– CC du Pays de la Serre</a:t>
            </a:r>
            <a:endParaRPr lang="fr-FR" sz="1400" b="1" dirty="0">
              <a:solidFill>
                <a:schemeClr val="bg1"/>
              </a:solidFill>
            </a:endParaRPr>
          </a:p>
        </p:txBody>
      </p:sp>
      <p:sp>
        <p:nvSpPr>
          <p:cNvPr id="11" name="ZoneTexte 10">
            <a:extLst>
              <a:ext uri="{FF2B5EF4-FFF2-40B4-BE49-F238E27FC236}">
                <a16:creationId xmlns:a16="http://schemas.microsoft.com/office/drawing/2014/main" id="{B691D2B5-B2D5-8A67-BCC4-C3EAD0240199}"/>
              </a:ext>
            </a:extLst>
          </p:cNvPr>
          <p:cNvSpPr txBox="1"/>
          <p:nvPr/>
        </p:nvSpPr>
        <p:spPr>
          <a:xfrm>
            <a:off x="56124" y="3531020"/>
            <a:ext cx="2667120" cy="738664"/>
          </a:xfrm>
          <a:prstGeom prst="rect">
            <a:avLst/>
          </a:prstGeom>
          <a:solidFill>
            <a:srgbClr val="FF0000"/>
          </a:solidFill>
        </p:spPr>
        <p:txBody>
          <a:bodyPr wrap="square">
            <a:spAutoFit/>
          </a:bodyPr>
          <a:lstStyle/>
          <a:p>
            <a:pPr marL="0" lvl="1"/>
            <a:r>
              <a:rPr lang="fr-FR" b="1" dirty="0">
                <a:solidFill>
                  <a:schemeClr val="bg1"/>
                </a:solidFill>
              </a:rPr>
              <a:t>Retour d’expériences </a:t>
            </a:r>
            <a:r>
              <a:rPr lang="fr-FR" sz="1200" b="1" dirty="0">
                <a:solidFill>
                  <a:schemeClr val="bg1"/>
                </a:solidFill>
              </a:rPr>
              <a:t>Emeline BAUJON– CC du Val de l’Aisne</a:t>
            </a:r>
            <a:endParaRPr lang="fr-FR" sz="1600" b="1" dirty="0">
              <a:solidFill>
                <a:schemeClr val="bg1"/>
              </a:solidFill>
            </a:endParaRPr>
          </a:p>
        </p:txBody>
      </p:sp>
      <p:sp>
        <p:nvSpPr>
          <p:cNvPr id="13" name="ZoneTexte 12">
            <a:extLst>
              <a:ext uri="{FF2B5EF4-FFF2-40B4-BE49-F238E27FC236}">
                <a16:creationId xmlns:a16="http://schemas.microsoft.com/office/drawing/2014/main" id="{05DD8D52-427B-6653-55C8-E2D950D35753}"/>
              </a:ext>
            </a:extLst>
          </p:cNvPr>
          <p:cNvSpPr txBox="1"/>
          <p:nvPr/>
        </p:nvSpPr>
        <p:spPr>
          <a:xfrm>
            <a:off x="56123" y="4626367"/>
            <a:ext cx="2683855" cy="738664"/>
          </a:xfrm>
          <a:prstGeom prst="rect">
            <a:avLst/>
          </a:prstGeom>
          <a:solidFill>
            <a:srgbClr val="95D3F9"/>
          </a:solidFill>
        </p:spPr>
        <p:txBody>
          <a:bodyPr wrap="square">
            <a:spAutoFit/>
          </a:bodyPr>
          <a:lstStyle/>
          <a:p>
            <a:pPr marL="0" lvl="1"/>
            <a:r>
              <a:rPr lang="fr-FR" b="1" dirty="0">
                <a:solidFill>
                  <a:schemeClr val="bg1"/>
                </a:solidFill>
              </a:rPr>
              <a:t>Retour d’expériences </a:t>
            </a:r>
            <a:r>
              <a:rPr lang="fr-FR" sz="1200" b="1" dirty="0" err="1">
                <a:solidFill>
                  <a:schemeClr val="bg1"/>
                </a:solidFill>
              </a:rPr>
              <a:t>Berkins</a:t>
            </a:r>
            <a:r>
              <a:rPr lang="fr-FR" sz="1200" b="1" dirty="0">
                <a:solidFill>
                  <a:schemeClr val="bg1"/>
                </a:solidFill>
              </a:rPr>
              <a:t> BIENAIME– CC du Pays Solesmois</a:t>
            </a:r>
            <a:endParaRPr lang="fr-FR" sz="1600" b="1" dirty="0">
              <a:solidFill>
                <a:schemeClr val="bg1"/>
              </a:solidFill>
            </a:endParaRPr>
          </a:p>
        </p:txBody>
      </p:sp>
      <p:sp>
        <p:nvSpPr>
          <p:cNvPr id="15" name="ZoneTexte 14">
            <a:extLst>
              <a:ext uri="{FF2B5EF4-FFF2-40B4-BE49-F238E27FC236}">
                <a16:creationId xmlns:a16="http://schemas.microsoft.com/office/drawing/2014/main" id="{560B4A2A-094E-2E53-5292-AF4A825D2227}"/>
              </a:ext>
            </a:extLst>
          </p:cNvPr>
          <p:cNvSpPr txBox="1"/>
          <p:nvPr/>
        </p:nvSpPr>
        <p:spPr>
          <a:xfrm>
            <a:off x="56123" y="5506683"/>
            <a:ext cx="2708690" cy="1061829"/>
          </a:xfrm>
          <a:prstGeom prst="rect">
            <a:avLst/>
          </a:prstGeom>
          <a:solidFill>
            <a:schemeClr val="accent1">
              <a:lumMod val="50000"/>
            </a:schemeClr>
          </a:solidFill>
        </p:spPr>
        <p:txBody>
          <a:bodyPr wrap="square">
            <a:spAutoFit/>
          </a:bodyPr>
          <a:lstStyle/>
          <a:p>
            <a:pPr marL="0" lvl="1"/>
            <a:r>
              <a:rPr lang="fr-FR" sz="1700" b="1" dirty="0">
                <a:solidFill>
                  <a:schemeClr val="bg1"/>
                </a:solidFill>
              </a:rPr>
              <a:t>Spécificités des équipements informatiques</a:t>
            </a:r>
          </a:p>
          <a:p>
            <a:pPr marL="0" lvl="1"/>
            <a:r>
              <a:rPr lang="fr-FR" sz="1200" b="1" dirty="0">
                <a:solidFill>
                  <a:schemeClr val="bg1"/>
                </a:solidFill>
              </a:rPr>
              <a:t>Jérémy SLOTA, CC du Vermandois</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862824"/>
            <a:ext cx="8610720" cy="1169551"/>
          </a:xfrm>
          <a:prstGeom prst="rect">
            <a:avLst/>
          </a:prstGeom>
          <a:noFill/>
          <a:ln>
            <a:solidFill>
              <a:srgbClr val="00A89C"/>
            </a:solidFill>
          </a:ln>
        </p:spPr>
        <p:txBody>
          <a:bodyPr wrap="square">
            <a:spAutoFit/>
          </a:bodyPr>
          <a:lstStyle/>
          <a:p>
            <a:r>
              <a:rPr lang="fr-FR" sz="1400" b="1" dirty="0">
                <a:latin typeface="Calibri"/>
              </a:rPr>
              <a:t>Beaucoup d’objectifs réglementaires s’expliquent par l’importance des enjeux environnementaux aujourd’hui</a:t>
            </a:r>
          </a:p>
          <a:p>
            <a:r>
              <a:rPr lang="fr-FR" sz="1400" b="1" dirty="0">
                <a:latin typeface="Calibri"/>
                <a:cs typeface="Times New Roman" panose="02020603050405020304" pitchFamily="18" charset="0"/>
              </a:rPr>
              <a:t>Rappel de la hiérarchisation du traitement des déchets : Prévenir, Réemployer, Valoriser la matière, Valoriser l’énergie et Enfouir</a:t>
            </a:r>
          </a:p>
          <a:p>
            <a:r>
              <a:rPr lang="fr-FR" sz="1400" b="1" dirty="0">
                <a:latin typeface="Calibri"/>
                <a:cs typeface="Times New Roman" panose="02020603050405020304" pitchFamily="18" charset="0"/>
              </a:rPr>
              <a:t>Il faut appréhender tous les projets de manière globale. La TI est un outil parmi d’autres, il faut l’utiliser à bon escient et créer un cadre favorable à sa mise en place.</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18703" y="2102983"/>
            <a:ext cx="8610721" cy="1169551"/>
          </a:xfrm>
          <a:prstGeom prst="rect">
            <a:avLst/>
          </a:prstGeom>
          <a:noFill/>
          <a:ln>
            <a:solidFill>
              <a:srgbClr val="FF8A00"/>
            </a:solidFill>
          </a:ln>
        </p:spPr>
        <p:txBody>
          <a:bodyPr wrap="square">
            <a:spAutoFit/>
          </a:bodyPr>
          <a:lstStyle/>
          <a:p>
            <a:r>
              <a:rPr lang="fr-FR" sz="1400" b="1" dirty="0">
                <a:latin typeface="Calibri"/>
              </a:rPr>
              <a:t>Présentation des indispensables pour la mise en place de la REOMI : un portage politique fort, une communication simple et claire, une phase de facturation à blanc, un fichier des redevables fiable.</a:t>
            </a:r>
          </a:p>
          <a:p>
            <a:r>
              <a:rPr lang="fr-FR" sz="1400" b="1" dirty="0">
                <a:latin typeface="Calibri"/>
              </a:rPr>
              <a:t>Entre 2010 et 2021, une réduction de la production des </a:t>
            </a:r>
            <a:r>
              <a:rPr lang="fr-FR" sz="1400" b="1" dirty="0" err="1">
                <a:latin typeface="Calibri"/>
              </a:rPr>
              <a:t>OMr</a:t>
            </a:r>
            <a:r>
              <a:rPr lang="fr-FR" sz="1400" b="1" dirty="0">
                <a:latin typeface="Calibri"/>
              </a:rPr>
              <a:t> de l’ordre de 30% et un passage de la collecte des </a:t>
            </a:r>
            <a:r>
              <a:rPr lang="fr-FR" sz="1400" b="1" dirty="0" err="1">
                <a:latin typeface="Calibri"/>
              </a:rPr>
              <a:t>OMr</a:t>
            </a:r>
            <a:r>
              <a:rPr lang="fr-FR" sz="1400" b="1" dirty="0">
                <a:latin typeface="Calibri"/>
              </a:rPr>
              <a:t> à tous les 15 jours.</a:t>
            </a:r>
          </a:p>
          <a:p>
            <a:r>
              <a:rPr lang="fr-FR" sz="1400" b="1" dirty="0">
                <a:latin typeface="Calibri"/>
              </a:rPr>
              <a:t>La tarification est un outil qui s’adapte et performe dans le temps</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04215" y="1097636"/>
            <a:ext cx="1169551"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441934" y="2390068"/>
            <a:ext cx="1149223" cy="615709"/>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431612" y="3577785"/>
            <a:ext cx="1198975" cy="6157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06592" y="3315577"/>
            <a:ext cx="8610720" cy="1169551"/>
          </a:xfrm>
          <a:prstGeom prst="rect">
            <a:avLst/>
          </a:prstGeom>
          <a:noFill/>
          <a:ln>
            <a:solidFill>
              <a:srgbClr val="FF0000"/>
            </a:solidFill>
          </a:ln>
        </p:spPr>
        <p:txBody>
          <a:bodyPr wrap="square">
            <a:spAutoFit/>
          </a:bodyPr>
          <a:lstStyle/>
          <a:p>
            <a:r>
              <a:rPr lang="fr-FR" sz="1400" b="1" dirty="0">
                <a:latin typeface="Calibri"/>
              </a:rPr>
              <a:t>Présentation d’un outil de gestion du fichier redevables et de la facturation REOMI.</a:t>
            </a:r>
          </a:p>
          <a:p>
            <a:r>
              <a:rPr lang="fr-FR" sz="1400" b="1" dirty="0">
                <a:latin typeface="Calibri"/>
              </a:rPr>
              <a:t>Ne pas sous-estimer le temps de gestion du fichier redevables</a:t>
            </a:r>
          </a:p>
          <a:p>
            <a:r>
              <a:rPr lang="fr-FR" sz="1400" b="1" dirty="0">
                <a:latin typeface="Calibri"/>
              </a:rPr>
              <a:t>Adapter sa communication à chaque public et communiquer régulièrement. </a:t>
            </a:r>
          </a:p>
          <a:p>
            <a:r>
              <a:rPr lang="fr-FR" sz="1400" b="1" dirty="0">
                <a:latin typeface="Calibri"/>
              </a:rPr>
              <a:t>Une population de mécontents qui paie davantage alors que le service est moindre.</a:t>
            </a:r>
          </a:p>
          <a:p>
            <a:r>
              <a:rPr lang="fr-FR" sz="1400" b="1" dirty="0">
                <a:latin typeface="Calibri"/>
              </a:rPr>
              <a:t>Passage de la collecte des </a:t>
            </a:r>
            <a:r>
              <a:rPr lang="fr-FR" sz="1400" b="1" dirty="0" err="1">
                <a:latin typeface="Calibri"/>
              </a:rPr>
              <a:t>OMr</a:t>
            </a:r>
            <a:r>
              <a:rPr lang="fr-FR" sz="1400" b="1" dirty="0">
                <a:latin typeface="Calibri"/>
              </a:rPr>
              <a:t> à tous les 15 jours</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552903" y="4687845"/>
            <a:ext cx="973156" cy="615708"/>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506591" y="4528171"/>
            <a:ext cx="8598608" cy="954107"/>
          </a:xfrm>
          <a:prstGeom prst="rect">
            <a:avLst/>
          </a:prstGeom>
          <a:noFill/>
          <a:ln>
            <a:solidFill>
              <a:srgbClr val="95D3F9"/>
            </a:solidFill>
          </a:ln>
        </p:spPr>
        <p:txBody>
          <a:bodyPr wrap="square">
            <a:spAutoFit/>
          </a:bodyPr>
          <a:lstStyle/>
          <a:p>
            <a:r>
              <a:rPr lang="fr-FR" sz="1400" b="1" dirty="0">
                <a:latin typeface="Calibri"/>
                <a:cs typeface="Times New Roman" panose="02020603050405020304" pitchFamily="18" charset="0"/>
              </a:rPr>
              <a:t>Choix de la mise en place d’une TEOMI pour sécuriser les paiements du service. </a:t>
            </a:r>
          </a:p>
          <a:p>
            <a:r>
              <a:rPr lang="fr-FR" sz="1400" b="1" dirty="0">
                <a:latin typeface="Calibri"/>
                <a:cs typeface="Times New Roman" panose="02020603050405020304" pitchFamily="18" charset="0"/>
              </a:rPr>
              <a:t>Une grosse campagne de communication.</a:t>
            </a:r>
          </a:p>
          <a:p>
            <a:r>
              <a:rPr lang="fr-FR" sz="1400" b="1" dirty="0">
                <a:latin typeface="Calibri"/>
                <a:cs typeface="Times New Roman" panose="02020603050405020304" pitchFamily="18" charset="0"/>
              </a:rPr>
              <a:t>La mise à disposition d’un simulateur de TEOMI en ligne.</a:t>
            </a:r>
          </a:p>
          <a:p>
            <a:r>
              <a:rPr lang="fr-FR" sz="1400" b="1" dirty="0">
                <a:latin typeface="Calibri"/>
                <a:cs typeface="Times New Roman" panose="02020603050405020304" pitchFamily="18" charset="0"/>
              </a:rPr>
              <a:t>Bilan:  peu d’effet sur la production </a:t>
            </a:r>
            <a:r>
              <a:rPr lang="fr-FR" sz="1400" b="1" dirty="0" err="1">
                <a:latin typeface="Calibri"/>
                <a:cs typeface="Times New Roman" panose="02020603050405020304" pitchFamily="18" charset="0"/>
              </a:rPr>
              <a:t>OMr</a:t>
            </a:r>
            <a:r>
              <a:rPr lang="fr-FR" sz="1400" b="1" dirty="0">
                <a:latin typeface="Calibri"/>
                <a:cs typeface="Times New Roman" panose="02020603050405020304" pitchFamily="18" charset="0"/>
              </a:rPr>
              <a:t>, voire une tendance à la hausse sur 5 ans de 190 à 199 kg/</a:t>
            </a:r>
            <a:r>
              <a:rPr lang="fr-FR" sz="1400" b="1" dirty="0" err="1">
                <a:latin typeface="Calibri"/>
                <a:cs typeface="Times New Roman" panose="02020603050405020304" pitchFamily="18" charset="0"/>
              </a:rPr>
              <a:t>hab</a:t>
            </a:r>
            <a:r>
              <a:rPr lang="fr-FR" sz="1400" b="1" dirty="0">
                <a:latin typeface="Calibri"/>
                <a:cs typeface="Times New Roman" panose="02020603050405020304" pitchFamily="18" charset="0"/>
              </a:rPr>
              <a:t> en 2020</a:t>
            </a:r>
          </a:p>
        </p:txBody>
      </p:sp>
      <p:sp>
        <p:nvSpPr>
          <p:cNvPr id="8" name="Triangle isocèle 7">
            <a:extLst>
              <a:ext uri="{FF2B5EF4-FFF2-40B4-BE49-F238E27FC236}">
                <a16:creationId xmlns:a16="http://schemas.microsoft.com/office/drawing/2014/main" id="{5D2C28BB-751C-921F-10D9-E25DFC6FC850}"/>
              </a:ext>
            </a:extLst>
          </p:cNvPr>
          <p:cNvSpPr/>
          <p:nvPr/>
        </p:nvSpPr>
        <p:spPr>
          <a:xfrm rot="16200000">
            <a:off x="2551132" y="5678381"/>
            <a:ext cx="959930" cy="615708"/>
          </a:xfrm>
          <a:prstGeom prst="triangle">
            <a:avLst/>
          </a:prstGeom>
          <a:solidFill>
            <a:srgbClr val="0F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3DD8B9-0309-0474-B390-0321987E9BE4}"/>
              </a:ext>
            </a:extLst>
          </p:cNvPr>
          <p:cNvSpPr txBox="1"/>
          <p:nvPr/>
        </p:nvSpPr>
        <p:spPr>
          <a:xfrm>
            <a:off x="3506591" y="5542213"/>
            <a:ext cx="8598608" cy="954107"/>
          </a:xfrm>
          <a:prstGeom prst="rect">
            <a:avLst/>
          </a:prstGeom>
          <a:noFill/>
          <a:ln>
            <a:solidFill>
              <a:srgbClr val="0F4B93"/>
            </a:solidFill>
          </a:ln>
        </p:spPr>
        <p:txBody>
          <a:bodyPr wrap="square">
            <a:spAutoFit/>
          </a:bodyPr>
          <a:lstStyle/>
          <a:p>
            <a:r>
              <a:rPr lang="fr-FR" sz="1400" b="1" dirty="0">
                <a:latin typeface="Calibri"/>
              </a:rPr>
              <a:t>Mise en place de la REOMI en 2013, passage de 227 kg à 156 Kg d’</a:t>
            </a:r>
            <a:r>
              <a:rPr lang="fr-FR" sz="1400" b="1" dirty="0" err="1">
                <a:latin typeface="Calibri"/>
              </a:rPr>
              <a:t>OMr</a:t>
            </a:r>
            <a:r>
              <a:rPr lang="fr-FR" sz="1400" b="1" dirty="0">
                <a:latin typeface="Calibri"/>
              </a:rPr>
              <a:t>/</a:t>
            </a:r>
            <a:r>
              <a:rPr lang="fr-FR" sz="1400" b="1" dirty="0" err="1">
                <a:latin typeface="Calibri"/>
              </a:rPr>
              <a:t>hab</a:t>
            </a:r>
            <a:r>
              <a:rPr lang="fr-FR" sz="1400" b="1" dirty="0">
                <a:latin typeface="Calibri"/>
              </a:rPr>
              <a:t> en 2021.</a:t>
            </a:r>
          </a:p>
          <a:p>
            <a:r>
              <a:rPr lang="fr-FR" sz="1400" b="1" dirty="0">
                <a:latin typeface="Calibri"/>
              </a:rPr>
              <a:t>Seule collectivité de la Région des Hauts de France en Régie en REOMI</a:t>
            </a:r>
          </a:p>
          <a:p>
            <a:r>
              <a:rPr lang="fr-FR" sz="1400" b="1" dirty="0">
                <a:latin typeface="Calibri"/>
                <a:cs typeface="Times New Roman" panose="02020603050405020304" pitchFamily="18" charset="0"/>
              </a:rPr>
              <a:t>Attention aux types de puces en place sur les bacs, par le passé les fréquences de puces n’étaient pas imposées.</a:t>
            </a:r>
          </a:p>
          <a:p>
            <a:r>
              <a:rPr lang="fr-FR" sz="1400" b="1" dirty="0">
                <a:latin typeface="Calibri"/>
                <a:cs typeface="Times New Roman" panose="02020603050405020304" pitchFamily="18" charset="0"/>
              </a:rPr>
              <a:t>Beaucoup d’électronique et des durées de vie à prendre en compte.</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972432" y="81518"/>
            <a:ext cx="10515600" cy="5693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1 : Tarification Incitative Pré-collecte et collecte</a:t>
            </a:r>
          </a:p>
        </p:txBody>
      </p:sp>
    </p:spTree>
    <p:extLst>
      <p:ext uri="{BB962C8B-B14F-4D97-AF65-F5344CB8AC3E}">
        <p14:creationId xmlns:p14="http://schemas.microsoft.com/office/powerpoint/2010/main" val="23785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20" grpId="0" animBg="1"/>
      <p:bldP spid="21" grpId="0" animBg="1"/>
      <p:bldP spid="22" grpId="0" animBg="1"/>
      <p:bldP spid="25" grpId="0" animBg="1"/>
      <p:bldP spid="26" grpId="0" animBg="1"/>
      <p:bldP spid="3" grpId="0" animBg="1"/>
      <p:bldP spid="6"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8ED40BC-B6DD-C930-230E-85AAEBFF8DAB}"/>
              </a:ext>
            </a:extLst>
          </p:cNvPr>
          <p:cNvSpPr txBox="1"/>
          <p:nvPr/>
        </p:nvSpPr>
        <p:spPr>
          <a:xfrm>
            <a:off x="104744" y="1657131"/>
            <a:ext cx="2691277" cy="815608"/>
          </a:xfrm>
          <a:prstGeom prst="rect">
            <a:avLst/>
          </a:prstGeom>
          <a:solidFill>
            <a:srgbClr val="00A89C"/>
          </a:solidFill>
        </p:spPr>
        <p:txBody>
          <a:bodyPr wrap="square">
            <a:spAutoFit/>
          </a:bodyPr>
          <a:lstStyle/>
          <a:p>
            <a:pPr marL="0" lvl="1"/>
            <a:r>
              <a:rPr lang="fr-FR" b="1" dirty="0">
                <a:solidFill>
                  <a:schemeClr val="bg1"/>
                </a:solidFill>
              </a:rPr>
              <a:t>La TI, quels résultats attendus ? </a:t>
            </a:r>
          </a:p>
          <a:p>
            <a:pPr marL="0" lvl="1"/>
            <a:r>
              <a:rPr lang="fr-FR" sz="1100" b="1" dirty="0">
                <a:solidFill>
                  <a:schemeClr val="bg1"/>
                </a:solidFill>
              </a:rPr>
              <a:t>Sabine HALTEBOURG, CITEO</a:t>
            </a:r>
          </a:p>
        </p:txBody>
      </p:sp>
      <p:sp>
        <p:nvSpPr>
          <p:cNvPr id="9" name="ZoneTexte 8">
            <a:extLst>
              <a:ext uri="{FF2B5EF4-FFF2-40B4-BE49-F238E27FC236}">
                <a16:creationId xmlns:a16="http://schemas.microsoft.com/office/drawing/2014/main" id="{205309B2-9C4B-8CA3-D1D1-89496C0DE79F}"/>
              </a:ext>
            </a:extLst>
          </p:cNvPr>
          <p:cNvSpPr txBox="1"/>
          <p:nvPr/>
        </p:nvSpPr>
        <p:spPr>
          <a:xfrm>
            <a:off x="62576" y="3653907"/>
            <a:ext cx="2731626" cy="1015663"/>
          </a:xfrm>
          <a:prstGeom prst="rect">
            <a:avLst/>
          </a:prstGeom>
          <a:solidFill>
            <a:srgbClr val="FF8A00"/>
          </a:solidFill>
        </p:spPr>
        <p:txBody>
          <a:bodyPr wrap="square">
            <a:spAutoFit/>
          </a:bodyPr>
          <a:lstStyle/>
          <a:p>
            <a:pPr marL="0" lvl="1"/>
            <a:r>
              <a:rPr lang="fr-FR" sz="1800" b="1" dirty="0">
                <a:solidFill>
                  <a:schemeClr val="bg1"/>
                </a:solidFill>
              </a:rPr>
              <a:t>Retour d’expériences TEOMI </a:t>
            </a:r>
          </a:p>
          <a:p>
            <a:pPr marL="0" lvl="1"/>
            <a:r>
              <a:rPr lang="fr-FR" sz="1200" b="1" dirty="0">
                <a:solidFill>
                  <a:schemeClr val="bg1"/>
                </a:solidFill>
              </a:rPr>
              <a:t>Nathalie BLOT– CC du Pays du Val de Somme</a:t>
            </a:r>
            <a:endParaRPr lang="fr-FR" sz="1400" b="1" dirty="0">
              <a:solidFill>
                <a:schemeClr val="bg1"/>
              </a:solidFill>
            </a:endParaRPr>
          </a:p>
        </p:txBody>
      </p:sp>
      <p:sp>
        <p:nvSpPr>
          <p:cNvPr id="11" name="ZoneTexte 10">
            <a:extLst>
              <a:ext uri="{FF2B5EF4-FFF2-40B4-BE49-F238E27FC236}">
                <a16:creationId xmlns:a16="http://schemas.microsoft.com/office/drawing/2014/main" id="{B691D2B5-B2D5-8A67-BCC4-C3EAD0240199}"/>
              </a:ext>
            </a:extLst>
          </p:cNvPr>
          <p:cNvSpPr txBox="1"/>
          <p:nvPr/>
        </p:nvSpPr>
        <p:spPr>
          <a:xfrm>
            <a:off x="62576" y="5481699"/>
            <a:ext cx="2731627" cy="1015663"/>
          </a:xfrm>
          <a:prstGeom prst="rect">
            <a:avLst/>
          </a:prstGeom>
          <a:solidFill>
            <a:srgbClr val="FF0000"/>
          </a:solidFill>
        </p:spPr>
        <p:txBody>
          <a:bodyPr wrap="square">
            <a:spAutoFit/>
          </a:bodyPr>
          <a:lstStyle/>
          <a:p>
            <a:pPr marL="0" lvl="1"/>
            <a:r>
              <a:rPr lang="fr-FR" b="1" dirty="0">
                <a:solidFill>
                  <a:schemeClr val="bg1"/>
                </a:solidFill>
              </a:rPr>
              <a:t>Retour d’expériences REOMI engageante </a:t>
            </a:r>
            <a:r>
              <a:rPr lang="fr-FR" sz="1200" b="1" dirty="0">
                <a:solidFill>
                  <a:schemeClr val="bg1"/>
                </a:solidFill>
              </a:rPr>
              <a:t>M.PLATEAUX – VP à la CC du Canton de Charly sur Marne</a:t>
            </a:r>
            <a:endParaRPr lang="fr-FR" sz="1600" b="1" dirty="0">
              <a:solidFill>
                <a:schemeClr val="bg1"/>
              </a:solidFill>
            </a:endParaRPr>
          </a:p>
        </p:txBody>
      </p:sp>
      <p:sp>
        <p:nvSpPr>
          <p:cNvPr id="17" name="ZoneTexte 16">
            <a:extLst>
              <a:ext uri="{FF2B5EF4-FFF2-40B4-BE49-F238E27FC236}">
                <a16:creationId xmlns:a16="http://schemas.microsoft.com/office/drawing/2014/main" id="{C341EB5B-F26D-7A17-633C-B10E0DBC7B25}"/>
              </a:ext>
            </a:extLst>
          </p:cNvPr>
          <p:cNvSpPr txBox="1"/>
          <p:nvPr/>
        </p:nvSpPr>
        <p:spPr>
          <a:xfrm>
            <a:off x="3585320" y="941552"/>
            <a:ext cx="8544104" cy="2246769"/>
          </a:xfrm>
          <a:prstGeom prst="rect">
            <a:avLst/>
          </a:prstGeom>
          <a:noFill/>
          <a:ln>
            <a:solidFill>
              <a:srgbClr val="00A89C"/>
            </a:solidFill>
          </a:ln>
        </p:spPr>
        <p:txBody>
          <a:bodyPr wrap="square">
            <a:spAutoFit/>
          </a:bodyPr>
          <a:lstStyle/>
          <a:p>
            <a:r>
              <a:rPr lang="fr-FR" sz="1400" b="1" dirty="0">
                <a:latin typeface="Calibri"/>
              </a:rPr>
              <a:t>En 2022, 6 millions de Français en TI, un objectif national à 25 millions.</a:t>
            </a:r>
          </a:p>
          <a:p>
            <a:r>
              <a:rPr lang="fr-FR" sz="1400" b="1" dirty="0">
                <a:latin typeface="Calibri"/>
              </a:rPr>
              <a:t>La Tarification Incitative est une opportunité de faire prendre conscience aux usagers que les déchets ont un coût.</a:t>
            </a:r>
          </a:p>
          <a:p>
            <a:r>
              <a:rPr lang="fr-FR" sz="1400" b="1" dirty="0">
                <a:latin typeface="Calibri"/>
              </a:rPr>
              <a:t>La Tarification Incitative améliore la prévention, le réemploi et la valorisation.</a:t>
            </a:r>
          </a:p>
          <a:p>
            <a:r>
              <a:rPr lang="fr-FR" sz="1400" b="1" dirty="0">
                <a:latin typeface="Calibri"/>
              </a:rPr>
              <a:t>Un constat avant la TI : </a:t>
            </a:r>
            <a:r>
              <a:rPr lang="fr-FR" sz="1400" dirty="0">
                <a:latin typeface="Calibri"/>
              </a:rPr>
              <a:t>54 Kg des emballages papiers dans les </a:t>
            </a:r>
            <a:r>
              <a:rPr lang="fr-FR" sz="1400" dirty="0" err="1">
                <a:latin typeface="Calibri"/>
              </a:rPr>
              <a:t>Omr</a:t>
            </a:r>
            <a:r>
              <a:rPr lang="fr-FR" sz="1400" dirty="0">
                <a:latin typeface="Calibri"/>
              </a:rPr>
              <a:t>.  </a:t>
            </a:r>
          </a:p>
          <a:p>
            <a:r>
              <a:rPr lang="fr-FR" sz="1400" b="1" dirty="0">
                <a:latin typeface="Calibri"/>
              </a:rPr>
              <a:t>Les objectifs : </a:t>
            </a:r>
            <a:r>
              <a:rPr lang="fr-FR" sz="1400" dirty="0">
                <a:latin typeface="Calibri"/>
              </a:rPr>
              <a:t>Réduire et valoriser plus (+30% d’Emballages recyclés, de -20 à -50% des </a:t>
            </a:r>
            <a:r>
              <a:rPr lang="fr-FR" sz="1400" dirty="0" err="1">
                <a:latin typeface="Calibri"/>
              </a:rPr>
              <a:t>Omr</a:t>
            </a:r>
            <a:r>
              <a:rPr lang="fr-FR" sz="1400" dirty="0">
                <a:latin typeface="Calibri"/>
              </a:rPr>
              <a:t>) ; Maîtriser les augmentations à venir (TGAP, Carburants…) ; Responsabiliser les citoyens et répondre à leurs attentes (Agir pour la planète, 70% sont favorables à une évolution du financement)</a:t>
            </a:r>
          </a:p>
          <a:p>
            <a:r>
              <a:rPr lang="fr-FR" sz="1400" b="1" dirty="0">
                <a:latin typeface="Calibri"/>
              </a:rPr>
              <a:t>Les idées reçues : </a:t>
            </a:r>
            <a:r>
              <a:rPr lang="fr-FR" sz="1400" dirty="0">
                <a:latin typeface="Calibri"/>
              </a:rPr>
              <a:t>pas plus de refus dans la CS avec la TI, peu ou pas d’augmentation des dépôts sauvages, une part unitaire très élevée n’apporte pas de meilleures performances.</a:t>
            </a:r>
          </a:p>
          <a:p>
            <a:r>
              <a:rPr lang="fr-FR" sz="1400" b="1" dirty="0">
                <a:latin typeface="Calibri"/>
              </a:rPr>
              <a:t>Les usagers calent leur comportement sur le nombre minimum de levées.</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85320" y="3253799"/>
            <a:ext cx="8544104" cy="1815882"/>
          </a:xfrm>
          <a:prstGeom prst="rect">
            <a:avLst/>
          </a:prstGeom>
          <a:noFill/>
          <a:ln>
            <a:solidFill>
              <a:srgbClr val="FF8A00"/>
            </a:solidFill>
          </a:ln>
        </p:spPr>
        <p:txBody>
          <a:bodyPr wrap="square">
            <a:spAutoFit/>
          </a:bodyPr>
          <a:lstStyle/>
          <a:p>
            <a:r>
              <a:rPr lang="fr-FR" sz="1400" b="1" dirty="0">
                <a:latin typeface="Calibri"/>
              </a:rPr>
              <a:t>Prérequis à la mise en place de la TI :</a:t>
            </a:r>
            <a:r>
              <a:rPr lang="fr-FR" sz="1400" dirty="0">
                <a:latin typeface="Calibri"/>
              </a:rPr>
              <a:t> Equiper les camions (20 à 25K€/cam) ; </a:t>
            </a:r>
            <a:r>
              <a:rPr lang="fr-FR" sz="1400" dirty="0" err="1">
                <a:latin typeface="Calibri"/>
              </a:rPr>
              <a:t>Pucer</a:t>
            </a:r>
            <a:r>
              <a:rPr lang="fr-FR" sz="1400" dirty="0">
                <a:latin typeface="Calibri"/>
              </a:rPr>
              <a:t> les bacs et mettre en place le fichier redevables (15€/foyer) ; Mettre en place les tarifs ; Acquérir un « bon » logiciel de tarification incitative et mettre à jour très régulièrement le fichier redevables ; Une période de facturation à blanc. </a:t>
            </a:r>
          </a:p>
          <a:p>
            <a:r>
              <a:rPr lang="fr-FR" sz="1400" b="1" dirty="0">
                <a:latin typeface="Calibri"/>
              </a:rPr>
              <a:t>Communication interne (Elus, Collègues et Secrétaires de mairie)</a:t>
            </a:r>
          </a:p>
          <a:p>
            <a:r>
              <a:rPr lang="fr-FR" sz="1400" b="1" dirty="0">
                <a:latin typeface="Calibri"/>
              </a:rPr>
              <a:t>Bilan : </a:t>
            </a:r>
            <a:r>
              <a:rPr lang="fr-FR" sz="1400" dirty="0">
                <a:latin typeface="Calibri"/>
              </a:rPr>
              <a:t>Valorisation CS (+ 30% en moyenne), Moins de </a:t>
            </a:r>
            <a:r>
              <a:rPr lang="fr-FR" sz="1400" dirty="0" err="1">
                <a:latin typeface="Calibri"/>
              </a:rPr>
              <a:t>OMr</a:t>
            </a:r>
            <a:r>
              <a:rPr lang="fr-FR" sz="1400" dirty="0">
                <a:latin typeface="Calibri"/>
              </a:rPr>
              <a:t> (-20%, 174 KG/</a:t>
            </a:r>
            <a:r>
              <a:rPr lang="fr-FR" sz="1400" dirty="0" err="1">
                <a:latin typeface="Calibri"/>
              </a:rPr>
              <a:t>hab</a:t>
            </a:r>
            <a:r>
              <a:rPr lang="fr-FR" sz="1400" dirty="0">
                <a:latin typeface="Calibri"/>
              </a:rPr>
              <a:t>) et apports déchèteries (+40%)</a:t>
            </a:r>
          </a:p>
          <a:p>
            <a:r>
              <a:rPr lang="fr-FR" sz="1400" b="1" dirty="0">
                <a:latin typeface="Calibri"/>
              </a:rPr>
              <a:t>Attention aux dépôts sauvages, être vigilant sur les refus en CS, ne pas hésiter à communiquer et collaborer étroitement avec les mairies.</a:t>
            </a:r>
          </a:p>
          <a:p>
            <a:r>
              <a:rPr lang="fr-FR" sz="1400" b="1" dirty="0">
                <a:latin typeface="Calibri"/>
              </a:rPr>
              <a:t>Taux de présentation des bacs </a:t>
            </a:r>
            <a:r>
              <a:rPr lang="fr-FR" sz="1400" b="1" dirty="0" err="1">
                <a:latin typeface="Calibri"/>
              </a:rPr>
              <a:t>OMr</a:t>
            </a:r>
            <a:r>
              <a:rPr lang="fr-FR" sz="1400" b="1" dirty="0">
                <a:latin typeface="Calibri"/>
              </a:rPr>
              <a:t> en 2019 : 34%</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038355" y="1757080"/>
            <a:ext cx="2246769" cy="615710"/>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253796" y="3853885"/>
            <a:ext cx="1815883" cy="615709"/>
          </a:xfrm>
          <a:prstGeom prst="triangle">
            <a:avLst>
              <a:gd name="adj" fmla="val 50000"/>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359750" y="5681676"/>
            <a:ext cx="1581295" cy="6157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81280" y="5198884"/>
            <a:ext cx="8544104" cy="1600438"/>
          </a:xfrm>
          <a:prstGeom prst="rect">
            <a:avLst/>
          </a:prstGeom>
          <a:noFill/>
          <a:ln>
            <a:solidFill>
              <a:srgbClr val="FF0000"/>
            </a:solidFill>
          </a:ln>
        </p:spPr>
        <p:txBody>
          <a:bodyPr wrap="square">
            <a:spAutoFit/>
          </a:bodyPr>
          <a:lstStyle/>
          <a:p>
            <a:r>
              <a:rPr lang="fr-FR" sz="1400" b="1" dirty="0">
                <a:latin typeface="Calibri"/>
              </a:rPr>
              <a:t>Production initiale de déchets déjà faible : 207 kg/</a:t>
            </a:r>
            <a:r>
              <a:rPr lang="fr-FR" sz="1400" b="1" dirty="0" err="1">
                <a:latin typeface="Calibri"/>
              </a:rPr>
              <a:t>hab</a:t>
            </a:r>
            <a:r>
              <a:rPr lang="fr-FR" sz="1400" b="1" dirty="0">
                <a:latin typeface="Calibri"/>
              </a:rPr>
              <a:t>, 145 kg/</a:t>
            </a:r>
            <a:r>
              <a:rPr lang="fr-FR" sz="1400" b="1" dirty="0" err="1">
                <a:latin typeface="Calibri"/>
              </a:rPr>
              <a:t>hab</a:t>
            </a:r>
            <a:r>
              <a:rPr lang="fr-FR" sz="1400" b="1" dirty="0">
                <a:latin typeface="Calibri"/>
              </a:rPr>
              <a:t> attendus en 2022. Apport déchèterie +50%.</a:t>
            </a:r>
          </a:p>
          <a:p>
            <a:r>
              <a:rPr lang="fr-FR" sz="1400" b="1" dirty="0">
                <a:latin typeface="Calibri"/>
              </a:rPr>
              <a:t>Mise en place d’une nouvelle tarification avec BONUS : Part fixe 20 levées entre 15 et 19 levées une réduction de facture appliquée par levée non réalisée. </a:t>
            </a:r>
          </a:p>
          <a:p>
            <a:r>
              <a:rPr lang="fr-FR" sz="1400" b="1" dirty="0">
                <a:latin typeface="Calibri"/>
              </a:rPr>
              <a:t>La collectivité insiste aussi sur le choix du bon logiciel de facturation.</a:t>
            </a:r>
          </a:p>
          <a:p>
            <a:r>
              <a:rPr lang="fr-FR" sz="1400" b="1" dirty="0">
                <a:latin typeface="Calibri"/>
              </a:rPr>
              <a:t>Avec le recul, très peu d’impayés. Le règlement de collecte est essentiel.</a:t>
            </a:r>
          </a:p>
          <a:p>
            <a:r>
              <a:rPr lang="fr-FR" sz="1400" b="1" dirty="0">
                <a:latin typeface="Calibri"/>
              </a:rPr>
              <a:t>Aujourd’hui, même si la mise en place de la TI a permis de réduire le budget de gestion des déchets, l’évolution de la TGAP impacte fortement les usagers + 12%.</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972432" y="190526"/>
            <a:ext cx="10515600" cy="5693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2 : Tarification Incitative Pré-collecte et collecte</a:t>
            </a:r>
          </a:p>
        </p:txBody>
      </p:sp>
    </p:spTree>
    <p:extLst>
      <p:ext uri="{BB962C8B-B14F-4D97-AF65-F5344CB8AC3E}">
        <p14:creationId xmlns:p14="http://schemas.microsoft.com/office/powerpoint/2010/main" val="36345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7" grpId="0" animBg="1"/>
      <p:bldP spid="20" grpId="0" animBg="1"/>
      <p:bldP spid="21" grpId="0" animBg="1"/>
      <p:bldP spid="22"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27</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0" y="832071"/>
            <a:ext cx="2655651" cy="1061829"/>
          </a:xfrm>
          <a:prstGeom prst="rect">
            <a:avLst/>
          </a:prstGeom>
          <a:solidFill>
            <a:srgbClr val="00A89C"/>
          </a:solidFill>
        </p:spPr>
        <p:txBody>
          <a:bodyPr wrap="square">
            <a:spAutoFit/>
          </a:bodyPr>
          <a:lstStyle/>
          <a:p>
            <a:pPr marL="0" lvl="1"/>
            <a:r>
              <a:rPr lang="fr-FR" sz="1700" b="1" dirty="0">
                <a:solidFill>
                  <a:schemeClr val="bg1"/>
                </a:solidFill>
              </a:rPr>
              <a:t>Quelles performances ? Quels outils? Benchmark </a:t>
            </a:r>
          </a:p>
          <a:p>
            <a:pPr marL="0" lvl="1"/>
            <a:r>
              <a:rPr lang="fr-FR" sz="1200" b="1" dirty="0">
                <a:solidFill>
                  <a:schemeClr val="bg1"/>
                </a:solidFill>
              </a:rPr>
              <a:t>Sébastien DESPLANQUES V2R</a:t>
            </a:r>
          </a:p>
        </p:txBody>
      </p:sp>
      <p:sp>
        <p:nvSpPr>
          <p:cNvPr id="9" name="ZoneTexte 8">
            <a:extLst>
              <a:ext uri="{FF2B5EF4-FFF2-40B4-BE49-F238E27FC236}">
                <a16:creationId xmlns:a16="http://schemas.microsoft.com/office/drawing/2014/main" id="{205309B2-9C4B-8CA3-D1D1-89496C0DE79F}"/>
              </a:ext>
            </a:extLst>
          </p:cNvPr>
          <p:cNvSpPr txBox="1"/>
          <p:nvPr/>
        </p:nvSpPr>
        <p:spPr>
          <a:xfrm>
            <a:off x="0" y="2393120"/>
            <a:ext cx="2731626" cy="1246495"/>
          </a:xfrm>
          <a:prstGeom prst="rect">
            <a:avLst/>
          </a:prstGeom>
          <a:solidFill>
            <a:srgbClr val="FF8A00"/>
          </a:solidFill>
        </p:spPr>
        <p:txBody>
          <a:bodyPr wrap="square">
            <a:spAutoFit/>
          </a:bodyPr>
          <a:lstStyle/>
          <a:p>
            <a:pPr marL="0" lvl="1"/>
            <a:r>
              <a:rPr lang="fr-FR" sz="1700" b="1" dirty="0">
                <a:solidFill>
                  <a:schemeClr val="bg1"/>
                </a:solidFill>
              </a:rPr>
              <a:t>Retour d’expériences REOMI en secteur urbain </a:t>
            </a:r>
          </a:p>
          <a:p>
            <a:pPr marL="0" lvl="1"/>
            <a:r>
              <a:rPr lang="fr-FR" sz="1200" b="1" dirty="0">
                <a:solidFill>
                  <a:schemeClr val="bg1"/>
                </a:solidFill>
              </a:rPr>
              <a:t>Cory NEAU – VP CC Aire Cantilienne</a:t>
            </a:r>
          </a:p>
        </p:txBody>
      </p:sp>
      <p:sp>
        <p:nvSpPr>
          <p:cNvPr id="13" name="ZoneTexte 12">
            <a:extLst>
              <a:ext uri="{FF2B5EF4-FFF2-40B4-BE49-F238E27FC236}">
                <a16:creationId xmlns:a16="http://schemas.microsoft.com/office/drawing/2014/main" id="{05DD8D52-427B-6653-55C8-E2D950D35753}"/>
              </a:ext>
            </a:extLst>
          </p:cNvPr>
          <p:cNvSpPr txBox="1"/>
          <p:nvPr/>
        </p:nvSpPr>
        <p:spPr>
          <a:xfrm>
            <a:off x="11575" y="3987320"/>
            <a:ext cx="2720051" cy="1292662"/>
          </a:xfrm>
          <a:prstGeom prst="rect">
            <a:avLst/>
          </a:prstGeom>
          <a:solidFill>
            <a:srgbClr val="95D3F9"/>
          </a:solidFill>
        </p:spPr>
        <p:txBody>
          <a:bodyPr wrap="square">
            <a:spAutoFit/>
          </a:bodyPr>
          <a:lstStyle/>
          <a:p>
            <a:pPr marL="0" lvl="1"/>
            <a:r>
              <a:rPr lang="fr-FR" sz="1700" b="1" dirty="0">
                <a:solidFill>
                  <a:schemeClr val="bg1"/>
                </a:solidFill>
              </a:rPr>
              <a:t>Evolution de l’exploitation de l’outil déchèterie</a:t>
            </a:r>
          </a:p>
          <a:p>
            <a:pPr marL="0" lvl="1"/>
            <a:r>
              <a:rPr lang="fr-FR" sz="1200" b="1" dirty="0">
                <a:solidFill>
                  <a:schemeClr val="bg1"/>
                </a:solidFill>
              </a:rPr>
              <a:t>Jérôme LITTIERE – DGS </a:t>
            </a:r>
            <a:r>
              <a:rPr lang="fr-FR" sz="1200" b="1" dirty="0" err="1">
                <a:solidFill>
                  <a:schemeClr val="bg1"/>
                </a:solidFill>
              </a:rPr>
              <a:t>Valor’aisne</a:t>
            </a:r>
            <a:endParaRPr lang="fr-FR" sz="1200" b="1" dirty="0">
              <a:solidFill>
                <a:schemeClr val="bg1"/>
              </a:solidFill>
            </a:endParaRPr>
          </a:p>
        </p:txBody>
      </p:sp>
      <p:sp>
        <p:nvSpPr>
          <p:cNvPr id="15" name="ZoneTexte 14">
            <a:extLst>
              <a:ext uri="{FF2B5EF4-FFF2-40B4-BE49-F238E27FC236}">
                <a16:creationId xmlns:a16="http://schemas.microsoft.com/office/drawing/2014/main" id="{560B4A2A-094E-2E53-5292-AF4A825D2227}"/>
              </a:ext>
            </a:extLst>
          </p:cNvPr>
          <p:cNvSpPr txBox="1"/>
          <p:nvPr/>
        </p:nvSpPr>
        <p:spPr>
          <a:xfrm>
            <a:off x="11575" y="5627687"/>
            <a:ext cx="2708475" cy="984885"/>
          </a:xfrm>
          <a:prstGeom prst="rect">
            <a:avLst/>
          </a:prstGeom>
          <a:solidFill>
            <a:schemeClr val="accent1">
              <a:lumMod val="50000"/>
            </a:schemeClr>
          </a:solidFill>
        </p:spPr>
        <p:txBody>
          <a:bodyPr wrap="square">
            <a:spAutoFit/>
          </a:bodyPr>
          <a:lstStyle/>
          <a:p>
            <a:pPr marL="0" lvl="1"/>
            <a:r>
              <a:rPr lang="fr-FR" sz="1700" b="1" dirty="0">
                <a:solidFill>
                  <a:schemeClr val="bg1"/>
                </a:solidFill>
              </a:rPr>
              <a:t>Gestion de déchèteries très sollicitées</a:t>
            </a:r>
          </a:p>
          <a:p>
            <a:pPr marL="0" lvl="1"/>
            <a:r>
              <a:rPr lang="fr-FR" sz="1200" b="1" dirty="0">
                <a:solidFill>
                  <a:schemeClr val="bg1"/>
                </a:solidFill>
              </a:rPr>
              <a:t>Xavier MENIVAL, CA du Boulonnais</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476312" y="630446"/>
            <a:ext cx="8610720" cy="1384995"/>
          </a:xfrm>
          <a:prstGeom prst="rect">
            <a:avLst/>
          </a:prstGeom>
          <a:noFill/>
          <a:ln>
            <a:solidFill>
              <a:srgbClr val="00A89C"/>
            </a:solidFill>
          </a:ln>
        </p:spPr>
        <p:txBody>
          <a:bodyPr wrap="square">
            <a:spAutoFit/>
          </a:bodyPr>
          <a:lstStyle/>
          <a:p>
            <a:r>
              <a:rPr lang="fr-FR" sz="1400" b="1" dirty="0">
                <a:latin typeface="Calibri"/>
              </a:rPr>
              <a:t>L’usager, le moteur de l’organisation à mettre en place. Il faut le convaincre, l’accompagner et l’encourager. </a:t>
            </a:r>
          </a:p>
          <a:p>
            <a:r>
              <a:rPr lang="fr-FR" sz="1400" b="1" dirty="0">
                <a:latin typeface="Calibri"/>
              </a:rPr>
              <a:t>Présentation de nombreux types de redevances incitatives : Volume, Volume + levée, pesée, sacs prépayés, volume + levée + pesée, Apport volontaire…</a:t>
            </a:r>
            <a:endParaRPr lang="fr-FR" sz="1400" dirty="0">
              <a:latin typeface="Calibri"/>
              <a:cs typeface="Times New Roman" panose="02020603050405020304" pitchFamily="18" charset="0"/>
            </a:endParaRPr>
          </a:p>
          <a:p>
            <a:r>
              <a:rPr lang="fr-FR" sz="1400" b="1" dirty="0">
                <a:latin typeface="Calibri"/>
                <a:cs typeface="Times New Roman" panose="02020603050405020304" pitchFamily="18" charset="0"/>
              </a:rPr>
              <a:t>Les performances attendues, leurs avantages et inconvénients, opportunités d’évolution… </a:t>
            </a:r>
          </a:p>
          <a:p>
            <a:r>
              <a:rPr lang="fr-FR" sz="1400" b="1" dirty="0">
                <a:latin typeface="Calibri"/>
                <a:cs typeface="Times New Roman" panose="02020603050405020304" pitchFamily="18" charset="0"/>
              </a:rPr>
              <a:t>Comparaison entre la TEOMI et la REOMI</a:t>
            </a:r>
          </a:p>
          <a:p>
            <a:r>
              <a:rPr lang="fr-FR" sz="1400" b="1" dirty="0">
                <a:latin typeface="Calibri"/>
                <a:cs typeface="Times New Roman" panose="02020603050405020304" pitchFamily="18" charset="0"/>
              </a:rPr>
              <a:t>Les résultats attendus en prévention, valorisation et réduction des </a:t>
            </a:r>
            <a:r>
              <a:rPr lang="fr-FR" sz="1400" b="1" dirty="0" err="1">
                <a:latin typeface="Calibri"/>
                <a:cs typeface="Times New Roman" panose="02020603050405020304" pitchFamily="18" charset="0"/>
              </a:rPr>
              <a:t>OMr</a:t>
            </a:r>
            <a:r>
              <a:rPr lang="fr-FR" sz="1400" b="1" dirty="0">
                <a:latin typeface="Calibri"/>
                <a:cs typeface="Times New Roman" panose="02020603050405020304" pitchFamily="18" charset="0"/>
              </a:rPr>
              <a:t>.</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476311" y="2108428"/>
            <a:ext cx="8610721" cy="1815882"/>
          </a:xfrm>
          <a:prstGeom prst="rect">
            <a:avLst/>
          </a:prstGeom>
          <a:noFill/>
          <a:ln>
            <a:solidFill>
              <a:srgbClr val="FF8A00"/>
            </a:solidFill>
          </a:ln>
        </p:spPr>
        <p:txBody>
          <a:bodyPr wrap="square">
            <a:spAutoFit/>
          </a:bodyPr>
          <a:lstStyle/>
          <a:p>
            <a:r>
              <a:rPr lang="fr-FR" sz="1400" b="1" dirty="0">
                <a:latin typeface="Calibri"/>
              </a:rPr>
              <a:t>Une communauté de communes de l’Oise (46000 habitants), proche de Paris avec 43,5% d’appartements</a:t>
            </a:r>
          </a:p>
          <a:p>
            <a:r>
              <a:rPr lang="fr-FR" sz="1400" b="1" dirty="0">
                <a:latin typeface="Calibri"/>
              </a:rPr>
              <a:t>4 ans pour la mise en place y compris la période de facturation à blanc.</a:t>
            </a:r>
          </a:p>
          <a:p>
            <a:r>
              <a:rPr lang="fr-FR" sz="1400" b="1" dirty="0">
                <a:latin typeface="Calibri"/>
              </a:rPr>
              <a:t>Prévoir la mise en place d’un règlement de facturation</a:t>
            </a:r>
          </a:p>
          <a:p>
            <a:r>
              <a:rPr lang="fr-FR" sz="1400" b="1" dirty="0">
                <a:latin typeface="Calibri"/>
              </a:rPr>
              <a:t>Réduction des </a:t>
            </a:r>
            <a:r>
              <a:rPr lang="fr-FR" sz="1400" b="1" dirty="0" err="1">
                <a:latin typeface="Calibri"/>
              </a:rPr>
              <a:t>OMr</a:t>
            </a:r>
            <a:r>
              <a:rPr lang="fr-FR" sz="1400" b="1" dirty="0">
                <a:latin typeface="Calibri"/>
              </a:rPr>
              <a:t> d’environ 50% pour parvenir à 178Kg/hab. Un objectif de 130 kg/</a:t>
            </a:r>
            <a:r>
              <a:rPr lang="fr-FR" sz="1400" b="1" dirty="0" err="1">
                <a:latin typeface="Calibri"/>
              </a:rPr>
              <a:t>hab</a:t>
            </a:r>
            <a:r>
              <a:rPr lang="fr-FR" sz="1400" b="1" dirty="0">
                <a:latin typeface="Calibri"/>
              </a:rPr>
              <a:t> en 2026.</a:t>
            </a:r>
          </a:p>
          <a:p>
            <a:r>
              <a:rPr lang="fr-FR" sz="1400" b="1" dirty="0">
                <a:latin typeface="Calibri"/>
              </a:rPr>
              <a:t>+100% de Collecte sélective hors verre, + 35 % des performance de collecte du verre</a:t>
            </a:r>
          </a:p>
          <a:p>
            <a:r>
              <a:rPr lang="fr-FR" sz="1400" b="1" dirty="0">
                <a:latin typeface="Calibri"/>
              </a:rPr>
              <a:t>Mise en place de la redevance incitative pour la collecte des déchets verts</a:t>
            </a:r>
          </a:p>
          <a:p>
            <a:r>
              <a:rPr lang="fr-FR" sz="1400" b="1" dirty="0">
                <a:latin typeface="Calibri"/>
              </a:rPr>
              <a:t>Mise en place d’une collecte des OMR tous les 15 jours</a:t>
            </a:r>
          </a:p>
          <a:p>
            <a:r>
              <a:rPr lang="fr-FR" sz="1400" b="1" dirty="0">
                <a:latin typeface="Calibri"/>
              </a:rPr>
              <a:t>Le système de gestion des déchets  en TI est un outil évolutif et adaptable au contexte de chaque collectivité</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306723" y="983210"/>
            <a:ext cx="1364536"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123159" y="2708514"/>
            <a:ext cx="1815881" cy="615708"/>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333422" y="4378095"/>
            <a:ext cx="1395357" cy="615709"/>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482367" y="3998634"/>
            <a:ext cx="8598608" cy="1384995"/>
          </a:xfrm>
          <a:prstGeom prst="rect">
            <a:avLst/>
          </a:prstGeom>
          <a:noFill/>
          <a:ln>
            <a:solidFill>
              <a:srgbClr val="95D3F9"/>
            </a:solidFill>
          </a:ln>
        </p:spPr>
        <p:txBody>
          <a:bodyPr wrap="square">
            <a:spAutoFit/>
          </a:bodyPr>
          <a:lstStyle/>
          <a:p>
            <a:r>
              <a:rPr lang="fr-FR" sz="1400" b="1" dirty="0" err="1">
                <a:latin typeface="Calibri"/>
              </a:rPr>
              <a:t>Valor’aisne</a:t>
            </a:r>
            <a:r>
              <a:rPr lang="fr-FR" sz="1400" b="1" dirty="0">
                <a:latin typeface="Calibri"/>
              </a:rPr>
              <a:t> assure la gestion du bas de quai des déchèteries de tout le département de l’Aisne.</a:t>
            </a:r>
          </a:p>
          <a:p>
            <a:r>
              <a:rPr lang="fr-FR" sz="1400" b="1" dirty="0">
                <a:latin typeface="Calibri"/>
              </a:rPr>
              <a:t>Le constat de l’évolution des tonnages des apports avec la mise en place de la TI ne semble pas aussi tangible qu’il n’y parait.</a:t>
            </a:r>
          </a:p>
          <a:p>
            <a:r>
              <a:rPr lang="fr-FR" sz="1400" b="1" dirty="0">
                <a:latin typeface="Calibri"/>
              </a:rPr>
              <a:t>Les modalités de gestion des déchèteries selon les collectivités adhérentes influent fortement.</a:t>
            </a:r>
            <a:br>
              <a:rPr lang="fr-FR" sz="1400" b="1" dirty="0">
                <a:latin typeface="Calibri"/>
              </a:rPr>
            </a:br>
            <a:r>
              <a:rPr lang="fr-FR" sz="1400" b="1" dirty="0">
                <a:latin typeface="Calibri"/>
              </a:rPr>
              <a:t>La mise en place de la TI doit s’accompagner d’une refonte de l’outil déchèterie : nouvelles REP, nouvelles filières, beaucoup de valorisables dans les encombrants.   </a:t>
            </a:r>
          </a:p>
        </p:txBody>
      </p:sp>
      <p:sp>
        <p:nvSpPr>
          <p:cNvPr id="8" name="Triangle isocèle 7">
            <a:extLst>
              <a:ext uri="{FF2B5EF4-FFF2-40B4-BE49-F238E27FC236}">
                <a16:creationId xmlns:a16="http://schemas.microsoft.com/office/drawing/2014/main" id="{5D2C28BB-751C-921F-10D9-E25DFC6FC850}"/>
              </a:ext>
            </a:extLst>
          </p:cNvPr>
          <p:cNvSpPr/>
          <p:nvPr/>
        </p:nvSpPr>
        <p:spPr>
          <a:xfrm rot="16200000">
            <a:off x="2346006" y="5837975"/>
            <a:ext cx="1370190" cy="615708"/>
          </a:xfrm>
          <a:prstGeom prst="triangle">
            <a:avLst/>
          </a:prstGeom>
          <a:solidFill>
            <a:srgbClr val="0F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3DD8B9-0309-0474-B390-0321987E9BE4}"/>
              </a:ext>
            </a:extLst>
          </p:cNvPr>
          <p:cNvSpPr txBox="1"/>
          <p:nvPr/>
        </p:nvSpPr>
        <p:spPr>
          <a:xfrm>
            <a:off x="3482367" y="5445930"/>
            <a:ext cx="8598607" cy="1384995"/>
          </a:xfrm>
          <a:prstGeom prst="rect">
            <a:avLst/>
          </a:prstGeom>
          <a:noFill/>
          <a:ln>
            <a:solidFill>
              <a:srgbClr val="0F4B93"/>
            </a:solidFill>
          </a:ln>
        </p:spPr>
        <p:txBody>
          <a:bodyPr wrap="square">
            <a:spAutoFit/>
          </a:bodyPr>
          <a:lstStyle/>
          <a:p>
            <a:r>
              <a:rPr lang="fr-FR" sz="1400" b="1" dirty="0">
                <a:latin typeface="Calibri"/>
              </a:rPr>
              <a:t>2 Déchèteries : 31 500 tonnes/an, 350 000 véhicules par an avec des pics à plus de 1000 entrées par jour sur certaines déchèteries</a:t>
            </a:r>
          </a:p>
          <a:p>
            <a:r>
              <a:rPr lang="fr-FR" sz="1400" b="1" dirty="0">
                <a:latin typeface="Calibri"/>
                <a:cs typeface="Times New Roman" panose="02020603050405020304" pitchFamily="18" charset="0"/>
              </a:rPr>
              <a:t>Des travaux menés pour la sécurité du personnel et des usagers, plus de valorisation, plus de fluidité et maîtrise des coûts</a:t>
            </a:r>
          </a:p>
          <a:p>
            <a:r>
              <a:rPr lang="fr-FR" sz="1400" b="1" dirty="0">
                <a:latin typeface="Calibri"/>
                <a:cs typeface="Times New Roman" panose="02020603050405020304" pitchFamily="18" charset="0"/>
              </a:rPr>
              <a:t>Des sites de plus de 6000 m², déchèteries mixte à plat et à quais, contrôle d’accès automatisé avec lecture de plaque, enregistrement en ligne avec validation collectivité.</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687813" y="81518"/>
            <a:ext cx="10515600" cy="569387"/>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3 : Retours d’expériences et la gestion des déchèteries</a:t>
            </a:r>
          </a:p>
        </p:txBody>
      </p:sp>
    </p:spTree>
    <p:extLst>
      <p:ext uri="{BB962C8B-B14F-4D97-AF65-F5344CB8AC3E}">
        <p14:creationId xmlns:p14="http://schemas.microsoft.com/office/powerpoint/2010/main" val="7355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P spid="17" grpId="0" animBg="1"/>
      <p:bldP spid="20" grpId="0" animBg="1"/>
      <p:bldP spid="21" grpId="0" animBg="1"/>
      <p:bldP spid="22" grpId="0" animBg="1"/>
      <p:bldP spid="3" grpId="0" animBg="1"/>
      <p:bldP spid="6"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8ED40BC-B6DD-C930-230E-85AAEBFF8DAB}"/>
              </a:ext>
            </a:extLst>
          </p:cNvPr>
          <p:cNvSpPr txBox="1"/>
          <p:nvPr/>
        </p:nvSpPr>
        <p:spPr>
          <a:xfrm>
            <a:off x="69609" y="805145"/>
            <a:ext cx="2711699" cy="1261884"/>
          </a:xfrm>
          <a:prstGeom prst="rect">
            <a:avLst/>
          </a:prstGeom>
          <a:solidFill>
            <a:srgbClr val="00A89C"/>
          </a:solidFill>
        </p:spPr>
        <p:txBody>
          <a:bodyPr wrap="square">
            <a:spAutoFit/>
          </a:bodyPr>
          <a:lstStyle/>
          <a:p>
            <a:pPr marL="0" lvl="1"/>
            <a:r>
              <a:rPr lang="fr-FR" b="1" dirty="0">
                <a:solidFill>
                  <a:schemeClr val="bg1"/>
                </a:solidFill>
              </a:rPr>
              <a:t>Un marché global de performances de collecte</a:t>
            </a:r>
          </a:p>
          <a:p>
            <a:pPr marL="0" lvl="1"/>
            <a:r>
              <a:rPr lang="fr-FR" sz="1100" b="1" dirty="0">
                <a:solidFill>
                  <a:schemeClr val="bg1"/>
                </a:solidFill>
              </a:rPr>
              <a:t>Didier BEE, DGS CA es 2 Baies en Montreuillois</a:t>
            </a:r>
          </a:p>
        </p:txBody>
      </p:sp>
      <p:sp>
        <p:nvSpPr>
          <p:cNvPr id="9" name="ZoneTexte 8">
            <a:extLst>
              <a:ext uri="{FF2B5EF4-FFF2-40B4-BE49-F238E27FC236}">
                <a16:creationId xmlns:a16="http://schemas.microsoft.com/office/drawing/2014/main" id="{205309B2-9C4B-8CA3-D1D1-89496C0DE79F}"/>
              </a:ext>
            </a:extLst>
          </p:cNvPr>
          <p:cNvSpPr txBox="1"/>
          <p:nvPr/>
        </p:nvSpPr>
        <p:spPr>
          <a:xfrm>
            <a:off x="61094" y="2612223"/>
            <a:ext cx="2731626" cy="830997"/>
          </a:xfrm>
          <a:prstGeom prst="rect">
            <a:avLst/>
          </a:prstGeom>
          <a:solidFill>
            <a:srgbClr val="FF8A00"/>
          </a:solidFill>
        </p:spPr>
        <p:txBody>
          <a:bodyPr wrap="square">
            <a:spAutoFit/>
          </a:bodyPr>
          <a:lstStyle/>
          <a:p>
            <a:pPr marL="0" lvl="1"/>
            <a:r>
              <a:rPr lang="fr-FR" sz="1800" b="1" dirty="0">
                <a:solidFill>
                  <a:schemeClr val="bg1"/>
                </a:solidFill>
              </a:rPr>
              <a:t>La mise en place du Règlement de Collecte</a:t>
            </a:r>
          </a:p>
          <a:p>
            <a:pPr marL="0" lvl="1"/>
            <a:r>
              <a:rPr lang="fr-FR" sz="1200" b="1" dirty="0">
                <a:solidFill>
                  <a:schemeClr val="bg1"/>
                </a:solidFill>
              </a:rPr>
              <a:t>Sébastien DESPLANQUES, V2R</a:t>
            </a:r>
          </a:p>
        </p:txBody>
      </p:sp>
      <p:sp>
        <p:nvSpPr>
          <p:cNvPr id="11" name="ZoneTexte 10">
            <a:extLst>
              <a:ext uri="{FF2B5EF4-FFF2-40B4-BE49-F238E27FC236}">
                <a16:creationId xmlns:a16="http://schemas.microsoft.com/office/drawing/2014/main" id="{B691D2B5-B2D5-8A67-BCC4-C3EAD0240199}"/>
              </a:ext>
            </a:extLst>
          </p:cNvPr>
          <p:cNvSpPr txBox="1"/>
          <p:nvPr/>
        </p:nvSpPr>
        <p:spPr>
          <a:xfrm>
            <a:off x="40628" y="4200795"/>
            <a:ext cx="2731627" cy="830997"/>
          </a:xfrm>
          <a:prstGeom prst="rect">
            <a:avLst/>
          </a:prstGeom>
          <a:solidFill>
            <a:srgbClr val="FF0000"/>
          </a:solidFill>
        </p:spPr>
        <p:txBody>
          <a:bodyPr wrap="square">
            <a:spAutoFit/>
          </a:bodyPr>
          <a:lstStyle/>
          <a:p>
            <a:pPr marL="0" lvl="1"/>
            <a:r>
              <a:rPr lang="fr-FR" b="1" dirty="0">
                <a:solidFill>
                  <a:schemeClr val="bg1"/>
                </a:solidFill>
              </a:rPr>
              <a:t>Mettre en place une brigade propreté</a:t>
            </a:r>
          </a:p>
          <a:p>
            <a:pPr marL="0" lvl="1"/>
            <a:r>
              <a:rPr lang="fr-FR" sz="1200" b="1" dirty="0">
                <a:solidFill>
                  <a:schemeClr val="bg1"/>
                </a:solidFill>
              </a:rPr>
              <a:t>Cyrille BADER,  AUSTRAL </a:t>
            </a:r>
            <a:r>
              <a:rPr lang="fr-FR" sz="1200" b="1" dirty="0" err="1">
                <a:solidFill>
                  <a:schemeClr val="bg1"/>
                </a:solidFill>
              </a:rPr>
              <a:t>ing</a:t>
            </a:r>
            <a:endParaRPr lang="fr-FR" sz="1200" b="1" dirty="0">
              <a:solidFill>
                <a:schemeClr val="bg1"/>
              </a:solidFill>
            </a:endParaRPr>
          </a:p>
        </p:txBody>
      </p:sp>
      <p:sp>
        <p:nvSpPr>
          <p:cNvPr id="13" name="ZoneTexte 12">
            <a:extLst>
              <a:ext uri="{FF2B5EF4-FFF2-40B4-BE49-F238E27FC236}">
                <a16:creationId xmlns:a16="http://schemas.microsoft.com/office/drawing/2014/main" id="{05DD8D52-427B-6653-55C8-E2D950D35753}"/>
              </a:ext>
            </a:extLst>
          </p:cNvPr>
          <p:cNvSpPr txBox="1"/>
          <p:nvPr/>
        </p:nvSpPr>
        <p:spPr>
          <a:xfrm>
            <a:off x="60287" y="5576986"/>
            <a:ext cx="2720051" cy="1107996"/>
          </a:xfrm>
          <a:prstGeom prst="rect">
            <a:avLst/>
          </a:prstGeom>
          <a:solidFill>
            <a:srgbClr val="95D3F9"/>
          </a:solidFill>
        </p:spPr>
        <p:txBody>
          <a:bodyPr wrap="square">
            <a:spAutoFit/>
          </a:bodyPr>
          <a:lstStyle/>
          <a:p>
            <a:pPr marL="0" lvl="1"/>
            <a:r>
              <a:rPr lang="fr-FR" b="1" dirty="0">
                <a:solidFill>
                  <a:schemeClr val="bg1"/>
                </a:solidFill>
              </a:rPr>
              <a:t>La communication incitative, un nouveau modèle ?</a:t>
            </a:r>
          </a:p>
          <a:p>
            <a:pPr marL="0" lvl="1"/>
            <a:r>
              <a:rPr lang="fr-FR" sz="1200" b="1" dirty="0">
                <a:solidFill>
                  <a:schemeClr val="bg1"/>
                </a:solidFill>
              </a:rPr>
              <a:t>Sébastien DESPLANQUES, V2R</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621652" y="757607"/>
            <a:ext cx="8483556" cy="1384995"/>
          </a:xfrm>
          <a:prstGeom prst="rect">
            <a:avLst/>
          </a:prstGeom>
          <a:noFill/>
          <a:ln>
            <a:solidFill>
              <a:srgbClr val="00A89C"/>
            </a:solidFill>
          </a:ln>
        </p:spPr>
        <p:txBody>
          <a:bodyPr wrap="square">
            <a:spAutoFit/>
          </a:bodyPr>
          <a:lstStyle/>
          <a:p>
            <a:r>
              <a:rPr lang="fr-FR" sz="1400" b="1" dirty="0">
                <a:latin typeface="Calibri"/>
              </a:rPr>
              <a:t>Un nouveau type de marché qui permet d’échanger avec les soumissionnaires pour performer la gestion des déchets tout en respectant les attentes des élus et favorisant l’innovation</a:t>
            </a:r>
          </a:p>
          <a:p>
            <a:r>
              <a:rPr lang="fr-FR" sz="1400" b="1" dirty="0">
                <a:latin typeface="Calibri"/>
                <a:cs typeface="Times New Roman" panose="02020603050405020304" pitchFamily="18" charset="0"/>
              </a:rPr>
              <a:t>Un marché qui visait la réduction de la production des </a:t>
            </a:r>
            <a:r>
              <a:rPr lang="fr-FR" sz="1400" b="1" dirty="0" err="1">
                <a:latin typeface="Calibri"/>
                <a:cs typeface="Times New Roman" panose="02020603050405020304" pitchFamily="18" charset="0"/>
              </a:rPr>
              <a:t>OMr</a:t>
            </a:r>
            <a:r>
              <a:rPr lang="fr-FR" sz="1400" b="1" dirty="0">
                <a:latin typeface="Calibri"/>
                <a:cs typeface="Times New Roman" panose="02020603050405020304" pitchFamily="18" charset="0"/>
              </a:rPr>
              <a:t>, une augmentation de la valorisation matière et la mise en place de nouveaux services.</a:t>
            </a:r>
          </a:p>
          <a:p>
            <a:r>
              <a:rPr lang="fr-FR" sz="1400" b="1" dirty="0">
                <a:latin typeface="Calibri"/>
                <a:cs typeface="Times New Roman" panose="02020603050405020304" pitchFamily="18" charset="0"/>
              </a:rPr>
              <a:t>La proposition finale est </a:t>
            </a:r>
            <a:r>
              <a:rPr lang="fr-FR" sz="1400" b="1" dirty="0" err="1">
                <a:latin typeface="Calibri"/>
                <a:cs typeface="Times New Roman" panose="02020603050405020304" pitchFamily="18" charset="0"/>
              </a:rPr>
              <a:t>co-construite</a:t>
            </a:r>
            <a:r>
              <a:rPr lang="fr-FR" sz="1400" b="1" dirty="0">
                <a:latin typeface="Calibri"/>
                <a:cs typeface="Times New Roman" panose="02020603050405020304" pitchFamily="18" charset="0"/>
              </a:rPr>
              <a:t>, définit les modalités d’interventions des acteurs et favorise l’innovation : mise en place de caméra intelligente sur les bennes de collecte. </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615774" y="2208637"/>
            <a:ext cx="8483557" cy="1600438"/>
          </a:xfrm>
          <a:prstGeom prst="rect">
            <a:avLst/>
          </a:prstGeom>
          <a:noFill/>
          <a:ln>
            <a:solidFill>
              <a:srgbClr val="FF8A00"/>
            </a:solidFill>
          </a:ln>
        </p:spPr>
        <p:txBody>
          <a:bodyPr wrap="square">
            <a:spAutoFit/>
          </a:bodyPr>
          <a:lstStyle/>
          <a:p>
            <a:r>
              <a:rPr lang="fr-FR" sz="1400" b="1" dirty="0">
                <a:latin typeface="Calibri"/>
              </a:rPr>
              <a:t>Le règlement de collecte est obligatoire, porté l’ECPI qui détient le pouvoir de police en matière de déchets.</a:t>
            </a:r>
          </a:p>
          <a:p>
            <a:r>
              <a:rPr lang="fr-FR" sz="1400" b="1" dirty="0">
                <a:latin typeface="Calibri"/>
              </a:rPr>
              <a:t>C’est l’outil pour promouvoir la politique de gestion des déchets de la collectivité et préciser ses engagements en matière de prévention et de valorisation.</a:t>
            </a:r>
          </a:p>
          <a:p>
            <a:r>
              <a:rPr lang="fr-FR" sz="1400" b="1" dirty="0">
                <a:latin typeface="Calibri"/>
              </a:rPr>
              <a:t>Il définit les droits et devoirs de chacun des acteurs : usager, collecteur et collectivité.</a:t>
            </a:r>
          </a:p>
          <a:p>
            <a:r>
              <a:rPr lang="fr-FR" sz="1400" b="1" dirty="0">
                <a:latin typeface="Calibri"/>
              </a:rPr>
              <a:t>Il définit les périmètres d’intervention en matière de déchets, de services proposés: dotation, fréquences, flux, qualités… Mais aussi les règles de sécurité liées à la collecte (points noirs), et les autres services : déchèteries….</a:t>
            </a:r>
          </a:p>
          <a:p>
            <a:r>
              <a:rPr lang="fr-FR" sz="1400" b="1" dirty="0">
                <a:latin typeface="Calibri"/>
              </a:rPr>
              <a:t>C’est un outil qui doit évoluer régulièrement et s’adapter au contexte des territoires.</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45320" y="1096654"/>
            <a:ext cx="1378021"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332097" y="2671735"/>
            <a:ext cx="1600437" cy="703956"/>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449033" y="4270508"/>
            <a:ext cx="1378947" cy="691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621651" y="3954548"/>
            <a:ext cx="8483557" cy="1384995"/>
          </a:xfrm>
          <a:prstGeom prst="rect">
            <a:avLst/>
          </a:prstGeom>
          <a:noFill/>
          <a:ln>
            <a:solidFill>
              <a:srgbClr val="FF0000"/>
            </a:solidFill>
          </a:ln>
        </p:spPr>
        <p:txBody>
          <a:bodyPr wrap="square">
            <a:spAutoFit/>
          </a:bodyPr>
          <a:lstStyle/>
          <a:p>
            <a:r>
              <a:rPr lang="fr-FR" sz="1400" b="1" dirty="0">
                <a:latin typeface="Calibri"/>
              </a:rPr>
              <a:t>La réglementation est complexe, il convient de différencier les dépôts sauvages (pas au bon endroit)  des déchets régit par le règlement de collecte : au bon endroit mais contraire au Règlement de collecte.</a:t>
            </a:r>
          </a:p>
          <a:p>
            <a:r>
              <a:rPr lang="fr-FR" sz="1400" b="1" dirty="0">
                <a:latin typeface="Calibri"/>
              </a:rPr>
              <a:t>Les modalités d’intervention sont de 2 types : Police administrative et judiciaire qui peuvent aussi être complémentaires et peuvent aboutir à la mise en place d‘amende</a:t>
            </a:r>
          </a:p>
          <a:p>
            <a:r>
              <a:rPr lang="fr-FR" sz="1400" b="1" dirty="0">
                <a:latin typeface="Calibri"/>
              </a:rPr>
              <a:t>Pour prévenir les dépôts, il y a la communication mais souvent ca ne suffit pas : il faut assermenter des agents pour aller plus loin mais parfois il peut être difficile d’identifier le producteur…</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436237" y="5771937"/>
            <a:ext cx="1378021" cy="718095"/>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627707" y="5441975"/>
            <a:ext cx="8471624" cy="1384995"/>
          </a:xfrm>
          <a:prstGeom prst="rect">
            <a:avLst/>
          </a:prstGeom>
          <a:noFill/>
          <a:ln>
            <a:solidFill>
              <a:srgbClr val="95D3F9"/>
            </a:solidFill>
          </a:ln>
        </p:spPr>
        <p:txBody>
          <a:bodyPr wrap="square">
            <a:spAutoFit/>
          </a:bodyPr>
          <a:lstStyle/>
          <a:p>
            <a:r>
              <a:rPr lang="fr-FR" sz="1400" b="1" dirty="0">
                <a:latin typeface="Calibri"/>
              </a:rPr>
              <a:t>C’est un outil qui a les mêmes objectifs que la REOMI et la TEOMI mais n’est pas lié à la facturation. Son but est pédagogique. Il est prisé aujourd’hui par les grandes agglomérations telles que Rennes et Toulouse Métropole.</a:t>
            </a:r>
          </a:p>
          <a:p>
            <a:r>
              <a:rPr lang="fr-FR" sz="1400" b="1" dirty="0">
                <a:latin typeface="Calibri"/>
              </a:rPr>
              <a:t>Tous les outils évoqués : fichier redevables, logiciel de suivi, puçage, équipements des BOM …. sont nécessaires. </a:t>
            </a:r>
          </a:p>
          <a:p>
            <a:r>
              <a:rPr lang="fr-FR" sz="1400" b="1" dirty="0">
                <a:latin typeface="Calibri"/>
              </a:rPr>
              <a:t>Simplement au lieu de facturer le service, on élabore une fiche d’informations pour les usagers sur l’utilisation du service et des propositions actions de réduction et de valorisation.</a:t>
            </a:r>
          </a:p>
          <a:p>
            <a:r>
              <a:rPr lang="fr-FR" sz="1400" b="1" dirty="0">
                <a:latin typeface="Calibri"/>
              </a:rPr>
              <a:t>Dans un second temps, il est très facile de basculer en TI traditionnelle puisque tout est en place.</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274527" y="257256"/>
            <a:ext cx="11098445" cy="569387"/>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4 : les outils à développer avec la TI et comment agir autrement</a:t>
            </a:r>
          </a:p>
        </p:txBody>
      </p:sp>
    </p:spTree>
    <p:extLst>
      <p:ext uri="{BB962C8B-B14F-4D97-AF65-F5344CB8AC3E}">
        <p14:creationId xmlns:p14="http://schemas.microsoft.com/office/powerpoint/2010/main" val="249519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7" grpId="0" animBg="1"/>
      <p:bldP spid="20" grpId="0" animBg="1"/>
      <p:bldP spid="21" grpId="0" animBg="1"/>
      <p:bldP spid="22" grpId="0" animBg="1"/>
      <p:bldP spid="25" grpId="0" animBg="1"/>
      <p:bldP spid="26" grpId="0" animBg="1"/>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A4F0FAD-CD73-4883-B3C1-F742FA7D8ACE}"/>
              </a:ext>
            </a:extLst>
          </p:cNvPr>
          <p:cNvSpPr txBox="1">
            <a:spLocks/>
          </p:cNvSpPr>
          <p:nvPr/>
        </p:nvSpPr>
        <p:spPr>
          <a:xfrm>
            <a:off x="4786238" y="4028429"/>
            <a:ext cx="6692766" cy="1297272"/>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200" dirty="0"/>
              <a:t>Sébastien DESPLANQUES</a:t>
            </a:r>
            <a:br>
              <a:rPr lang="fr-FR" sz="3200" dirty="0"/>
            </a:br>
            <a:endParaRPr lang="fr-FR" dirty="0">
              <a:solidFill>
                <a:srgbClr val="93C11F"/>
              </a:solidFill>
            </a:endParaRPr>
          </a:p>
        </p:txBody>
      </p:sp>
      <p:pic>
        <p:nvPicPr>
          <p:cNvPr id="3" name="Image 2">
            <a:extLst>
              <a:ext uri="{FF2B5EF4-FFF2-40B4-BE49-F238E27FC236}">
                <a16:creationId xmlns:a16="http://schemas.microsoft.com/office/drawing/2014/main" id="{8298CF70-FEC3-A644-9323-8B81FDAA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577" y="2032367"/>
            <a:ext cx="2569804" cy="2793265"/>
          </a:xfrm>
          <a:prstGeom prst="rect">
            <a:avLst/>
          </a:prstGeom>
        </p:spPr>
      </p:pic>
      <p:sp>
        <p:nvSpPr>
          <p:cNvPr id="5" name="Titre 7">
            <a:extLst>
              <a:ext uri="{FF2B5EF4-FFF2-40B4-BE49-F238E27FC236}">
                <a16:creationId xmlns:a16="http://schemas.microsoft.com/office/drawing/2014/main" id="{D85EADC7-20EF-4188-90BB-7BFEA0F1E3C0}"/>
              </a:ext>
            </a:extLst>
          </p:cNvPr>
          <p:cNvSpPr txBox="1">
            <a:spLocks/>
          </p:cNvSpPr>
          <p:nvPr/>
        </p:nvSpPr>
        <p:spPr>
          <a:xfrm>
            <a:off x="4786238" y="4636547"/>
            <a:ext cx="6692766" cy="794858"/>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200" dirty="0">
                <a:solidFill>
                  <a:srgbClr val="009FDF"/>
                </a:solidFill>
              </a:rPr>
              <a:t>V2R</a:t>
            </a:r>
          </a:p>
        </p:txBody>
      </p:sp>
      <p:sp>
        <p:nvSpPr>
          <p:cNvPr id="2" name="Espace réservé du numéro de diapositive 1">
            <a:extLst>
              <a:ext uri="{FF2B5EF4-FFF2-40B4-BE49-F238E27FC236}">
                <a16:creationId xmlns:a16="http://schemas.microsoft.com/office/drawing/2014/main" id="{8936C68A-DC8E-49D3-AB49-6F38D700DFD5}"/>
              </a:ext>
            </a:extLst>
          </p:cNvPr>
          <p:cNvSpPr>
            <a:spLocks noGrp="1"/>
          </p:cNvSpPr>
          <p:nvPr>
            <p:ph type="sldNum" sz="quarter" idx="12"/>
          </p:nvPr>
        </p:nvSpPr>
        <p:spPr/>
        <p:txBody>
          <a:bodyPr/>
          <a:lstStyle/>
          <a:p>
            <a:fld id="{A21EAC81-DECF-47DB-B95F-F01DF5AEDC52}" type="slidenum">
              <a:rPr lang="fr-FR" smtClean="0"/>
              <a:t>29</a:t>
            </a:fld>
            <a:endParaRPr lang="fr-FR"/>
          </a:p>
        </p:txBody>
      </p:sp>
      <p:sp>
        <p:nvSpPr>
          <p:cNvPr id="10" name="Espace réservé du pied de page 9">
            <a:extLst>
              <a:ext uri="{FF2B5EF4-FFF2-40B4-BE49-F238E27FC236}">
                <a16:creationId xmlns:a16="http://schemas.microsoft.com/office/drawing/2014/main" id="{762FECDF-4D13-4DB6-8D04-C7CF0ED6BB70}"/>
              </a:ext>
            </a:extLst>
          </p:cNvPr>
          <p:cNvSpPr>
            <a:spLocks noGrp="1"/>
          </p:cNvSpPr>
          <p:nvPr>
            <p:ph type="ftr" sz="quarter" idx="11"/>
          </p:nvPr>
        </p:nvSpPr>
        <p:spPr/>
        <p:txBody>
          <a:bodyPr/>
          <a:lstStyle/>
          <a:p>
            <a:endParaRPr lang="fr-FR"/>
          </a:p>
        </p:txBody>
      </p:sp>
      <p:sp>
        <p:nvSpPr>
          <p:cNvPr id="11" name="Titre 1">
            <a:extLst>
              <a:ext uri="{FF2B5EF4-FFF2-40B4-BE49-F238E27FC236}">
                <a16:creationId xmlns:a16="http://schemas.microsoft.com/office/drawing/2014/main" id="{49B64541-60B1-60B8-3E05-4E7F5786A448}"/>
              </a:ext>
            </a:extLst>
          </p:cNvPr>
          <p:cNvSpPr txBox="1">
            <a:spLocks/>
          </p:cNvSpPr>
          <p:nvPr/>
        </p:nvSpPr>
        <p:spPr>
          <a:xfrm>
            <a:off x="4786238" y="2032367"/>
            <a:ext cx="6692766" cy="1903025"/>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pPr>
              <a:lnSpc>
                <a:spcPct val="120000"/>
              </a:lnSpc>
            </a:pPr>
            <a:r>
              <a:rPr lang="fr-FR" sz="3200" b="1" dirty="0">
                <a:solidFill>
                  <a:srgbClr val="93C11F"/>
                </a:solidFill>
                <a:latin typeface="+mj-lt"/>
              </a:rPr>
              <a:t>Le tri à la source des biodéchets</a:t>
            </a:r>
            <a:endParaRPr lang="fr-FR" sz="3200" dirty="0">
              <a:solidFill>
                <a:srgbClr val="93C11F"/>
              </a:solidFill>
            </a:endParaRPr>
          </a:p>
        </p:txBody>
      </p:sp>
    </p:spTree>
    <p:extLst>
      <p:ext uri="{BB962C8B-B14F-4D97-AF65-F5344CB8AC3E}">
        <p14:creationId xmlns:p14="http://schemas.microsoft.com/office/powerpoint/2010/main" val="80033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42855" y="2241753"/>
            <a:ext cx="7420545" cy="3166448"/>
          </a:xfrm>
        </p:spPr>
        <p:txBody>
          <a:bodyPr>
            <a:normAutofit/>
          </a:bodyPr>
          <a:lstStyle/>
          <a:p>
            <a:r>
              <a:rPr lang="fr-FR" sz="4400" dirty="0"/>
              <a:t>Madame Aurore COLSON</a:t>
            </a:r>
            <a:br>
              <a:rPr lang="fr-FR" sz="4400" dirty="0"/>
            </a:br>
            <a:r>
              <a:rPr lang="fr-FR" dirty="0"/>
              <a:t/>
            </a:r>
            <a:br>
              <a:rPr lang="fr-FR" dirty="0"/>
            </a:br>
            <a:r>
              <a:rPr lang="fr-FR" sz="3100" dirty="0">
                <a:solidFill>
                  <a:schemeClr val="accent6"/>
                </a:solidFill>
              </a:rPr>
              <a:t>Conseillère Régionale Déléguée </a:t>
            </a:r>
            <a:br>
              <a:rPr lang="fr-FR" sz="3100" dirty="0">
                <a:solidFill>
                  <a:schemeClr val="accent6"/>
                </a:solidFill>
              </a:rPr>
            </a:br>
            <a:r>
              <a:rPr lang="fr-FR" sz="3100" dirty="0">
                <a:solidFill>
                  <a:schemeClr val="accent6"/>
                </a:solidFill>
              </a:rPr>
              <a:t>à l’Economie Circulaire</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3</a:t>
            </a:fld>
            <a:endParaRPr lang="fr-FR" dirty="0"/>
          </a:p>
        </p:txBody>
      </p:sp>
    </p:spTree>
    <p:extLst>
      <p:ext uri="{BB962C8B-B14F-4D97-AF65-F5344CB8AC3E}">
        <p14:creationId xmlns:p14="http://schemas.microsoft.com/office/powerpoint/2010/main" val="2109596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EE5B0DD-9704-45E8-B6AB-4A3E80E287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30</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1" y="1150611"/>
            <a:ext cx="2639027" cy="553998"/>
          </a:xfrm>
          <a:prstGeom prst="rect">
            <a:avLst/>
          </a:prstGeom>
          <a:solidFill>
            <a:srgbClr val="00A89C"/>
          </a:solidFill>
        </p:spPr>
        <p:txBody>
          <a:bodyPr wrap="square">
            <a:spAutoFit/>
          </a:bodyPr>
          <a:lstStyle/>
          <a:p>
            <a:pPr marL="0" lvl="1"/>
            <a:r>
              <a:rPr lang="fr-FR" b="1" dirty="0">
                <a:solidFill>
                  <a:schemeClr val="bg1"/>
                </a:solidFill>
              </a:rPr>
              <a:t>Enjeux réglementaires </a:t>
            </a:r>
          </a:p>
          <a:p>
            <a:pPr marL="0" lvl="1"/>
            <a:r>
              <a:rPr lang="fr-FR" sz="1100" b="1" dirty="0">
                <a:solidFill>
                  <a:schemeClr val="bg1"/>
                </a:solidFill>
              </a:rPr>
              <a:t>Laura DI NATALE, DREAL</a:t>
            </a:r>
          </a:p>
        </p:txBody>
      </p:sp>
      <p:sp>
        <p:nvSpPr>
          <p:cNvPr id="9" name="ZoneTexte 8">
            <a:extLst>
              <a:ext uri="{FF2B5EF4-FFF2-40B4-BE49-F238E27FC236}">
                <a16:creationId xmlns:a16="http://schemas.microsoft.com/office/drawing/2014/main" id="{205309B2-9C4B-8CA3-D1D1-89496C0DE79F}"/>
              </a:ext>
            </a:extLst>
          </p:cNvPr>
          <p:cNvSpPr txBox="1"/>
          <p:nvPr/>
        </p:nvSpPr>
        <p:spPr>
          <a:xfrm>
            <a:off x="0" y="2294397"/>
            <a:ext cx="2731626" cy="553998"/>
          </a:xfrm>
          <a:prstGeom prst="rect">
            <a:avLst/>
          </a:prstGeom>
          <a:solidFill>
            <a:srgbClr val="FF8A00"/>
          </a:solidFill>
        </p:spPr>
        <p:txBody>
          <a:bodyPr wrap="square">
            <a:spAutoFit/>
          </a:bodyPr>
          <a:lstStyle/>
          <a:p>
            <a:pPr marL="0" lvl="1"/>
            <a:r>
              <a:rPr lang="fr-FR" b="1" dirty="0">
                <a:solidFill>
                  <a:schemeClr val="bg1"/>
                </a:solidFill>
              </a:rPr>
              <a:t>Collecte </a:t>
            </a:r>
            <a:r>
              <a:rPr lang="fr-FR" sz="1400" b="1" dirty="0">
                <a:solidFill>
                  <a:schemeClr val="bg1"/>
                </a:solidFill>
              </a:rPr>
              <a:t>des</a:t>
            </a:r>
            <a:r>
              <a:rPr lang="fr-FR" b="1" dirty="0">
                <a:solidFill>
                  <a:schemeClr val="bg1"/>
                </a:solidFill>
              </a:rPr>
              <a:t> biodéchets</a:t>
            </a:r>
          </a:p>
          <a:p>
            <a:pPr marL="0" lvl="1"/>
            <a:r>
              <a:rPr lang="fr-FR" sz="1200" b="1" dirty="0">
                <a:solidFill>
                  <a:schemeClr val="bg1"/>
                </a:solidFill>
              </a:rPr>
              <a:t>Frédéric BALSE, FNADE</a:t>
            </a:r>
          </a:p>
        </p:txBody>
      </p:sp>
      <p:sp>
        <p:nvSpPr>
          <p:cNvPr id="11" name="ZoneTexte 10">
            <a:extLst>
              <a:ext uri="{FF2B5EF4-FFF2-40B4-BE49-F238E27FC236}">
                <a16:creationId xmlns:a16="http://schemas.microsoft.com/office/drawing/2014/main" id="{B691D2B5-B2D5-8A67-BCC4-C3EAD0240199}"/>
              </a:ext>
            </a:extLst>
          </p:cNvPr>
          <p:cNvSpPr txBox="1"/>
          <p:nvPr/>
        </p:nvSpPr>
        <p:spPr>
          <a:xfrm>
            <a:off x="-11577" y="3318707"/>
            <a:ext cx="2731627" cy="769441"/>
          </a:xfrm>
          <a:prstGeom prst="rect">
            <a:avLst/>
          </a:prstGeom>
          <a:solidFill>
            <a:srgbClr val="FF0000"/>
          </a:solidFill>
        </p:spPr>
        <p:txBody>
          <a:bodyPr wrap="square">
            <a:spAutoFit/>
          </a:bodyPr>
          <a:lstStyle/>
          <a:p>
            <a:pPr marL="0" lvl="1"/>
            <a:r>
              <a:rPr lang="fr-FR" sz="1600" b="1" dirty="0">
                <a:solidFill>
                  <a:schemeClr val="bg1"/>
                </a:solidFill>
              </a:rPr>
              <a:t>Mise en place du compostage partagé</a:t>
            </a:r>
          </a:p>
          <a:p>
            <a:pPr marL="0" lvl="1"/>
            <a:r>
              <a:rPr lang="fr-FR" sz="1200" b="1" dirty="0">
                <a:solidFill>
                  <a:schemeClr val="bg1"/>
                </a:solidFill>
              </a:rPr>
              <a:t>Géraldine BIRE, CUD</a:t>
            </a:r>
          </a:p>
        </p:txBody>
      </p:sp>
      <p:sp>
        <p:nvSpPr>
          <p:cNvPr id="13" name="ZoneTexte 12">
            <a:extLst>
              <a:ext uri="{FF2B5EF4-FFF2-40B4-BE49-F238E27FC236}">
                <a16:creationId xmlns:a16="http://schemas.microsoft.com/office/drawing/2014/main" id="{05DD8D52-427B-6653-55C8-E2D950D35753}"/>
              </a:ext>
            </a:extLst>
          </p:cNvPr>
          <p:cNvSpPr txBox="1"/>
          <p:nvPr/>
        </p:nvSpPr>
        <p:spPr>
          <a:xfrm>
            <a:off x="0" y="4310988"/>
            <a:ext cx="2720051" cy="954107"/>
          </a:xfrm>
          <a:prstGeom prst="rect">
            <a:avLst/>
          </a:prstGeom>
          <a:solidFill>
            <a:srgbClr val="95D3F9"/>
          </a:solidFill>
        </p:spPr>
        <p:txBody>
          <a:bodyPr wrap="square">
            <a:spAutoFit/>
          </a:bodyPr>
          <a:lstStyle/>
          <a:p>
            <a:pPr marL="0" lvl="1"/>
            <a:r>
              <a:rPr lang="fr-FR" sz="1600" b="1" dirty="0">
                <a:solidFill>
                  <a:schemeClr val="bg1"/>
                </a:solidFill>
              </a:rPr>
              <a:t>Mise en place du compostage partagé</a:t>
            </a:r>
          </a:p>
          <a:p>
            <a:pPr marL="0" lvl="1"/>
            <a:r>
              <a:rPr lang="fr-FR" sz="1200" b="1" dirty="0">
                <a:solidFill>
                  <a:schemeClr val="bg1"/>
                </a:solidFill>
              </a:rPr>
              <a:t>Matthieu LE DIASCORN, Amiens Métropole</a:t>
            </a:r>
          </a:p>
        </p:txBody>
      </p:sp>
      <p:sp>
        <p:nvSpPr>
          <p:cNvPr id="15" name="ZoneTexte 14">
            <a:extLst>
              <a:ext uri="{FF2B5EF4-FFF2-40B4-BE49-F238E27FC236}">
                <a16:creationId xmlns:a16="http://schemas.microsoft.com/office/drawing/2014/main" id="{560B4A2A-094E-2E53-5292-AF4A825D2227}"/>
              </a:ext>
            </a:extLst>
          </p:cNvPr>
          <p:cNvSpPr txBox="1"/>
          <p:nvPr/>
        </p:nvSpPr>
        <p:spPr>
          <a:xfrm>
            <a:off x="13173" y="5387936"/>
            <a:ext cx="2708475" cy="1015663"/>
          </a:xfrm>
          <a:prstGeom prst="rect">
            <a:avLst/>
          </a:prstGeom>
          <a:solidFill>
            <a:schemeClr val="accent1">
              <a:lumMod val="50000"/>
            </a:schemeClr>
          </a:solidFill>
        </p:spPr>
        <p:txBody>
          <a:bodyPr wrap="square">
            <a:spAutoFit/>
          </a:bodyPr>
          <a:lstStyle/>
          <a:p>
            <a:pPr marL="0" lvl="1"/>
            <a:r>
              <a:rPr lang="fr-FR" sz="1600" b="1" dirty="0">
                <a:solidFill>
                  <a:schemeClr val="bg1"/>
                </a:solidFill>
              </a:rPr>
              <a:t>Collecte en Porte à Porte des Biodéchets</a:t>
            </a:r>
            <a:r>
              <a:rPr lang="fr-FR" b="1" dirty="0">
                <a:solidFill>
                  <a:schemeClr val="bg1"/>
                </a:solidFill>
              </a:rPr>
              <a:t>,</a:t>
            </a:r>
          </a:p>
          <a:p>
            <a:pPr marL="0" lvl="1"/>
            <a:r>
              <a:rPr lang="fr-FR" sz="1200" b="1" dirty="0">
                <a:solidFill>
                  <a:schemeClr val="bg1"/>
                </a:solidFill>
              </a:rPr>
              <a:t>David DE SMEDT, Grand Calais Terres et Mers</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915072"/>
            <a:ext cx="8610720" cy="954107"/>
          </a:xfrm>
          <a:prstGeom prst="rect">
            <a:avLst/>
          </a:prstGeom>
          <a:noFill/>
          <a:ln>
            <a:solidFill>
              <a:srgbClr val="00A89C"/>
            </a:solidFill>
          </a:ln>
        </p:spPr>
        <p:txBody>
          <a:bodyPr wrap="square">
            <a:spAutoFit/>
          </a:bodyPr>
          <a:lstStyle/>
          <a:p>
            <a:r>
              <a:rPr lang="fr-FR" sz="1400" b="1" dirty="0">
                <a:latin typeface="Calibri"/>
              </a:rPr>
              <a:t>Un vocabulaire complexe : </a:t>
            </a:r>
            <a:r>
              <a:rPr lang="fr-FR" sz="1400" dirty="0">
                <a:latin typeface="Calibri"/>
              </a:rPr>
              <a:t>Biodéchets, FFOM, Déchets Verts, Branchages, Déchets Carnés, Déchets de Jardins</a:t>
            </a:r>
            <a:endParaRPr lang="fr-FR" sz="1400" u="sng" dirty="0">
              <a:latin typeface="Calibri"/>
              <a:cs typeface="Times New Roman" panose="02020603050405020304" pitchFamily="18" charset="0"/>
            </a:endParaRPr>
          </a:p>
          <a:p>
            <a:r>
              <a:rPr lang="fr-FR" sz="1400" b="1" dirty="0">
                <a:latin typeface="Calibri"/>
                <a:cs typeface="Times New Roman" panose="02020603050405020304" pitchFamily="18" charset="0"/>
              </a:rPr>
              <a:t>Des filières à adapter à chaque produit et à la finalité : énergie ou valorisation organique</a:t>
            </a:r>
          </a:p>
          <a:p>
            <a:r>
              <a:rPr lang="fr-FR" sz="1400" b="1" dirty="0">
                <a:latin typeface="Calibri"/>
                <a:cs typeface="Times New Roman" panose="02020603050405020304" pitchFamily="18" charset="0"/>
              </a:rPr>
              <a:t>Tous concernés : entreprises, commerces, usagers, administration et bientôt les ERP (hors foyer)</a:t>
            </a:r>
          </a:p>
          <a:p>
            <a:r>
              <a:rPr lang="fr-FR" sz="1400" b="1" dirty="0">
                <a:latin typeface="Calibri"/>
                <a:cs typeface="Times New Roman" panose="02020603050405020304" pitchFamily="18" charset="0"/>
              </a:rPr>
              <a:t>Priorisation des filières de traitement : la valorisation matière avant la production d’énergie.</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18703" y="2011549"/>
            <a:ext cx="8610721" cy="1169551"/>
          </a:xfrm>
          <a:prstGeom prst="rect">
            <a:avLst/>
          </a:prstGeom>
          <a:noFill/>
          <a:ln>
            <a:solidFill>
              <a:srgbClr val="FF8A00"/>
            </a:solidFill>
          </a:ln>
        </p:spPr>
        <p:txBody>
          <a:bodyPr wrap="square">
            <a:spAutoFit/>
          </a:bodyPr>
          <a:lstStyle/>
          <a:p>
            <a:r>
              <a:rPr lang="fr-FR" sz="1400" b="1" dirty="0">
                <a:latin typeface="Calibri"/>
              </a:rPr>
              <a:t>Le retour d’expérience de mise en place de la collecte des Biodéchets de Grand Lyon : très bonne qualité, 14 kg/</a:t>
            </a:r>
            <a:r>
              <a:rPr lang="fr-FR" sz="1400" b="1" dirty="0" err="1">
                <a:latin typeface="Calibri"/>
              </a:rPr>
              <a:t>hab</a:t>
            </a:r>
            <a:r>
              <a:rPr lang="fr-FR" sz="1400" b="1" dirty="0">
                <a:latin typeface="Calibri"/>
              </a:rPr>
              <a:t>/an en Apport volontaire</a:t>
            </a:r>
          </a:p>
          <a:p>
            <a:r>
              <a:rPr lang="fr-FR" sz="1400" b="1" dirty="0">
                <a:latin typeface="Calibri"/>
              </a:rPr>
              <a:t>Présentation du marché de performances de Vannes Agglo : intéressement financier du prestataire</a:t>
            </a:r>
            <a:endParaRPr lang="fr-FR" sz="1400" b="1" dirty="0">
              <a:latin typeface="Calibri"/>
              <a:cs typeface="Times New Roman" panose="02020603050405020304" pitchFamily="18" charset="0"/>
            </a:endParaRPr>
          </a:p>
          <a:p>
            <a:r>
              <a:rPr lang="fr-FR" sz="1400" b="1" dirty="0">
                <a:latin typeface="Calibri"/>
                <a:cs typeface="Times New Roman" panose="02020603050405020304" pitchFamily="18" charset="0"/>
              </a:rPr>
              <a:t>Présentations de la gestion des biodéchets séchés des gros producteurs : 15 cantines de St Raphaël</a:t>
            </a:r>
          </a:p>
          <a:p>
            <a:r>
              <a:rPr lang="fr-FR" sz="1400" b="1" dirty="0">
                <a:latin typeface="Calibri"/>
                <a:cs typeface="Times New Roman" panose="02020603050405020304" pitchFamily="18" charset="0"/>
              </a:rPr>
              <a:t>Insister sur le fait que le tri des biodéchets a du sens et doit être le plus simple possible pour réussir</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77626" y="1076473"/>
            <a:ext cx="1022729"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456488" y="2278305"/>
            <a:ext cx="1149223" cy="615709"/>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551135" y="3458263"/>
            <a:ext cx="959930" cy="6157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06592" y="3327950"/>
            <a:ext cx="8610720" cy="954107"/>
          </a:xfrm>
          <a:prstGeom prst="rect">
            <a:avLst/>
          </a:prstGeom>
          <a:noFill/>
          <a:ln>
            <a:solidFill>
              <a:srgbClr val="FF0000"/>
            </a:solidFill>
          </a:ln>
        </p:spPr>
        <p:txBody>
          <a:bodyPr wrap="square">
            <a:spAutoFit/>
          </a:bodyPr>
          <a:lstStyle/>
          <a:p>
            <a:r>
              <a:rPr lang="fr-FR" sz="1400" b="1" dirty="0">
                <a:latin typeface="Calibri"/>
              </a:rPr>
              <a:t>Privilégie le circuit le plus court pour le tri à la source des biodéchets</a:t>
            </a:r>
          </a:p>
          <a:p>
            <a:r>
              <a:rPr lang="fr-FR" sz="1400" b="1" dirty="0">
                <a:latin typeface="Calibri"/>
              </a:rPr>
              <a:t>Arrêt de la collecte des Déchets verts en porte à porte en 2020 </a:t>
            </a:r>
            <a:endParaRPr lang="fr-FR" sz="1400" b="1" dirty="0">
              <a:latin typeface="Calibri"/>
              <a:cs typeface="Times New Roman" panose="02020603050405020304" pitchFamily="18" charset="0"/>
            </a:endParaRPr>
          </a:p>
          <a:p>
            <a:r>
              <a:rPr lang="fr-FR" sz="1400" b="1" dirty="0">
                <a:latin typeface="Calibri"/>
                <a:cs typeface="Times New Roman" panose="02020603050405020304" pitchFamily="18" charset="0"/>
              </a:rPr>
              <a:t>Déploiement de nouveaux services : Compostage, Collecte sur </a:t>
            </a:r>
            <a:r>
              <a:rPr lang="fr-FR" sz="1400" b="1" dirty="0" err="1">
                <a:latin typeface="Calibri"/>
                <a:cs typeface="Times New Roman" panose="02020603050405020304" pitchFamily="18" charset="0"/>
              </a:rPr>
              <a:t>RdV</a:t>
            </a:r>
            <a:r>
              <a:rPr lang="fr-FR" sz="1400" b="1" dirty="0">
                <a:latin typeface="Calibri"/>
                <a:cs typeface="Times New Roman" panose="02020603050405020304" pitchFamily="18" charset="0"/>
              </a:rPr>
              <a:t>, Broyage, autres actions de prévention… le compostage partagé accompagné par une association</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611397" y="4506194"/>
            <a:ext cx="839405" cy="615708"/>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518704" y="4436737"/>
            <a:ext cx="8598608" cy="738664"/>
          </a:xfrm>
          <a:prstGeom prst="rect">
            <a:avLst/>
          </a:prstGeom>
          <a:noFill/>
          <a:ln>
            <a:solidFill>
              <a:srgbClr val="95D3F9"/>
            </a:solidFill>
          </a:ln>
        </p:spPr>
        <p:txBody>
          <a:bodyPr wrap="square">
            <a:spAutoFit/>
          </a:bodyPr>
          <a:lstStyle/>
          <a:p>
            <a:r>
              <a:rPr lang="fr-FR" sz="1400" b="1" dirty="0">
                <a:latin typeface="Calibri"/>
              </a:rPr>
              <a:t>Constat d’une production de FFOM plus importante de 30% en pavillonnaire par rapport au collectif</a:t>
            </a:r>
          </a:p>
          <a:p>
            <a:r>
              <a:rPr lang="fr-FR" sz="1400" b="1" dirty="0">
                <a:latin typeface="Calibri"/>
                <a:cs typeface="Times New Roman" panose="02020603050405020304" pitchFamily="18" charset="0"/>
              </a:rPr>
              <a:t>Accompagnée par une association pour la mise en place et le suivi des composteurs partagés</a:t>
            </a:r>
          </a:p>
          <a:p>
            <a:r>
              <a:rPr lang="fr-FR" sz="1400" b="1" dirty="0">
                <a:latin typeface="Calibri"/>
                <a:cs typeface="Times New Roman" panose="02020603050405020304" pitchFamily="18" charset="0"/>
              </a:rPr>
              <a:t>Mise en place d’une collecte des biodéchets à vélo</a:t>
            </a:r>
          </a:p>
        </p:txBody>
      </p:sp>
      <p:sp>
        <p:nvSpPr>
          <p:cNvPr id="8" name="Triangle isocèle 7">
            <a:extLst>
              <a:ext uri="{FF2B5EF4-FFF2-40B4-BE49-F238E27FC236}">
                <a16:creationId xmlns:a16="http://schemas.microsoft.com/office/drawing/2014/main" id="{5D2C28BB-751C-921F-10D9-E25DFC6FC850}"/>
              </a:ext>
            </a:extLst>
          </p:cNvPr>
          <p:cNvSpPr/>
          <p:nvPr/>
        </p:nvSpPr>
        <p:spPr>
          <a:xfrm rot="16200000">
            <a:off x="2551136" y="5585994"/>
            <a:ext cx="959930" cy="615708"/>
          </a:xfrm>
          <a:prstGeom prst="triangle">
            <a:avLst/>
          </a:prstGeom>
          <a:solidFill>
            <a:srgbClr val="0F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3DD8B9-0309-0474-B390-0321987E9BE4}"/>
              </a:ext>
            </a:extLst>
          </p:cNvPr>
          <p:cNvSpPr txBox="1"/>
          <p:nvPr/>
        </p:nvSpPr>
        <p:spPr>
          <a:xfrm>
            <a:off x="3518704" y="5419706"/>
            <a:ext cx="8598608" cy="954107"/>
          </a:xfrm>
          <a:prstGeom prst="rect">
            <a:avLst/>
          </a:prstGeom>
          <a:noFill/>
          <a:ln>
            <a:solidFill>
              <a:srgbClr val="0F4B93"/>
            </a:solidFill>
          </a:ln>
        </p:spPr>
        <p:txBody>
          <a:bodyPr wrap="square">
            <a:spAutoFit/>
          </a:bodyPr>
          <a:lstStyle/>
          <a:p>
            <a:r>
              <a:rPr lang="fr-FR" sz="1400" b="1" dirty="0">
                <a:latin typeface="Calibri"/>
              </a:rPr>
              <a:t>Une collecte en porte à porte des biodéchets depuis 1999</a:t>
            </a:r>
          </a:p>
          <a:p>
            <a:r>
              <a:rPr lang="fr-FR" sz="1400" b="1" dirty="0">
                <a:latin typeface="Calibri"/>
                <a:cs typeface="Times New Roman" panose="02020603050405020304" pitchFamily="18" charset="0"/>
              </a:rPr>
              <a:t>Une fréquence de collecte qui varie de C1 à C6 selon les secteurs : 80 kg/an/</a:t>
            </a:r>
            <a:r>
              <a:rPr lang="fr-FR" sz="1400" b="1" dirty="0" err="1">
                <a:latin typeface="Calibri"/>
                <a:cs typeface="Times New Roman" panose="02020603050405020304" pitchFamily="18" charset="0"/>
              </a:rPr>
              <a:t>hab</a:t>
            </a:r>
            <a:endParaRPr lang="fr-FR" sz="1400" b="1" dirty="0">
              <a:latin typeface="Calibri"/>
              <a:cs typeface="Times New Roman" panose="02020603050405020304" pitchFamily="18" charset="0"/>
            </a:endParaRPr>
          </a:p>
          <a:p>
            <a:r>
              <a:rPr lang="fr-FR" sz="1400" b="1" dirty="0">
                <a:latin typeface="Calibri"/>
                <a:cs typeface="Times New Roman" panose="02020603050405020304" pitchFamily="18" charset="0"/>
              </a:rPr>
              <a:t>Malgré un service très développé, il reste 20% de FFOM dans les ordures ménagères</a:t>
            </a:r>
          </a:p>
          <a:p>
            <a:r>
              <a:rPr lang="fr-FR" sz="1400" b="1" dirty="0">
                <a:latin typeface="Calibri"/>
                <a:cs typeface="Times New Roman" panose="02020603050405020304" pitchFamily="18" charset="0"/>
              </a:rPr>
              <a:t>Avec un vrai constat de saisonnalité dans la collecte des biodéchets lié à la présence de déchets verts</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972432" y="81518"/>
            <a:ext cx="10515600" cy="5693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1 : Pré-collecte et collecte des biodéchets (1/2)</a:t>
            </a:r>
          </a:p>
        </p:txBody>
      </p:sp>
    </p:spTree>
    <p:extLst>
      <p:ext uri="{BB962C8B-B14F-4D97-AF65-F5344CB8AC3E}">
        <p14:creationId xmlns:p14="http://schemas.microsoft.com/office/powerpoint/2010/main" val="289844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20" grpId="0" animBg="1"/>
      <p:bldP spid="21" grpId="0" animBg="1"/>
      <p:bldP spid="22" grpId="0" animBg="1"/>
      <p:bldP spid="25" grpId="0" animBg="1"/>
      <p:bldP spid="26" grpId="0" animBg="1"/>
      <p:bldP spid="3" grpId="0" animBg="1"/>
      <p:bldP spid="6"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p:txBody>
          <a:bodyPr/>
          <a:lstStyle/>
          <a:p>
            <a:fld id="{A21EAC81-DECF-47DB-B95F-F01DF5AEDC52}" type="slidenum">
              <a:rPr lang="fr-FR" smtClean="0"/>
              <a:t>31</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1" y="1023435"/>
            <a:ext cx="2639027" cy="553998"/>
          </a:xfrm>
          <a:prstGeom prst="rect">
            <a:avLst/>
          </a:prstGeom>
          <a:solidFill>
            <a:srgbClr val="00A89C"/>
          </a:solidFill>
        </p:spPr>
        <p:txBody>
          <a:bodyPr wrap="square">
            <a:spAutoFit/>
          </a:bodyPr>
          <a:lstStyle/>
          <a:p>
            <a:pPr marL="0" lvl="1"/>
            <a:r>
              <a:rPr lang="fr-FR" b="1" dirty="0">
                <a:solidFill>
                  <a:schemeClr val="bg1"/>
                </a:solidFill>
              </a:rPr>
              <a:t>Enjeux réglementaires </a:t>
            </a:r>
          </a:p>
          <a:p>
            <a:pPr marL="0" lvl="1"/>
            <a:r>
              <a:rPr lang="fr-FR" sz="1100" b="1" dirty="0">
                <a:solidFill>
                  <a:schemeClr val="bg1"/>
                </a:solidFill>
              </a:rPr>
              <a:t>Inès TISSANDIER, CNR</a:t>
            </a:r>
          </a:p>
        </p:txBody>
      </p:sp>
      <p:sp>
        <p:nvSpPr>
          <p:cNvPr id="9" name="ZoneTexte 8">
            <a:extLst>
              <a:ext uri="{FF2B5EF4-FFF2-40B4-BE49-F238E27FC236}">
                <a16:creationId xmlns:a16="http://schemas.microsoft.com/office/drawing/2014/main" id="{205309B2-9C4B-8CA3-D1D1-89496C0DE79F}"/>
              </a:ext>
            </a:extLst>
          </p:cNvPr>
          <p:cNvSpPr txBox="1"/>
          <p:nvPr/>
        </p:nvSpPr>
        <p:spPr>
          <a:xfrm>
            <a:off x="0" y="2027933"/>
            <a:ext cx="2731626" cy="830997"/>
          </a:xfrm>
          <a:prstGeom prst="rect">
            <a:avLst/>
          </a:prstGeom>
          <a:solidFill>
            <a:srgbClr val="FF8A00"/>
          </a:solidFill>
        </p:spPr>
        <p:txBody>
          <a:bodyPr wrap="square">
            <a:spAutoFit/>
          </a:bodyPr>
          <a:lstStyle/>
          <a:p>
            <a:pPr marL="0" lvl="1"/>
            <a:r>
              <a:rPr lang="fr-FR" b="1" dirty="0">
                <a:solidFill>
                  <a:schemeClr val="bg1"/>
                </a:solidFill>
              </a:rPr>
              <a:t>Le Réseau compost citoyen</a:t>
            </a:r>
          </a:p>
          <a:p>
            <a:pPr marL="0" lvl="1"/>
            <a:r>
              <a:rPr lang="fr-FR" sz="1200" b="1" dirty="0">
                <a:solidFill>
                  <a:schemeClr val="bg1"/>
                </a:solidFill>
              </a:rPr>
              <a:t>Anne Marie BORDIER, RCC</a:t>
            </a:r>
          </a:p>
        </p:txBody>
      </p:sp>
      <p:sp>
        <p:nvSpPr>
          <p:cNvPr id="11" name="ZoneTexte 10">
            <a:extLst>
              <a:ext uri="{FF2B5EF4-FFF2-40B4-BE49-F238E27FC236}">
                <a16:creationId xmlns:a16="http://schemas.microsoft.com/office/drawing/2014/main" id="{B691D2B5-B2D5-8A67-BCC4-C3EAD0240199}"/>
              </a:ext>
            </a:extLst>
          </p:cNvPr>
          <p:cNvSpPr txBox="1"/>
          <p:nvPr/>
        </p:nvSpPr>
        <p:spPr>
          <a:xfrm>
            <a:off x="-11576" y="3259213"/>
            <a:ext cx="2731627" cy="830997"/>
          </a:xfrm>
          <a:prstGeom prst="rect">
            <a:avLst/>
          </a:prstGeom>
          <a:solidFill>
            <a:srgbClr val="FF0000"/>
          </a:solidFill>
        </p:spPr>
        <p:txBody>
          <a:bodyPr wrap="square">
            <a:spAutoFit/>
          </a:bodyPr>
          <a:lstStyle/>
          <a:p>
            <a:pPr marL="0" lvl="1"/>
            <a:r>
              <a:rPr lang="fr-FR" b="1" dirty="0">
                <a:solidFill>
                  <a:schemeClr val="bg1"/>
                </a:solidFill>
              </a:rPr>
              <a:t>Retour d’expériences de  plus de 10 ans</a:t>
            </a:r>
          </a:p>
          <a:p>
            <a:pPr marL="0" lvl="1"/>
            <a:r>
              <a:rPr lang="fr-FR" sz="1200" b="1" dirty="0">
                <a:solidFill>
                  <a:schemeClr val="bg1"/>
                </a:solidFill>
              </a:rPr>
              <a:t>Nicolas POUTEAU, MEL</a:t>
            </a:r>
          </a:p>
        </p:txBody>
      </p:sp>
      <p:sp>
        <p:nvSpPr>
          <p:cNvPr id="13" name="ZoneTexte 12">
            <a:extLst>
              <a:ext uri="{FF2B5EF4-FFF2-40B4-BE49-F238E27FC236}">
                <a16:creationId xmlns:a16="http://schemas.microsoft.com/office/drawing/2014/main" id="{05DD8D52-427B-6653-55C8-E2D950D35753}"/>
              </a:ext>
            </a:extLst>
          </p:cNvPr>
          <p:cNvSpPr txBox="1"/>
          <p:nvPr/>
        </p:nvSpPr>
        <p:spPr>
          <a:xfrm>
            <a:off x="0" y="4259683"/>
            <a:ext cx="2720051" cy="1015663"/>
          </a:xfrm>
          <a:prstGeom prst="rect">
            <a:avLst/>
          </a:prstGeom>
          <a:solidFill>
            <a:srgbClr val="95D3F9"/>
          </a:solidFill>
        </p:spPr>
        <p:txBody>
          <a:bodyPr wrap="square">
            <a:spAutoFit/>
          </a:bodyPr>
          <a:lstStyle/>
          <a:p>
            <a:pPr marL="0" lvl="1"/>
            <a:r>
              <a:rPr lang="fr-FR" b="1" dirty="0">
                <a:solidFill>
                  <a:schemeClr val="bg1"/>
                </a:solidFill>
              </a:rPr>
              <a:t>Retour d’expériences de plus de 10 ans</a:t>
            </a:r>
          </a:p>
          <a:p>
            <a:pPr marL="0" lvl="1"/>
            <a:r>
              <a:rPr lang="fr-FR" sz="1200" b="1" dirty="0">
                <a:solidFill>
                  <a:schemeClr val="bg1"/>
                </a:solidFill>
              </a:rPr>
              <a:t>Jonathan ROETTGER – SIRTOM du Laonnois</a:t>
            </a:r>
          </a:p>
        </p:txBody>
      </p:sp>
      <p:sp>
        <p:nvSpPr>
          <p:cNvPr id="15" name="ZoneTexte 14">
            <a:extLst>
              <a:ext uri="{FF2B5EF4-FFF2-40B4-BE49-F238E27FC236}">
                <a16:creationId xmlns:a16="http://schemas.microsoft.com/office/drawing/2014/main" id="{560B4A2A-094E-2E53-5292-AF4A825D2227}"/>
              </a:ext>
            </a:extLst>
          </p:cNvPr>
          <p:cNvSpPr txBox="1"/>
          <p:nvPr/>
        </p:nvSpPr>
        <p:spPr>
          <a:xfrm>
            <a:off x="13173" y="5353600"/>
            <a:ext cx="2708475" cy="1107996"/>
          </a:xfrm>
          <a:prstGeom prst="rect">
            <a:avLst/>
          </a:prstGeom>
          <a:solidFill>
            <a:schemeClr val="accent1">
              <a:lumMod val="50000"/>
            </a:schemeClr>
          </a:solidFill>
        </p:spPr>
        <p:txBody>
          <a:bodyPr wrap="square">
            <a:spAutoFit/>
          </a:bodyPr>
          <a:lstStyle/>
          <a:p>
            <a:pPr marL="0" lvl="1"/>
            <a:r>
              <a:rPr lang="fr-FR" b="1" dirty="0">
                <a:solidFill>
                  <a:schemeClr val="bg1"/>
                </a:solidFill>
              </a:rPr>
              <a:t>Retour d’expérience de la gestion des Gros producteurs</a:t>
            </a:r>
          </a:p>
          <a:p>
            <a:pPr marL="0" lvl="1"/>
            <a:r>
              <a:rPr lang="fr-FR" sz="1200" b="1" dirty="0">
                <a:solidFill>
                  <a:schemeClr val="bg1"/>
                </a:solidFill>
              </a:rPr>
              <a:t>Anne Lemaire, CAPSO</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518704" y="848456"/>
            <a:ext cx="8610720" cy="954107"/>
          </a:xfrm>
          <a:prstGeom prst="rect">
            <a:avLst/>
          </a:prstGeom>
          <a:noFill/>
          <a:ln>
            <a:solidFill>
              <a:srgbClr val="00A89C"/>
            </a:solidFill>
          </a:ln>
        </p:spPr>
        <p:txBody>
          <a:bodyPr wrap="square">
            <a:spAutoFit/>
          </a:bodyPr>
          <a:lstStyle/>
          <a:p>
            <a:r>
              <a:rPr lang="fr-FR" sz="1400" b="1" dirty="0">
                <a:latin typeface="Calibri"/>
              </a:rPr>
              <a:t>Rappels de quelques éléments du Code de l’environnement qui privilégie le retour au sol et la gestion de proximité des biodéchets</a:t>
            </a:r>
          </a:p>
          <a:p>
            <a:r>
              <a:rPr lang="fr-FR" sz="1400" b="1" dirty="0">
                <a:latin typeface="Calibri"/>
                <a:cs typeface="Times New Roman" panose="02020603050405020304" pitchFamily="18" charset="0"/>
              </a:rPr>
              <a:t>Toute installation de plus d’une tonne de biodéchets traitée par semaine est soumise à des prescriptions</a:t>
            </a:r>
            <a:endParaRPr lang="fr-FR" sz="1400" dirty="0">
              <a:latin typeface="Calibri"/>
              <a:cs typeface="Times New Roman" panose="02020603050405020304" pitchFamily="18" charset="0"/>
            </a:endParaRPr>
          </a:p>
          <a:p>
            <a:r>
              <a:rPr lang="fr-FR" sz="1400" b="1" dirty="0">
                <a:latin typeface="Calibri"/>
                <a:cs typeface="Times New Roman" panose="02020603050405020304" pitchFamily="18" charset="0"/>
              </a:rPr>
              <a:t>Un guide en cours de rédaction en partenariat avec l’ASTEE</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518703" y="1890429"/>
            <a:ext cx="8610721" cy="1169551"/>
          </a:xfrm>
          <a:prstGeom prst="rect">
            <a:avLst/>
          </a:prstGeom>
          <a:noFill/>
          <a:ln>
            <a:solidFill>
              <a:srgbClr val="FF8A00"/>
            </a:solidFill>
          </a:ln>
        </p:spPr>
        <p:txBody>
          <a:bodyPr wrap="square">
            <a:spAutoFit/>
          </a:bodyPr>
          <a:lstStyle/>
          <a:p>
            <a:r>
              <a:rPr lang="fr-FR" sz="1400" b="1" dirty="0">
                <a:latin typeface="Calibri"/>
              </a:rPr>
              <a:t>Une démarche fiabilisée : 1 - Consulter et mobiliser les acteurs concernés, 2 - Définir les enjeux, les objectifs et les actions, 3 - Elaborer le diagnostic, 4 - Mise en place des outils d’évaluation</a:t>
            </a:r>
          </a:p>
          <a:p>
            <a:r>
              <a:rPr lang="fr-FR" sz="1400" b="1" dirty="0">
                <a:latin typeface="Calibri"/>
                <a:cs typeface="Times New Roman" panose="02020603050405020304" pitchFamily="18" charset="0"/>
              </a:rPr>
              <a:t>Développement d’une démarche de formation : référent de site, guide composteur, Maître composteur et chargé de mission déchets</a:t>
            </a:r>
          </a:p>
          <a:p>
            <a:r>
              <a:rPr lang="fr-FR" sz="1400" b="1" dirty="0">
                <a:latin typeface="Calibri"/>
                <a:cs typeface="Times New Roman" panose="02020603050405020304" pitchFamily="18" charset="0"/>
              </a:rPr>
              <a:t>Le RCC est un animateur d’un réseau d’associations à différentes échelles</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511937" y="975546"/>
            <a:ext cx="954107"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465238" y="2148436"/>
            <a:ext cx="1131723" cy="615708"/>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446323" y="3392912"/>
            <a:ext cx="1169551" cy="61570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518704" y="3115990"/>
            <a:ext cx="8610720" cy="1169551"/>
          </a:xfrm>
          <a:prstGeom prst="rect">
            <a:avLst/>
          </a:prstGeom>
          <a:noFill/>
          <a:ln>
            <a:solidFill>
              <a:srgbClr val="FF0000"/>
            </a:solidFill>
          </a:ln>
        </p:spPr>
        <p:txBody>
          <a:bodyPr wrap="square">
            <a:spAutoFit/>
          </a:bodyPr>
          <a:lstStyle/>
          <a:p>
            <a:r>
              <a:rPr lang="fr-FR" sz="1400" b="1" dirty="0">
                <a:latin typeface="Calibri"/>
              </a:rPr>
              <a:t>Beaucoup de services différents sur l’ensemble du territoire de la MEL : Compostage individuel et partagé, broyage de déchets, collecte porte à porte, collecte par aspiration et un site de traitement sur le CVO</a:t>
            </a:r>
          </a:p>
          <a:p>
            <a:r>
              <a:rPr lang="fr-FR" sz="1400" b="1" dirty="0">
                <a:latin typeface="Calibri"/>
              </a:rPr>
              <a:t>Mise en place d’un Schéma stratégique de gestion des déchets sur le territoire à horizon 2030</a:t>
            </a:r>
          </a:p>
          <a:p>
            <a:r>
              <a:rPr lang="fr-FR" sz="1400" b="1" dirty="0">
                <a:latin typeface="Calibri"/>
              </a:rPr>
              <a:t>Constats : Compostage collectif : 48,5 Kg/hab. Collecte porte à porte plus de 30% de refus.</a:t>
            </a:r>
          </a:p>
          <a:p>
            <a:r>
              <a:rPr lang="fr-FR" sz="1400" b="1" dirty="0">
                <a:latin typeface="Calibri"/>
                <a:cs typeface="Times New Roman" panose="02020603050405020304" pitchFamily="18" charset="0"/>
              </a:rPr>
              <a:t>Trouver des solution viables ; adapter le service à la typologie de l’habitat et à la densité des quartiers</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611397" y="4468762"/>
            <a:ext cx="839405" cy="615708"/>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518704" y="4339841"/>
            <a:ext cx="8598608" cy="954107"/>
          </a:xfrm>
          <a:prstGeom prst="rect">
            <a:avLst/>
          </a:prstGeom>
          <a:noFill/>
          <a:ln>
            <a:solidFill>
              <a:srgbClr val="95D3F9"/>
            </a:solidFill>
          </a:ln>
        </p:spPr>
        <p:txBody>
          <a:bodyPr wrap="square">
            <a:spAutoFit/>
          </a:bodyPr>
          <a:lstStyle/>
          <a:p>
            <a:r>
              <a:rPr lang="fr-FR" sz="1400" b="1" dirty="0">
                <a:latin typeface="Calibri"/>
              </a:rPr>
              <a:t>En 2000, démarrage de la collecte hebdomadaire des biodéchets alimentaires en bacs 140 litres</a:t>
            </a:r>
          </a:p>
          <a:p>
            <a:r>
              <a:rPr lang="fr-FR" sz="1400" b="1" dirty="0">
                <a:latin typeface="Calibri"/>
              </a:rPr>
              <a:t>En 2019, transformation de la collecte des biodéchets en déchets verts, une fois par semaine sur 7 mois et déploiement du compostage individuel. Pas ou peu d’impact sur le flux ordures ménagères mais les déchèteries…</a:t>
            </a:r>
          </a:p>
          <a:p>
            <a:r>
              <a:rPr lang="fr-FR" sz="1400" b="1" dirty="0">
                <a:latin typeface="Calibri"/>
              </a:rPr>
              <a:t>En 2020, adaptation de la collecte des déchets verts tous les 15 jours sur 8 mois (Environ 52kg/</a:t>
            </a:r>
            <a:r>
              <a:rPr lang="fr-FR" sz="1400" b="1" dirty="0" err="1">
                <a:latin typeface="Calibri"/>
              </a:rPr>
              <a:t>hab</a:t>
            </a:r>
            <a:r>
              <a:rPr lang="fr-FR" sz="1400" b="1" dirty="0">
                <a:latin typeface="Calibri"/>
              </a:rPr>
              <a:t> dans les </a:t>
            </a:r>
            <a:r>
              <a:rPr lang="fr-FR" sz="1400" b="1" dirty="0" err="1">
                <a:latin typeface="Calibri"/>
              </a:rPr>
              <a:t>Omr</a:t>
            </a:r>
            <a:r>
              <a:rPr lang="fr-FR" sz="1400" b="1" dirty="0">
                <a:latin typeface="Calibri"/>
              </a:rPr>
              <a:t>)  </a:t>
            </a:r>
            <a:endParaRPr lang="fr-FR" sz="1400" b="1" dirty="0">
              <a:latin typeface="Calibri"/>
              <a:cs typeface="Times New Roman" panose="02020603050405020304" pitchFamily="18" charset="0"/>
            </a:endParaRPr>
          </a:p>
        </p:txBody>
      </p:sp>
      <p:sp>
        <p:nvSpPr>
          <p:cNvPr id="8" name="Triangle isocèle 7">
            <a:extLst>
              <a:ext uri="{FF2B5EF4-FFF2-40B4-BE49-F238E27FC236}">
                <a16:creationId xmlns:a16="http://schemas.microsoft.com/office/drawing/2014/main" id="{5D2C28BB-751C-921F-10D9-E25DFC6FC850}"/>
              </a:ext>
            </a:extLst>
          </p:cNvPr>
          <p:cNvSpPr/>
          <p:nvPr/>
        </p:nvSpPr>
        <p:spPr>
          <a:xfrm rot="16200000">
            <a:off x="2554045" y="5608558"/>
            <a:ext cx="954108" cy="615708"/>
          </a:xfrm>
          <a:prstGeom prst="triangle">
            <a:avLst/>
          </a:prstGeom>
          <a:solidFill>
            <a:srgbClr val="0F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3DD8B9-0309-0474-B390-0321987E9BE4}"/>
              </a:ext>
            </a:extLst>
          </p:cNvPr>
          <p:cNvSpPr txBox="1"/>
          <p:nvPr/>
        </p:nvSpPr>
        <p:spPr>
          <a:xfrm>
            <a:off x="3518703" y="5430601"/>
            <a:ext cx="8598607" cy="954107"/>
          </a:xfrm>
          <a:prstGeom prst="rect">
            <a:avLst/>
          </a:prstGeom>
          <a:noFill/>
          <a:ln>
            <a:solidFill>
              <a:srgbClr val="0F4B93"/>
            </a:solidFill>
          </a:ln>
        </p:spPr>
        <p:txBody>
          <a:bodyPr wrap="square">
            <a:spAutoFit/>
          </a:bodyPr>
          <a:lstStyle/>
          <a:p>
            <a:r>
              <a:rPr lang="fr-FR" sz="1400" b="1" dirty="0">
                <a:latin typeface="Calibri"/>
              </a:rPr>
              <a:t>Beaucoup de solutions techniques possibles pour les gros producteurs.</a:t>
            </a:r>
          </a:p>
          <a:p>
            <a:r>
              <a:rPr lang="fr-FR" sz="1400" b="1" dirty="0">
                <a:latin typeface="Calibri"/>
                <a:cs typeface="Times New Roman" panose="02020603050405020304" pitchFamily="18" charset="0"/>
              </a:rPr>
              <a:t>Seule la solution, qui présente l’adhésion des utilisateurs, compte.</a:t>
            </a:r>
          </a:p>
          <a:p>
            <a:r>
              <a:rPr lang="fr-FR" sz="1400" b="1" dirty="0">
                <a:latin typeface="Calibri"/>
                <a:cs typeface="Times New Roman" panose="02020603050405020304" pitchFamily="18" charset="0"/>
              </a:rPr>
              <a:t>L’adhésion est indispensable à la performance, </a:t>
            </a:r>
          </a:p>
          <a:p>
            <a:r>
              <a:rPr lang="fr-FR" sz="1400" b="1" dirty="0">
                <a:latin typeface="Calibri"/>
                <a:cs typeface="Times New Roman" panose="02020603050405020304" pitchFamily="18" charset="0"/>
              </a:rPr>
              <a:t>Les utilisateurs ont le sentiment de bien agir et de contribuer à la lutte contre le changement climatique</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972432" y="81518"/>
            <a:ext cx="10515600" cy="5693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2 : Pré-collecte et collecte des biodéchets (2/2)</a:t>
            </a:r>
          </a:p>
        </p:txBody>
      </p:sp>
    </p:spTree>
    <p:extLst>
      <p:ext uri="{BB962C8B-B14F-4D97-AF65-F5344CB8AC3E}">
        <p14:creationId xmlns:p14="http://schemas.microsoft.com/office/powerpoint/2010/main" val="26914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20" grpId="0" animBg="1"/>
      <p:bldP spid="21" grpId="0" animBg="1"/>
      <p:bldP spid="22" grpId="0" animBg="1"/>
      <p:bldP spid="25" grpId="0" animBg="1"/>
      <p:bldP spid="26" grpId="0" animBg="1"/>
      <p:bldP spid="3" grpId="0" animBg="1"/>
      <p:bldP spid="6"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5CAC120-1DD3-4B19-BCFA-8EAD59C69DCA}"/>
              </a:ext>
            </a:extLst>
          </p:cNvPr>
          <p:cNvSpPr>
            <a:spLocks noGrp="1"/>
          </p:cNvSpPr>
          <p:nvPr>
            <p:ph type="sldNum" sz="quarter" idx="12"/>
          </p:nvPr>
        </p:nvSpPr>
        <p:spPr>
          <a:xfrm>
            <a:off x="9220200" y="6629400"/>
            <a:ext cx="2743200" cy="228600"/>
          </a:xfrm>
        </p:spPr>
        <p:txBody>
          <a:bodyPr/>
          <a:lstStyle/>
          <a:p>
            <a:fld id="{A21EAC81-DECF-47DB-B95F-F01DF5AEDC52}" type="slidenum">
              <a:rPr lang="fr-FR" smtClean="0"/>
              <a:t>32</a:t>
            </a:fld>
            <a:endParaRPr lang="fr-FR" dirty="0"/>
          </a:p>
        </p:txBody>
      </p:sp>
      <p:sp>
        <p:nvSpPr>
          <p:cNvPr id="7" name="ZoneTexte 6">
            <a:extLst>
              <a:ext uri="{FF2B5EF4-FFF2-40B4-BE49-F238E27FC236}">
                <a16:creationId xmlns:a16="http://schemas.microsoft.com/office/drawing/2014/main" id="{A8ED40BC-B6DD-C930-230E-85AAEBFF8DAB}"/>
              </a:ext>
            </a:extLst>
          </p:cNvPr>
          <p:cNvSpPr txBox="1"/>
          <p:nvPr/>
        </p:nvSpPr>
        <p:spPr>
          <a:xfrm>
            <a:off x="0" y="737916"/>
            <a:ext cx="2639027" cy="1092607"/>
          </a:xfrm>
          <a:prstGeom prst="rect">
            <a:avLst/>
          </a:prstGeom>
          <a:solidFill>
            <a:srgbClr val="00A89C"/>
          </a:solidFill>
        </p:spPr>
        <p:txBody>
          <a:bodyPr wrap="square">
            <a:spAutoFit/>
          </a:bodyPr>
          <a:lstStyle/>
          <a:p>
            <a:pPr marL="0" lvl="1"/>
            <a:r>
              <a:rPr lang="fr-FR" b="1" dirty="0">
                <a:solidFill>
                  <a:schemeClr val="bg1"/>
                </a:solidFill>
              </a:rPr>
              <a:t>Réglementations   pré-collecte, collecte, traitement</a:t>
            </a:r>
          </a:p>
          <a:p>
            <a:pPr marL="0" lvl="1"/>
            <a:r>
              <a:rPr lang="fr-FR" sz="1100" b="1" dirty="0">
                <a:solidFill>
                  <a:schemeClr val="bg1"/>
                </a:solidFill>
              </a:rPr>
              <a:t>Sébastien DESPLANQUES, ASTEE</a:t>
            </a:r>
          </a:p>
        </p:txBody>
      </p:sp>
      <p:sp>
        <p:nvSpPr>
          <p:cNvPr id="9" name="ZoneTexte 8">
            <a:extLst>
              <a:ext uri="{FF2B5EF4-FFF2-40B4-BE49-F238E27FC236}">
                <a16:creationId xmlns:a16="http://schemas.microsoft.com/office/drawing/2014/main" id="{205309B2-9C4B-8CA3-D1D1-89496C0DE79F}"/>
              </a:ext>
            </a:extLst>
          </p:cNvPr>
          <p:cNvSpPr txBox="1"/>
          <p:nvPr/>
        </p:nvSpPr>
        <p:spPr>
          <a:xfrm>
            <a:off x="0" y="2334364"/>
            <a:ext cx="2731626" cy="553998"/>
          </a:xfrm>
          <a:prstGeom prst="rect">
            <a:avLst/>
          </a:prstGeom>
          <a:solidFill>
            <a:srgbClr val="FF8A00"/>
          </a:solidFill>
        </p:spPr>
        <p:txBody>
          <a:bodyPr wrap="square">
            <a:spAutoFit/>
          </a:bodyPr>
          <a:lstStyle/>
          <a:p>
            <a:pPr marL="0" lvl="1"/>
            <a:r>
              <a:rPr lang="fr-FR" b="1" dirty="0">
                <a:solidFill>
                  <a:schemeClr val="bg1"/>
                </a:solidFill>
              </a:rPr>
              <a:t>La démarche </a:t>
            </a:r>
            <a:r>
              <a:rPr lang="fr-FR" b="1" dirty="0" err="1">
                <a:solidFill>
                  <a:schemeClr val="bg1"/>
                </a:solidFill>
              </a:rPr>
              <a:t>ConcerTo</a:t>
            </a:r>
            <a:endParaRPr lang="fr-FR" b="1" dirty="0">
              <a:solidFill>
                <a:schemeClr val="bg1"/>
              </a:solidFill>
            </a:endParaRPr>
          </a:p>
          <a:p>
            <a:pPr marL="0" lvl="1"/>
            <a:r>
              <a:rPr lang="fr-FR" sz="1200" b="1" dirty="0">
                <a:solidFill>
                  <a:schemeClr val="bg1"/>
                </a:solidFill>
              </a:rPr>
              <a:t>Delphine BOURGEOIS, </a:t>
            </a:r>
            <a:r>
              <a:rPr lang="fr-FR" sz="1200" b="1" dirty="0" err="1">
                <a:solidFill>
                  <a:schemeClr val="bg1"/>
                </a:solidFill>
              </a:rPr>
              <a:t>Valoraisne</a:t>
            </a:r>
            <a:endParaRPr lang="fr-FR" sz="1200" b="1" dirty="0">
              <a:solidFill>
                <a:schemeClr val="bg1"/>
              </a:solidFill>
            </a:endParaRPr>
          </a:p>
        </p:txBody>
      </p:sp>
      <p:sp>
        <p:nvSpPr>
          <p:cNvPr id="11" name="ZoneTexte 10">
            <a:extLst>
              <a:ext uri="{FF2B5EF4-FFF2-40B4-BE49-F238E27FC236}">
                <a16:creationId xmlns:a16="http://schemas.microsoft.com/office/drawing/2014/main" id="{B691D2B5-B2D5-8A67-BCC4-C3EAD0240199}"/>
              </a:ext>
            </a:extLst>
          </p:cNvPr>
          <p:cNvSpPr txBox="1"/>
          <p:nvPr/>
        </p:nvSpPr>
        <p:spPr>
          <a:xfrm>
            <a:off x="-11577" y="3482492"/>
            <a:ext cx="2743203" cy="830997"/>
          </a:xfrm>
          <a:prstGeom prst="rect">
            <a:avLst/>
          </a:prstGeom>
          <a:solidFill>
            <a:srgbClr val="FF0000"/>
          </a:solidFill>
        </p:spPr>
        <p:txBody>
          <a:bodyPr wrap="square">
            <a:spAutoFit/>
          </a:bodyPr>
          <a:lstStyle/>
          <a:p>
            <a:pPr marL="0" lvl="1"/>
            <a:r>
              <a:rPr lang="fr-FR" sz="1700" b="1" dirty="0">
                <a:solidFill>
                  <a:schemeClr val="bg1"/>
                </a:solidFill>
              </a:rPr>
              <a:t>Collecte des biodéchets en secteur hyper urbain</a:t>
            </a:r>
          </a:p>
          <a:p>
            <a:pPr marL="0" lvl="1"/>
            <a:r>
              <a:rPr lang="fr-FR" sz="1200" b="1" dirty="0">
                <a:solidFill>
                  <a:schemeClr val="bg1"/>
                </a:solidFill>
              </a:rPr>
              <a:t>Nicolas PARADIS, Re-Cycle</a:t>
            </a:r>
          </a:p>
        </p:txBody>
      </p:sp>
      <p:sp>
        <p:nvSpPr>
          <p:cNvPr id="13" name="ZoneTexte 12">
            <a:extLst>
              <a:ext uri="{FF2B5EF4-FFF2-40B4-BE49-F238E27FC236}">
                <a16:creationId xmlns:a16="http://schemas.microsoft.com/office/drawing/2014/main" id="{05DD8D52-427B-6653-55C8-E2D950D35753}"/>
              </a:ext>
            </a:extLst>
          </p:cNvPr>
          <p:cNvSpPr txBox="1"/>
          <p:nvPr/>
        </p:nvSpPr>
        <p:spPr>
          <a:xfrm>
            <a:off x="0" y="4528778"/>
            <a:ext cx="2720051" cy="923330"/>
          </a:xfrm>
          <a:prstGeom prst="rect">
            <a:avLst/>
          </a:prstGeom>
          <a:solidFill>
            <a:srgbClr val="95D3F9"/>
          </a:solidFill>
        </p:spPr>
        <p:txBody>
          <a:bodyPr wrap="square">
            <a:spAutoFit/>
          </a:bodyPr>
          <a:lstStyle/>
          <a:p>
            <a:pPr marL="0" lvl="1"/>
            <a:r>
              <a:rPr lang="fr-FR" sz="1400" b="1" dirty="0">
                <a:solidFill>
                  <a:schemeClr val="bg1"/>
                </a:solidFill>
              </a:rPr>
              <a:t>Projet site de traitement des biodéchets issus des </a:t>
            </a:r>
            <a:r>
              <a:rPr lang="fr-FR" sz="1400" b="1" dirty="0" err="1">
                <a:solidFill>
                  <a:schemeClr val="bg1"/>
                </a:solidFill>
              </a:rPr>
              <a:t>OMr</a:t>
            </a:r>
            <a:r>
              <a:rPr lang="fr-FR" sz="1600" b="1" dirty="0">
                <a:solidFill>
                  <a:schemeClr val="bg1"/>
                </a:solidFill>
              </a:rPr>
              <a:t> </a:t>
            </a:r>
          </a:p>
          <a:p>
            <a:pPr marL="0" lvl="1"/>
            <a:r>
              <a:rPr lang="fr-FR" sz="1200" b="1" dirty="0">
                <a:solidFill>
                  <a:schemeClr val="bg1"/>
                </a:solidFill>
              </a:rPr>
              <a:t>Cédric DELMOTTE – Président SMAV et Maxence CATRY</a:t>
            </a:r>
          </a:p>
        </p:txBody>
      </p:sp>
      <p:sp>
        <p:nvSpPr>
          <p:cNvPr id="15" name="ZoneTexte 14">
            <a:extLst>
              <a:ext uri="{FF2B5EF4-FFF2-40B4-BE49-F238E27FC236}">
                <a16:creationId xmlns:a16="http://schemas.microsoft.com/office/drawing/2014/main" id="{560B4A2A-094E-2E53-5292-AF4A825D2227}"/>
              </a:ext>
            </a:extLst>
          </p:cNvPr>
          <p:cNvSpPr txBox="1"/>
          <p:nvPr/>
        </p:nvSpPr>
        <p:spPr>
          <a:xfrm>
            <a:off x="11576" y="5651310"/>
            <a:ext cx="2708475" cy="769441"/>
          </a:xfrm>
          <a:prstGeom prst="rect">
            <a:avLst/>
          </a:prstGeom>
          <a:solidFill>
            <a:schemeClr val="accent1">
              <a:lumMod val="50000"/>
            </a:schemeClr>
          </a:solidFill>
        </p:spPr>
        <p:txBody>
          <a:bodyPr wrap="square">
            <a:spAutoFit/>
          </a:bodyPr>
          <a:lstStyle/>
          <a:p>
            <a:pPr marL="0" lvl="1"/>
            <a:r>
              <a:rPr lang="fr-FR" sz="1600" b="1" dirty="0">
                <a:solidFill>
                  <a:schemeClr val="bg1"/>
                </a:solidFill>
              </a:rPr>
              <a:t>Retour d’expérience de la Méthanisation</a:t>
            </a:r>
            <a:endParaRPr lang="fr-FR" b="1" dirty="0">
              <a:solidFill>
                <a:schemeClr val="bg1"/>
              </a:solidFill>
            </a:endParaRPr>
          </a:p>
          <a:p>
            <a:pPr marL="0" lvl="1"/>
            <a:r>
              <a:rPr lang="fr-FR" sz="1200" b="1" dirty="0">
                <a:solidFill>
                  <a:schemeClr val="bg1"/>
                </a:solidFill>
              </a:rPr>
              <a:t>Monsieur BATTEUX, AMF</a:t>
            </a:r>
          </a:p>
        </p:txBody>
      </p:sp>
      <p:sp>
        <p:nvSpPr>
          <p:cNvPr id="17" name="ZoneTexte 16">
            <a:extLst>
              <a:ext uri="{FF2B5EF4-FFF2-40B4-BE49-F238E27FC236}">
                <a16:creationId xmlns:a16="http://schemas.microsoft.com/office/drawing/2014/main" id="{C341EB5B-F26D-7A17-633C-B10E0DBC7B25}"/>
              </a:ext>
            </a:extLst>
          </p:cNvPr>
          <p:cNvSpPr txBox="1"/>
          <p:nvPr/>
        </p:nvSpPr>
        <p:spPr>
          <a:xfrm>
            <a:off x="3476312" y="706411"/>
            <a:ext cx="8610720" cy="1169551"/>
          </a:xfrm>
          <a:prstGeom prst="rect">
            <a:avLst/>
          </a:prstGeom>
          <a:solidFill>
            <a:schemeClr val="bg1"/>
          </a:solidFill>
          <a:ln>
            <a:solidFill>
              <a:srgbClr val="00A89C"/>
            </a:solidFill>
          </a:ln>
        </p:spPr>
        <p:txBody>
          <a:bodyPr wrap="square">
            <a:spAutoFit/>
          </a:bodyPr>
          <a:lstStyle/>
          <a:p>
            <a:r>
              <a:rPr lang="fr-FR" sz="1400" b="1" dirty="0">
                <a:latin typeface="Calibri"/>
              </a:rPr>
              <a:t>Réglementation pour le compostage individuel : moins 1 tonne/</a:t>
            </a:r>
            <a:r>
              <a:rPr lang="fr-FR" sz="1400" b="1" dirty="0" err="1">
                <a:latin typeface="Calibri"/>
              </a:rPr>
              <a:t>sem</a:t>
            </a:r>
            <a:r>
              <a:rPr lang="fr-FR" sz="1400" b="1" dirty="0">
                <a:latin typeface="Calibri"/>
              </a:rPr>
              <a:t>, moins de 5 m3</a:t>
            </a:r>
          </a:p>
          <a:p>
            <a:r>
              <a:rPr lang="fr-FR" sz="1400" b="1" dirty="0">
                <a:latin typeface="Calibri"/>
                <a:cs typeface="Times New Roman" panose="02020603050405020304" pitchFamily="18" charset="0"/>
              </a:rPr>
              <a:t>Réglementation sur le compostage des sacs de biodéchets : privilégier le plastique biosourcé NFT51800 mais éviter les sacs plastiques</a:t>
            </a:r>
            <a:endParaRPr lang="fr-FR" sz="1400" dirty="0">
              <a:latin typeface="Calibri"/>
              <a:cs typeface="Times New Roman" panose="02020603050405020304" pitchFamily="18" charset="0"/>
            </a:endParaRPr>
          </a:p>
          <a:p>
            <a:r>
              <a:rPr lang="fr-FR" sz="1400" b="1" dirty="0">
                <a:latin typeface="Calibri"/>
                <a:cs typeface="Times New Roman" panose="02020603050405020304" pitchFamily="18" charset="0"/>
              </a:rPr>
              <a:t>Réglementation à intégrer dans les marché de collecte : enregistrer les véhicules autorisés, étanchéité, Document d’Accompagnement Commercial, Bilan annuel …</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476311" y="1911890"/>
            <a:ext cx="8610721" cy="1384995"/>
          </a:xfrm>
          <a:prstGeom prst="rect">
            <a:avLst/>
          </a:prstGeom>
          <a:noFill/>
          <a:ln>
            <a:solidFill>
              <a:srgbClr val="FF8A00"/>
            </a:solidFill>
          </a:ln>
        </p:spPr>
        <p:txBody>
          <a:bodyPr wrap="square">
            <a:spAutoFit/>
          </a:bodyPr>
          <a:lstStyle/>
          <a:p>
            <a:r>
              <a:rPr lang="fr-FR" sz="1400" b="1" dirty="0">
                <a:latin typeface="Calibri"/>
              </a:rPr>
              <a:t>Une démarche de concertation avec l’ensemble des acteurs du domaine </a:t>
            </a:r>
          </a:p>
          <a:p>
            <a:r>
              <a:rPr lang="fr-FR" sz="1400" b="1" dirty="0">
                <a:latin typeface="Calibri"/>
              </a:rPr>
              <a:t>Un enjeu d’environ 90 Kg/</a:t>
            </a:r>
            <a:r>
              <a:rPr lang="fr-FR" sz="1400" b="1" dirty="0" err="1">
                <a:latin typeface="Calibri"/>
              </a:rPr>
              <a:t>hab</a:t>
            </a:r>
            <a:r>
              <a:rPr lang="fr-FR" sz="1400" b="1" dirty="0">
                <a:latin typeface="Calibri"/>
              </a:rPr>
              <a:t>/an soit un peu plus de 47 000 tonnes par an hors déchèteries </a:t>
            </a:r>
          </a:p>
          <a:p>
            <a:r>
              <a:rPr lang="fr-FR" sz="1400" b="1" dirty="0">
                <a:latin typeface="Calibri"/>
              </a:rPr>
              <a:t>Une étude des gisements : ménagers, déchèteries, professionnels, industrie, et recherche des meilleures filières,</a:t>
            </a:r>
          </a:p>
          <a:p>
            <a:r>
              <a:rPr lang="fr-FR" sz="1400" b="1" dirty="0">
                <a:latin typeface="Calibri"/>
              </a:rPr>
              <a:t>Initialement mise en place de 4 groupes de travail : Collecte séparée ; Lutte contre le gaspillage et gestion de proximité ; Méthanisation et enfin filières alternatives. Création d’un GT5 – Professionnels et gros producteurs.</a:t>
            </a:r>
          </a:p>
          <a:p>
            <a:r>
              <a:rPr lang="fr-FR" sz="1400" b="1" dirty="0">
                <a:latin typeface="Calibri"/>
              </a:rPr>
              <a:t>Finalité : élaborer un programme d’actions les plus pertinentes dans le contexte d’étude et porté par les acteurs.</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26934" y="918503"/>
            <a:ext cx="1124113"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338603" y="2296532"/>
            <a:ext cx="1384994" cy="615708"/>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446323" y="3604977"/>
            <a:ext cx="1169551" cy="61570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476311" y="3328056"/>
            <a:ext cx="8610720" cy="1169551"/>
          </a:xfrm>
          <a:prstGeom prst="rect">
            <a:avLst/>
          </a:prstGeom>
          <a:noFill/>
          <a:ln>
            <a:solidFill>
              <a:srgbClr val="FF0000"/>
            </a:solidFill>
          </a:ln>
        </p:spPr>
        <p:txBody>
          <a:bodyPr wrap="square">
            <a:spAutoFit/>
          </a:bodyPr>
          <a:lstStyle/>
          <a:p>
            <a:r>
              <a:rPr lang="fr-FR" sz="1400" b="1" dirty="0">
                <a:latin typeface="Calibri"/>
              </a:rPr>
              <a:t>Une solution de collecte à vélo des biodéchets adaptée aux centres urbains et aux « moyens » producteurs </a:t>
            </a:r>
          </a:p>
          <a:p>
            <a:r>
              <a:rPr lang="fr-FR" sz="1400" b="1" dirty="0">
                <a:latin typeface="Calibri"/>
              </a:rPr>
              <a:t>Re-cycle, une association qui réalise la communication, la collecte et le traitement des biodéchets</a:t>
            </a:r>
          </a:p>
          <a:p>
            <a:r>
              <a:rPr lang="fr-FR" sz="1400" b="1" dirty="0">
                <a:latin typeface="Calibri"/>
              </a:rPr>
              <a:t>Une approche globale du cycle de la gestion des biodéchets</a:t>
            </a:r>
          </a:p>
          <a:p>
            <a:r>
              <a:rPr lang="fr-FR" sz="1400" b="1" dirty="0">
                <a:latin typeface="Calibri"/>
              </a:rPr>
              <a:t>Une collecte avec un vélo spécifique avec assistance électrique.</a:t>
            </a:r>
          </a:p>
          <a:p>
            <a:r>
              <a:rPr lang="fr-FR" sz="1400" b="1" dirty="0">
                <a:latin typeface="Calibri"/>
              </a:rPr>
              <a:t>Les utilisateurs ont un sentiment de bien agir pour l’environnement</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539595" y="4722371"/>
            <a:ext cx="976622" cy="615708"/>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482367" y="4528778"/>
            <a:ext cx="8598608" cy="954107"/>
          </a:xfrm>
          <a:prstGeom prst="rect">
            <a:avLst/>
          </a:prstGeom>
          <a:noFill/>
          <a:ln>
            <a:solidFill>
              <a:srgbClr val="95D3F9"/>
            </a:solidFill>
          </a:ln>
        </p:spPr>
        <p:txBody>
          <a:bodyPr wrap="square">
            <a:spAutoFit/>
          </a:bodyPr>
          <a:lstStyle/>
          <a:p>
            <a:r>
              <a:rPr lang="fr-FR" sz="1400" b="1" dirty="0" err="1">
                <a:latin typeface="Calibri"/>
              </a:rPr>
              <a:t>Euramétha</a:t>
            </a:r>
            <a:r>
              <a:rPr lang="fr-FR" sz="1400" b="1" dirty="0">
                <a:latin typeface="Calibri"/>
              </a:rPr>
              <a:t>, une solution de traitement portée par Veolia, Engie la CUA et le SMAV. </a:t>
            </a:r>
          </a:p>
          <a:p>
            <a:r>
              <a:rPr lang="fr-FR" sz="1400" b="1" dirty="0">
                <a:latin typeface="Calibri"/>
              </a:rPr>
              <a:t>Un outil polyvalent pouvant recevoir des intrants agro-industriels, agricoles et la FFOM issue du tri des </a:t>
            </a:r>
            <a:r>
              <a:rPr lang="fr-FR" sz="1400" b="1" dirty="0" err="1">
                <a:latin typeface="Calibri"/>
              </a:rPr>
              <a:t>Omr</a:t>
            </a:r>
            <a:r>
              <a:rPr lang="fr-FR" sz="1400" b="1" dirty="0">
                <a:latin typeface="Calibri"/>
              </a:rPr>
              <a:t>. </a:t>
            </a:r>
          </a:p>
          <a:p>
            <a:r>
              <a:rPr lang="fr-FR" sz="1400" b="1" dirty="0">
                <a:latin typeface="Calibri"/>
              </a:rPr>
              <a:t>Une zone de chalandise privilégiant la proximité et les circuits courts : 40 km.</a:t>
            </a:r>
          </a:p>
          <a:p>
            <a:r>
              <a:rPr lang="fr-FR" sz="1400" b="1" dirty="0">
                <a:latin typeface="Calibri"/>
              </a:rPr>
              <a:t>Première injection prévue en T3 2023 </a:t>
            </a:r>
          </a:p>
        </p:txBody>
      </p:sp>
      <p:sp>
        <p:nvSpPr>
          <p:cNvPr id="8" name="Triangle isocèle 7">
            <a:extLst>
              <a:ext uri="{FF2B5EF4-FFF2-40B4-BE49-F238E27FC236}">
                <a16:creationId xmlns:a16="http://schemas.microsoft.com/office/drawing/2014/main" id="{5D2C28BB-751C-921F-10D9-E25DFC6FC850}"/>
              </a:ext>
            </a:extLst>
          </p:cNvPr>
          <p:cNvSpPr/>
          <p:nvPr/>
        </p:nvSpPr>
        <p:spPr>
          <a:xfrm rot="16200000">
            <a:off x="2542790" y="5728178"/>
            <a:ext cx="976622" cy="615708"/>
          </a:xfrm>
          <a:prstGeom prst="triangle">
            <a:avLst/>
          </a:prstGeom>
          <a:solidFill>
            <a:srgbClr val="0F4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3DD8B9-0309-0474-B390-0321987E9BE4}"/>
              </a:ext>
            </a:extLst>
          </p:cNvPr>
          <p:cNvSpPr txBox="1"/>
          <p:nvPr/>
        </p:nvSpPr>
        <p:spPr>
          <a:xfrm>
            <a:off x="3482367" y="5562999"/>
            <a:ext cx="8598607" cy="954107"/>
          </a:xfrm>
          <a:prstGeom prst="rect">
            <a:avLst/>
          </a:prstGeom>
          <a:noFill/>
          <a:ln>
            <a:solidFill>
              <a:srgbClr val="0F4B93"/>
            </a:solidFill>
          </a:ln>
        </p:spPr>
        <p:txBody>
          <a:bodyPr wrap="square">
            <a:spAutoFit/>
          </a:bodyPr>
          <a:lstStyle/>
          <a:p>
            <a:r>
              <a:rPr lang="fr-FR" sz="1400" b="1" dirty="0">
                <a:latin typeface="Calibri"/>
              </a:rPr>
              <a:t>La moitié des sites de méthanisation injectent le gaz, l’autre moitié produit de l’électricité. </a:t>
            </a:r>
          </a:p>
          <a:p>
            <a:r>
              <a:rPr lang="fr-FR" sz="1400" b="1" dirty="0">
                <a:latin typeface="Calibri"/>
                <a:cs typeface="Times New Roman" panose="02020603050405020304" pitchFamily="18" charset="0"/>
              </a:rPr>
              <a:t>Le nombre des installations devrait encore augmenter de 50%</a:t>
            </a:r>
          </a:p>
          <a:p>
            <a:r>
              <a:rPr lang="fr-FR" sz="1400" b="1" dirty="0">
                <a:latin typeface="Calibri"/>
                <a:cs typeface="Times New Roman" panose="02020603050405020304" pitchFamily="18" charset="0"/>
              </a:rPr>
              <a:t>Nécessité de partager les bonnes pratiques, accompagner la recherche et l’innovation</a:t>
            </a:r>
          </a:p>
          <a:p>
            <a:r>
              <a:rPr lang="fr-FR" sz="1400" b="1" dirty="0">
                <a:latin typeface="Calibri"/>
                <a:cs typeface="Times New Roman" panose="02020603050405020304" pitchFamily="18" charset="0"/>
              </a:rPr>
              <a:t>Une difficulté financière de taille : la phase de hygiénisation des biodéchets avant méthanisation </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687813" y="81518"/>
            <a:ext cx="10515600" cy="569387"/>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3 : Solutions collaboratives de collecte et traitement </a:t>
            </a:r>
          </a:p>
        </p:txBody>
      </p:sp>
    </p:spTree>
    <p:extLst>
      <p:ext uri="{BB962C8B-B14F-4D97-AF65-F5344CB8AC3E}">
        <p14:creationId xmlns:p14="http://schemas.microsoft.com/office/powerpoint/2010/main" val="14700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20" grpId="0" animBg="1"/>
      <p:bldP spid="21" grpId="0" animBg="1"/>
      <p:bldP spid="22" grpId="0" animBg="1"/>
      <p:bldP spid="25" grpId="0" animBg="1"/>
      <p:bldP spid="26" grpId="0" animBg="1"/>
      <p:bldP spid="3" grpId="0" animBg="1"/>
      <p:bldP spid="6"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8ED40BC-B6DD-C930-230E-85AAEBFF8DAB}"/>
              </a:ext>
            </a:extLst>
          </p:cNvPr>
          <p:cNvSpPr txBox="1"/>
          <p:nvPr/>
        </p:nvSpPr>
        <p:spPr>
          <a:xfrm>
            <a:off x="54500" y="938148"/>
            <a:ext cx="2711699" cy="984885"/>
          </a:xfrm>
          <a:prstGeom prst="rect">
            <a:avLst/>
          </a:prstGeom>
          <a:solidFill>
            <a:srgbClr val="00A89C"/>
          </a:solidFill>
        </p:spPr>
        <p:txBody>
          <a:bodyPr wrap="square">
            <a:spAutoFit/>
          </a:bodyPr>
          <a:lstStyle/>
          <a:p>
            <a:pPr marL="0" lvl="1"/>
            <a:r>
              <a:rPr lang="fr-FR" b="1" dirty="0" err="1">
                <a:solidFill>
                  <a:schemeClr val="bg1"/>
                </a:solidFill>
              </a:rPr>
              <a:t>Benchmarck</a:t>
            </a:r>
            <a:r>
              <a:rPr lang="fr-FR" b="1" dirty="0">
                <a:solidFill>
                  <a:schemeClr val="bg1"/>
                </a:solidFill>
              </a:rPr>
              <a:t> du tri à la source des biodéchets</a:t>
            </a:r>
          </a:p>
          <a:p>
            <a:pPr marL="0" lvl="1"/>
            <a:r>
              <a:rPr lang="fr-FR" sz="1100" b="1" dirty="0">
                <a:solidFill>
                  <a:schemeClr val="bg1"/>
                </a:solidFill>
              </a:rPr>
              <a:t>Sébastien DESPLANQUES, GroupeV2R</a:t>
            </a:r>
          </a:p>
        </p:txBody>
      </p:sp>
      <p:sp>
        <p:nvSpPr>
          <p:cNvPr id="9" name="ZoneTexte 8">
            <a:extLst>
              <a:ext uri="{FF2B5EF4-FFF2-40B4-BE49-F238E27FC236}">
                <a16:creationId xmlns:a16="http://schemas.microsoft.com/office/drawing/2014/main" id="{205309B2-9C4B-8CA3-D1D1-89496C0DE79F}"/>
              </a:ext>
            </a:extLst>
          </p:cNvPr>
          <p:cNvSpPr txBox="1"/>
          <p:nvPr/>
        </p:nvSpPr>
        <p:spPr>
          <a:xfrm>
            <a:off x="54500" y="2445786"/>
            <a:ext cx="2731626" cy="1138773"/>
          </a:xfrm>
          <a:prstGeom prst="rect">
            <a:avLst/>
          </a:prstGeom>
          <a:solidFill>
            <a:srgbClr val="FF8A00"/>
          </a:solidFill>
        </p:spPr>
        <p:txBody>
          <a:bodyPr wrap="square">
            <a:spAutoFit/>
          </a:bodyPr>
          <a:lstStyle/>
          <a:p>
            <a:pPr marL="0" lvl="1"/>
            <a:r>
              <a:rPr lang="fr-FR" sz="1800" b="1" dirty="0">
                <a:solidFill>
                  <a:schemeClr val="bg1"/>
                </a:solidFill>
              </a:rPr>
              <a:t>Tri à la source des biodéchets en </a:t>
            </a:r>
            <a:r>
              <a:rPr lang="fr-FR" sz="1800" b="1" dirty="0" err="1">
                <a:solidFill>
                  <a:schemeClr val="bg1"/>
                </a:solidFill>
              </a:rPr>
              <a:t>zonede</a:t>
            </a:r>
            <a:r>
              <a:rPr lang="fr-FR" sz="1800" b="1" dirty="0">
                <a:solidFill>
                  <a:schemeClr val="bg1"/>
                </a:solidFill>
              </a:rPr>
              <a:t> tarification incitative</a:t>
            </a:r>
          </a:p>
          <a:p>
            <a:pPr marL="0" lvl="1"/>
            <a:r>
              <a:rPr lang="fr-FR" sz="1400" b="1" dirty="0">
                <a:solidFill>
                  <a:schemeClr val="bg1"/>
                </a:solidFill>
              </a:rPr>
              <a:t>Cory NEAU, VP de la CCAC</a:t>
            </a:r>
          </a:p>
        </p:txBody>
      </p:sp>
      <p:sp>
        <p:nvSpPr>
          <p:cNvPr id="11" name="ZoneTexte 10">
            <a:extLst>
              <a:ext uri="{FF2B5EF4-FFF2-40B4-BE49-F238E27FC236}">
                <a16:creationId xmlns:a16="http://schemas.microsoft.com/office/drawing/2014/main" id="{B691D2B5-B2D5-8A67-BCC4-C3EAD0240199}"/>
              </a:ext>
            </a:extLst>
          </p:cNvPr>
          <p:cNvSpPr txBox="1"/>
          <p:nvPr/>
        </p:nvSpPr>
        <p:spPr>
          <a:xfrm>
            <a:off x="40628" y="4087069"/>
            <a:ext cx="2731627" cy="1015663"/>
          </a:xfrm>
          <a:prstGeom prst="rect">
            <a:avLst/>
          </a:prstGeom>
          <a:solidFill>
            <a:srgbClr val="FF0000"/>
          </a:solidFill>
        </p:spPr>
        <p:txBody>
          <a:bodyPr wrap="square">
            <a:spAutoFit/>
          </a:bodyPr>
          <a:lstStyle/>
          <a:p>
            <a:pPr marL="0" lvl="1"/>
            <a:r>
              <a:rPr lang="fr-FR" sz="1600" b="1" dirty="0">
                <a:solidFill>
                  <a:schemeClr val="bg1"/>
                </a:solidFill>
              </a:rPr>
              <a:t>Tri à la source des biodéchets en zone de tarification incitative</a:t>
            </a:r>
          </a:p>
          <a:p>
            <a:pPr marL="0" lvl="1"/>
            <a:r>
              <a:rPr lang="fr-FR" sz="1200" b="1" dirty="0">
                <a:solidFill>
                  <a:schemeClr val="bg1"/>
                </a:solidFill>
              </a:rPr>
              <a:t>Franck TISSERAND,  Elus (70)</a:t>
            </a:r>
          </a:p>
        </p:txBody>
      </p:sp>
      <p:sp>
        <p:nvSpPr>
          <p:cNvPr id="13" name="ZoneTexte 12">
            <a:extLst>
              <a:ext uri="{FF2B5EF4-FFF2-40B4-BE49-F238E27FC236}">
                <a16:creationId xmlns:a16="http://schemas.microsoft.com/office/drawing/2014/main" id="{05DD8D52-427B-6653-55C8-E2D950D35753}"/>
              </a:ext>
            </a:extLst>
          </p:cNvPr>
          <p:cNvSpPr txBox="1"/>
          <p:nvPr/>
        </p:nvSpPr>
        <p:spPr>
          <a:xfrm>
            <a:off x="60287" y="5451113"/>
            <a:ext cx="2720051" cy="1015663"/>
          </a:xfrm>
          <a:prstGeom prst="rect">
            <a:avLst/>
          </a:prstGeom>
          <a:solidFill>
            <a:srgbClr val="95D3F9"/>
          </a:solidFill>
        </p:spPr>
        <p:txBody>
          <a:bodyPr wrap="square">
            <a:spAutoFit/>
          </a:bodyPr>
          <a:lstStyle/>
          <a:p>
            <a:pPr marL="0" lvl="1"/>
            <a:r>
              <a:rPr lang="fr-FR" b="1" dirty="0">
                <a:solidFill>
                  <a:schemeClr val="bg1"/>
                </a:solidFill>
              </a:rPr>
              <a:t>Collecte et traiteur de biodéchets</a:t>
            </a:r>
          </a:p>
          <a:p>
            <a:pPr marL="0" lvl="1"/>
            <a:r>
              <a:rPr lang="fr-FR" sz="1200" b="1" dirty="0">
                <a:solidFill>
                  <a:schemeClr val="bg1"/>
                </a:solidFill>
              </a:rPr>
              <a:t>Olivier SALLOUM – Société </a:t>
            </a:r>
            <a:r>
              <a:rPr lang="fr-FR" sz="1200" b="1" dirty="0" err="1">
                <a:solidFill>
                  <a:schemeClr val="bg1"/>
                </a:solidFill>
              </a:rPr>
              <a:t>Moulinot</a:t>
            </a:r>
            <a:endParaRPr lang="fr-FR" sz="1200" b="1" dirty="0">
              <a:solidFill>
                <a:schemeClr val="bg1"/>
              </a:solidFill>
            </a:endParaRPr>
          </a:p>
        </p:txBody>
      </p:sp>
      <p:sp>
        <p:nvSpPr>
          <p:cNvPr id="17" name="ZoneTexte 16">
            <a:extLst>
              <a:ext uri="{FF2B5EF4-FFF2-40B4-BE49-F238E27FC236}">
                <a16:creationId xmlns:a16="http://schemas.microsoft.com/office/drawing/2014/main" id="{C341EB5B-F26D-7A17-633C-B10E0DBC7B25}"/>
              </a:ext>
            </a:extLst>
          </p:cNvPr>
          <p:cNvSpPr txBox="1"/>
          <p:nvPr/>
        </p:nvSpPr>
        <p:spPr>
          <a:xfrm>
            <a:off x="3621652" y="757607"/>
            <a:ext cx="8483556" cy="1384995"/>
          </a:xfrm>
          <a:prstGeom prst="rect">
            <a:avLst/>
          </a:prstGeom>
          <a:noFill/>
          <a:ln>
            <a:solidFill>
              <a:srgbClr val="00A89C"/>
            </a:solidFill>
          </a:ln>
        </p:spPr>
        <p:txBody>
          <a:bodyPr wrap="square">
            <a:spAutoFit/>
          </a:bodyPr>
          <a:lstStyle/>
          <a:p>
            <a:r>
              <a:rPr lang="fr-FR" sz="1400" b="1" dirty="0">
                <a:latin typeface="Calibri"/>
              </a:rPr>
              <a:t>Un grand panel de systèmes de gestion de biodéchets :</a:t>
            </a:r>
          </a:p>
          <a:p>
            <a:pPr marL="285750" indent="-285750">
              <a:buFontTx/>
              <a:buChar char="-"/>
            </a:pPr>
            <a:r>
              <a:rPr lang="fr-FR" sz="1400" b="1" dirty="0">
                <a:latin typeface="Calibri"/>
                <a:cs typeface="Times New Roman" panose="02020603050405020304" pitchFamily="18" charset="0"/>
              </a:rPr>
              <a:t>Gestion de proximité : compostage individuel et partagé, compostage autonome et micro-méthanisation.</a:t>
            </a:r>
          </a:p>
          <a:p>
            <a:pPr marL="285750" indent="-285750">
              <a:buFontTx/>
              <a:buChar char="-"/>
            </a:pPr>
            <a:r>
              <a:rPr lang="fr-FR" sz="1400" b="1" dirty="0">
                <a:latin typeface="Calibri"/>
                <a:cs typeface="Times New Roman" panose="02020603050405020304" pitchFamily="18" charset="0"/>
              </a:rPr>
              <a:t>Collecte séparée : Pré-collecte, Porte à Porte, AV, mode de traitement</a:t>
            </a:r>
          </a:p>
          <a:p>
            <a:pPr marL="285750" indent="-285750">
              <a:buFontTx/>
              <a:buChar char="-"/>
            </a:pPr>
            <a:r>
              <a:rPr lang="fr-FR" sz="1400" b="1" dirty="0">
                <a:latin typeface="Calibri"/>
                <a:cs typeface="Times New Roman" panose="02020603050405020304" pitchFamily="18" charset="0"/>
              </a:rPr>
              <a:t>Retours d’expériences</a:t>
            </a:r>
          </a:p>
          <a:p>
            <a:r>
              <a:rPr lang="fr-FR" sz="1400" b="1" dirty="0">
                <a:latin typeface="Calibri"/>
                <a:cs typeface="Times New Roman" panose="02020603050405020304" pitchFamily="18" charset="0"/>
              </a:rPr>
              <a:t>Objectif : Rechercher la solution la plus simple dans le contexte et adaptée à l’intrant. </a:t>
            </a:r>
          </a:p>
          <a:p>
            <a:r>
              <a:rPr lang="fr-FR" sz="1400" b="1" dirty="0">
                <a:latin typeface="Calibri"/>
                <a:cs typeface="Times New Roman" panose="02020603050405020304" pitchFamily="18" charset="0"/>
              </a:rPr>
              <a:t>La solution unique ou universelle n’existe pas. </a:t>
            </a:r>
          </a:p>
        </p:txBody>
      </p:sp>
      <p:sp>
        <p:nvSpPr>
          <p:cNvPr id="20" name="ZoneTexte 19">
            <a:extLst>
              <a:ext uri="{FF2B5EF4-FFF2-40B4-BE49-F238E27FC236}">
                <a16:creationId xmlns:a16="http://schemas.microsoft.com/office/drawing/2014/main" id="{9B9E5464-BF85-BA19-2C39-C7836B3D8D87}"/>
              </a:ext>
            </a:extLst>
          </p:cNvPr>
          <p:cNvSpPr txBox="1"/>
          <p:nvPr/>
        </p:nvSpPr>
        <p:spPr>
          <a:xfrm>
            <a:off x="3615774" y="2208637"/>
            <a:ext cx="8483557" cy="1600438"/>
          </a:xfrm>
          <a:prstGeom prst="rect">
            <a:avLst/>
          </a:prstGeom>
          <a:noFill/>
          <a:ln>
            <a:solidFill>
              <a:srgbClr val="FF8A00"/>
            </a:solidFill>
          </a:ln>
        </p:spPr>
        <p:txBody>
          <a:bodyPr wrap="square">
            <a:spAutoFit/>
          </a:bodyPr>
          <a:lstStyle/>
          <a:p>
            <a:r>
              <a:rPr lang="fr-FR" sz="1400" b="1" dirty="0">
                <a:latin typeface="Calibri"/>
              </a:rPr>
              <a:t>Après la mise en place de la RI sur un territoire urbain, la Com de Com décide de mettre en place un procédé de tri à la source des biodéchets pragmatique.</a:t>
            </a:r>
          </a:p>
          <a:p>
            <a:r>
              <a:rPr lang="fr-FR" sz="1400" b="1" dirty="0">
                <a:latin typeface="Calibri"/>
              </a:rPr>
              <a:t>Entre 2009 et 2021, une réduction de la production des </a:t>
            </a:r>
            <a:r>
              <a:rPr lang="fr-FR" sz="1400" b="1" dirty="0" err="1">
                <a:latin typeface="Calibri"/>
              </a:rPr>
              <a:t>OMr</a:t>
            </a:r>
            <a:r>
              <a:rPr lang="fr-FR" sz="1400" b="1" dirty="0">
                <a:latin typeface="Calibri"/>
              </a:rPr>
              <a:t> de l’ordre de 50%. </a:t>
            </a:r>
          </a:p>
          <a:p>
            <a:r>
              <a:rPr lang="fr-FR" sz="1400" b="1" dirty="0">
                <a:latin typeface="Calibri"/>
              </a:rPr>
              <a:t>En 2022, 156 Kg d’</a:t>
            </a:r>
            <a:r>
              <a:rPr lang="fr-FR" sz="1400" b="1" dirty="0" err="1">
                <a:latin typeface="Calibri"/>
              </a:rPr>
              <a:t>OMr</a:t>
            </a:r>
            <a:r>
              <a:rPr lang="fr-FR" sz="1400" b="1" dirty="0">
                <a:latin typeface="Calibri"/>
              </a:rPr>
              <a:t>/</a:t>
            </a:r>
            <a:r>
              <a:rPr lang="fr-FR" sz="1400" b="1" dirty="0" err="1">
                <a:latin typeface="Calibri"/>
              </a:rPr>
              <a:t>hab</a:t>
            </a:r>
            <a:r>
              <a:rPr lang="fr-FR" sz="1400" b="1" dirty="0">
                <a:latin typeface="Calibri"/>
              </a:rPr>
              <a:t> avec le tri à la source de biodéchets et la réduction de la collecte des </a:t>
            </a:r>
            <a:r>
              <a:rPr lang="fr-FR" sz="1400" b="1" dirty="0" err="1">
                <a:latin typeface="Calibri"/>
              </a:rPr>
              <a:t>OMr</a:t>
            </a:r>
            <a:r>
              <a:rPr lang="fr-FR" sz="1400" b="1" dirty="0">
                <a:latin typeface="Calibri"/>
              </a:rPr>
              <a:t> à tous les 15 jours. Objectif 2023, 146 Kg d’</a:t>
            </a:r>
            <a:r>
              <a:rPr lang="fr-FR" sz="1400" b="1" dirty="0" err="1">
                <a:latin typeface="Calibri"/>
              </a:rPr>
              <a:t>OMr</a:t>
            </a:r>
            <a:r>
              <a:rPr lang="fr-FR" sz="1400" b="1" dirty="0">
                <a:latin typeface="Calibri"/>
              </a:rPr>
              <a:t>/hab.</a:t>
            </a:r>
          </a:p>
          <a:p>
            <a:r>
              <a:rPr lang="fr-FR" sz="1400" b="1" dirty="0">
                <a:latin typeface="Calibri"/>
              </a:rPr>
              <a:t>Des systèmes mis en place qui prennent en compte la typologie de l’habitat, la typologie de population et une filière de traitement souple.</a:t>
            </a:r>
          </a:p>
        </p:txBody>
      </p:sp>
      <p:sp>
        <p:nvSpPr>
          <p:cNvPr id="21" name="Triangle isocèle 20">
            <a:extLst>
              <a:ext uri="{FF2B5EF4-FFF2-40B4-BE49-F238E27FC236}">
                <a16:creationId xmlns:a16="http://schemas.microsoft.com/office/drawing/2014/main" id="{EC9A1553-D8FB-E481-B899-87B295824626}"/>
              </a:ext>
            </a:extLst>
          </p:cNvPr>
          <p:cNvSpPr/>
          <p:nvPr/>
        </p:nvSpPr>
        <p:spPr>
          <a:xfrm rot="16200000">
            <a:off x="2445320" y="1096654"/>
            <a:ext cx="1378021" cy="699926"/>
          </a:xfrm>
          <a:prstGeom prst="triangle">
            <a:avLst/>
          </a:prstGeom>
          <a:solidFill>
            <a:srgbClr val="00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AB258DA6-6295-F03E-BC1C-18845B4F8C36}"/>
              </a:ext>
            </a:extLst>
          </p:cNvPr>
          <p:cNvSpPr/>
          <p:nvPr/>
        </p:nvSpPr>
        <p:spPr>
          <a:xfrm rot="16200000">
            <a:off x="2332097" y="2671735"/>
            <a:ext cx="1600437" cy="703956"/>
          </a:xfrm>
          <a:prstGeom prst="triangle">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a:extLst>
              <a:ext uri="{FF2B5EF4-FFF2-40B4-BE49-F238E27FC236}">
                <a16:creationId xmlns:a16="http://schemas.microsoft.com/office/drawing/2014/main" id="{1DD7FAFD-DC81-1DE6-2431-65214B8C1932}"/>
              </a:ext>
            </a:extLst>
          </p:cNvPr>
          <p:cNvSpPr/>
          <p:nvPr/>
        </p:nvSpPr>
        <p:spPr>
          <a:xfrm rot="16200000">
            <a:off x="2449033" y="4270508"/>
            <a:ext cx="1378947" cy="6915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B2E14FA-8B97-FE89-4F98-1CA6B14890AC}"/>
              </a:ext>
            </a:extLst>
          </p:cNvPr>
          <p:cNvSpPr txBox="1"/>
          <p:nvPr/>
        </p:nvSpPr>
        <p:spPr>
          <a:xfrm>
            <a:off x="3621651" y="3954548"/>
            <a:ext cx="8483557" cy="1384995"/>
          </a:xfrm>
          <a:prstGeom prst="rect">
            <a:avLst/>
          </a:prstGeom>
          <a:noFill/>
          <a:ln>
            <a:solidFill>
              <a:srgbClr val="FF0000"/>
            </a:solidFill>
          </a:ln>
        </p:spPr>
        <p:txBody>
          <a:bodyPr wrap="square">
            <a:spAutoFit/>
          </a:bodyPr>
          <a:lstStyle/>
          <a:p>
            <a:r>
              <a:rPr lang="fr-FR" sz="1400" b="1" dirty="0">
                <a:latin typeface="Calibri"/>
              </a:rPr>
              <a:t>Le SYTEVOM, le syndicat de traitement des déchets du département de la Haute Saône, 260 000 habitants.</a:t>
            </a:r>
          </a:p>
          <a:p>
            <a:r>
              <a:rPr lang="fr-FR" sz="1400" b="1" dirty="0">
                <a:latin typeface="Calibri"/>
              </a:rPr>
              <a:t>Entre 2008 à 2021, une réduction de la production des </a:t>
            </a:r>
            <a:r>
              <a:rPr lang="fr-FR" sz="1400" b="1" dirty="0" err="1">
                <a:latin typeface="Calibri"/>
              </a:rPr>
              <a:t>OMr</a:t>
            </a:r>
            <a:r>
              <a:rPr lang="fr-FR" sz="1400" b="1" dirty="0">
                <a:latin typeface="Calibri"/>
              </a:rPr>
              <a:t> de l’ordre de 50% soit 127 Kg/hab. </a:t>
            </a:r>
          </a:p>
          <a:p>
            <a:r>
              <a:rPr lang="fr-FR" sz="1400" b="1" dirty="0">
                <a:latin typeface="Calibri"/>
              </a:rPr>
              <a:t>Des performantes de valorisation en centre de tri (+100%) et déchèterie (88% de valorisation).</a:t>
            </a:r>
          </a:p>
          <a:p>
            <a:r>
              <a:rPr lang="fr-FR" sz="1400" b="1" dirty="0">
                <a:latin typeface="Calibri"/>
              </a:rPr>
              <a:t>Le choix des solutions apportées pour le tri des biodéchets doivent être comprises et en complément du tri de proximité déjà initié avec la mise en place de la TI.</a:t>
            </a:r>
          </a:p>
          <a:p>
            <a:r>
              <a:rPr lang="fr-FR" sz="1400" b="1" dirty="0">
                <a:latin typeface="Calibri"/>
              </a:rPr>
              <a:t>En 2022, reste environ 80 Kg/</a:t>
            </a:r>
            <a:r>
              <a:rPr lang="fr-FR" sz="1400" b="1" dirty="0" err="1">
                <a:latin typeface="Calibri"/>
              </a:rPr>
              <a:t>hab</a:t>
            </a:r>
            <a:r>
              <a:rPr lang="fr-FR" sz="1400" b="1" dirty="0">
                <a:latin typeface="Calibri"/>
              </a:rPr>
              <a:t> sur les territoires qui ont mis en place le tri à la Source des biodéchets.</a:t>
            </a:r>
          </a:p>
        </p:txBody>
      </p:sp>
      <p:sp>
        <p:nvSpPr>
          <p:cNvPr id="3" name="Triangle isocèle 2">
            <a:extLst>
              <a:ext uri="{FF2B5EF4-FFF2-40B4-BE49-F238E27FC236}">
                <a16:creationId xmlns:a16="http://schemas.microsoft.com/office/drawing/2014/main" id="{633E5F5A-6198-221A-3709-D7DE9A3681FE}"/>
              </a:ext>
            </a:extLst>
          </p:cNvPr>
          <p:cNvSpPr/>
          <p:nvPr/>
        </p:nvSpPr>
        <p:spPr>
          <a:xfrm rot="16200000">
            <a:off x="2674402" y="5533772"/>
            <a:ext cx="901690" cy="718095"/>
          </a:xfrm>
          <a:prstGeom prst="triangle">
            <a:avLst/>
          </a:prstGeom>
          <a:solidFill>
            <a:srgbClr val="95D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F40574-7C43-0B0A-CAFC-3F56F40CF2A3}"/>
              </a:ext>
            </a:extLst>
          </p:cNvPr>
          <p:cNvSpPr txBox="1"/>
          <p:nvPr/>
        </p:nvSpPr>
        <p:spPr>
          <a:xfrm>
            <a:off x="3627707" y="5441975"/>
            <a:ext cx="8471624" cy="954107"/>
          </a:xfrm>
          <a:prstGeom prst="rect">
            <a:avLst/>
          </a:prstGeom>
          <a:noFill/>
          <a:ln>
            <a:solidFill>
              <a:srgbClr val="95D3F9"/>
            </a:solidFill>
          </a:ln>
        </p:spPr>
        <p:txBody>
          <a:bodyPr wrap="square">
            <a:spAutoFit/>
          </a:bodyPr>
          <a:lstStyle/>
          <a:p>
            <a:r>
              <a:rPr lang="fr-FR" sz="1400" b="1" dirty="0">
                <a:latin typeface="Calibri"/>
              </a:rPr>
              <a:t>Maîtriser la collecte des biodéchets pour mieux les traiter</a:t>
            </a:r>
          </a:p>
          <a:p>
            <a:r>
              <a:rPr lang="fr-FR" sz="1400" b="1" dirty="0">
                <a:latin typeface="Calibri"/>
              </a:rPr>
              <a:t>Préparer le produit dès la collecte en favorisant la qualité de la prestation</a:t>
            </a:r>
          </a:p>
          <a:p>
            <a:r>
              <a:rPr lang="fr-FR" sz="1400" b="1" dirty="0">
                <a:latin typeface="Calibri"/>
              </a:rPr>
              <a:t>Mettre en place des plateformes de regroupement pour hygiéniser les produits de la collecte</a:t>
            </a:r>
          </a:p>
          <a:p>
            <a:r>
              <a:rPr lang="fr-FR" sz="1400" b="1" dirty="0">
                <a:latin typeface="Calibri"/>
              </a:rPr>
              <a:t>Transporter « la soupe » aux unités de traitement de méthanisation</a:t>
            </a:r>
          </a:p>
        </p:txBody>
      </p:sp>
      <p:sp>
        <p:nvSpPr>
          <p:cNvPr id="12" name="Titre 1">
            <a:extLst>
              <a:ext uri="{FF2B5EF4-FFF2-40B4-BE49-F238E27FC236}">
                <a16:creationId xmlns:a16="http://schemas.microsoft.com/office/drawing/2014/main" id="{E0B419A4-F8BC-12C3-F150-3403ABB22BE4}"/>
              </a:ext>
            </a:extLst>
          </p:cNvPr>
          <p:cNvSpPr txBox="1">
            <a:spLocks/>
          </p:cNvSpPr>
          <p:nvPr/>
        </p:nvSpPr>
        <p:spPr>
          <a:xfrm>
            <a:off x="274527" y="257256"/>
            <a:ext cx="11098445" cy="569387"/>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dirty="0"/>
              <a:t>Atelier 4 : La gestion des biodéchets pour parfaire des schémas performants</a:t>
            </a:r>
          </a:p>
        </p:txBody>
      </p:sp>
    </p:spTree>
    <p:extLst>
      <p:ext uri="{BB962C8B-B14F-4D97-AF65-F5344CB8AC3E}">
        <p14:creationId xmlns:p14="http://schemas.microsoft.com/office/powerpoint/2010/main" val="370175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7" grpId="0" animBg="1"/>
      <p:bldP spid="20" grpId="0" animBg="1"/>
      <p:bldP spid="21" grpId="0" animBg="1"/>
      <p:bldP spid="22" grpId="0" animBg="1"/>
      <p:bldP spid="25" grpId="0" animBg="1"/>
      <p:bldP spid="26" grpId="0" animBg="1"/>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B453F32-D57C-494C-AF29-246C5641A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279" y="4848375"/>
            <a:ext cx="1597794" cy="1597794"/>
          </a:xfrm>
          <a:prstGeom prst="rect">
            <a:avLst/>
          </a:prstGeom>
        </p:spPr>
      </p:pic>
      <p:sp>
        <p:nvSpPr>
          <p:cNvPr id="2" name="Titre 1"/>
          <p:cNvSpPr>
            <a:spLocks noGrp="1"/>
          </p:cNvSpPr>
          <p:nvPr>
            <p:ph type="ctrTitle"/>
          </p:nvPr>
        </p:nvSpPr>
        <p:spPr>
          <a:xfrm>
            <a:off x="4542856" y="3072716"/>
            <a:ext cx="6867266" cy="952632"/>
          </a:xfrm>
        </p:spPr>
        <p:txBody>
          <a:bodyPr>
            <a:normAutofit/>
          </a:bodyPr>
          <a:lstStyle/>
          <a:p>
            <a:r>
              <a:rPr lang="fr-FR" sz="3600" dirty="0"/>
              <a:t>QUESTIONS/RÉPONSES</a:t>
            </a:r>
            <a:r>
              <a:rPr lang="fr-FR" sz="3600" dirty="0">
                <a:solidFill>
                  <a:srgbClr val="93C11F"/>
                </a:solidFill>
              </a:rPr>
              <a:t/>
            </a:r>
            <a:br>
              <a:rPr lang="fr-FR" sz="3600" dirty="0">
                <a:solidFill>
                  <a:srgbClr val="93C11F"/>
                </a:solidFill>
              </a:rPr>
            </a:br>
            <a:endParaRPr lang="fr-FR" sz="2000" dirty="0">
              <a:solidFill>
                <a:srgbClr val="93C11F"/>
              </a:solidFill>
              <a:latin typeface="Verdana" panose="020B060403050404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EB6F072-BE91-45CA-8EEF-A0EA4AA99F1E}"/>
              </a:ext>
            </a:extLst>
          </p:cNvPr>
          <p:cNvSpPr>
            <a:spLocks noGrp="1"/>
          </p:cNvSpPr>
          <p:nvPr>
            <p:ph type="sldNum" sz="quarter" idx="12"/>
          </p:nvPr>
        </p:nvSpPr>
        <p:spPr/>
        <p:txBody>
          <a:bodyPr/>
          <a:lstStyle/>
          <a:p>
            <a:fld id="{A21EAC81-DECF-47DB-B95F-F01DF5AEDC52}" type="slidenum">
              <a:rPr lang="fr-FR" smtClean="0"/>
              <a:t>34</a:t>
            </a:fld>
            <a:endParaRPr lang="fr-FR"/>
          </a:p>
        </p:txBody>
      </p:sp>
      <p:sp>
        <p:nvSpPr>
          <p:cNvPr id="4" name="Espace réservé du pied de page 3">
            <a:extLst>
              <a:ext uri="{FF2B5EF4-FFF2-40B4-BE49-F238E27FC236}">
                <a16:creationId xmlns:a16="http://schemas.microsoft.com/office/drawing/2014/main" id="{C68E6F2D-EC9F-4595-B814-659BF58E81F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0996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98CF70-FEC3-A644-9323-8B81FDAA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577" y="2032367"/>
            <a:ext cx="2569804" cy="2793265"/>
          </a:xfrm>
          <a:prstGeom prst="rect">
            <a:avLst/>
          </a:prstGeom>
        </p:spPr>
      </p:pic>
      <p:sp>
        <p:nvSpPr>
          <p:cNvPr id="8" name="Titre 1">
            <a:extLst>
              <a:ext uri="{FF2B5EF4-FFF2-40B4-BE49-F238E27FC236}">
                <a16:creationId xmlns:a16="http://schemas.microsoft.com/office/drawing/2014/main" id="{58151661-E181-464C-B999-4DCA893B763E}"/>
              </a:ext>
            </a:extLst>
          </p:cNvPr>
          <p:cNvSpPr txBox="1">
            <a:spLocks/>
          </p:cNvSpPr>
          <p:nvPr/>
        </p:nvSpPr>
        <p:spPr>
          <a:xfrm>
            <a:off x="4602491" y="1878496"/>
            <a:ext cx="6867266" cy="4755768"/>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600" b="1" dirty="0">
                <a:solidFill>
                  <a:srgbClr val="93C11F"/>
                </a:solidFill>
                <a:latin typeface="+mj-lt"/>
              </a:rPr>
              <a:t>Présentation des outils financiers d'accompagnement des collectivités dans le domaine des déchets</a:t>
            </a:r>
            <a:r>
              <a:rPr lang="fr-FR" sz="3200" b="1" dirty="0">
                <a:effectLst/>
                <a:latin typeface="+mj-lt"/>
                <a:ea typeface="Calibri" panose="020F0502020204030204" pitchFamily="34" charset="0"/>
              </a:rPr>
              <a:t> </a:t>
            </a:r>
          </a:p>
          <a:p>
            <a:endParaRPr lang="fr-FR" sz="3200" dirty="0">
              <a:ea typeface="Calibri" panose="020F0502020204030204" pitchFamily="34" charset="0"/>
            </a:endParaRPr>
          </a:p>
          <a:p>
            <a:r>
              <a:rPr lang="fr-FR" sz="2700" b="1" dirty="0">
                <a:effectLst/>
                <a:latin typeface="+mj-lt"/>
                <a:ea typeface="Calibri" panose="020F0502020204030204" pitchFamily="34" charset="0"/>
              </a:rPr>
              <a:t>Fabien RICHARD, </a:t>
            </a:r>
          </a:p>
          <a:p>
            <a:r>
              <a:rPr lang="fr-FR" sz="2700" dirty="0">
                <a:effectLst/>
                <a:latin typeface="+mj-lt"/>
                <a:ea typeface="Calibri" panose="020F0502020204030204" pitchFamily="34" charset="0"/>
              </a:rPr>
              <a:t>Responsable Transition Ecologique et Energétique – Mobilités </a:t>
            </a:r>
          </a:p>
          <a:p>
            <a:r>
              <a:rPr lang="fr-FR" sz="2700" dirty="0">
                <a:solidFill>
                  <a:srgbClr val="93C11F"/>
                </a:solidFill>
                <a:effectLst/>
                <a:latin typeface="+mj-lt"/>
                <a:ea typeface="Calibri" panose="020F0502020204030204" pitchFamily="34" charset="0"/>
              </a:rPr>
              <a:t>BANQUE DES TERRITOIRES</a:t>
            </a:r>
            <a:endParaRPr lang="fr-FR" sz="2000" dirty="0">
              <a:solidFill>
                <a:srgbClr val="93C11F"/>
              </a:solidFill>
              <a:latin typeface="Verdana" panose="020B060403050404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E8C23CE0-F96A-4CAD-9A47-909CF6AFD0C0}"/>
              </a:ext>
            </a:extLst>
          </p:cNvPr>
          <p:cNvSpPr>
            <a:spLocks noGrp="1"/>
          </p:cNvSpPr>
          <p:nvPr>
            <p:ph type="sldNum" sz="quarter" idx="12"/>
          </p:nvPr>
        </p:nvSpPr>
        <p:spPr/>
        <p:txBody>
          <a:bodyPr/>
          <a:lstStyle/>
          <a:p>
            <a:fld id="{A21EAC81-DECF-47DB-B95F-F01DF5AEDC52}" type="slidenum">
              <a:rPr lang="fr-FR" smtClean="0"/>
              <a:t>35</a:t>
            </a:fld>
            <a:endParaRPr lang="fr-FR" dirty="0"/>
          </a:p>
        </p:txBody>
      </p:sp>
      <p:sp>
        <p:nvSpPr>
          <p:cNvPr id="4" name="Espace réservé du pied de page 3">
            <a:extLst>
              <a:ext uri="{FF2B5EF4-FFF2-40B4-BE49-F238E27FC236}">
                <a16:creationId xmlns:a16="http://schemas.microsoft.com/office/drawing/2014/main" id="{18EEDDFE-59A3-451A-93B8-7AD9AC9B317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83734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9C4A6E9-2438-4BDD-A58D-9947F0B6C10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Diapositive think-cell" r:id="rId6" imgW="444" imgH="443" progId="TCLayout.ActiveDocument.1">
                  <p:embed/>
                </p:oleObj>
              </mc:Choice>
              <mc:Fallback>
                <p:oleObj name="Diapositive think-cell" r:id="rId6" imgW="444" imgH="443" progId="TCLayout.ActiveDocument.1">
                  <p:embed/>
                  <p:pic>
                    <p:nvPicPr>
                      <p:cNvPr id="3" name="Objet 2" hidden="1">
                        <a:extLst>
                          <a:ext uri="{FF2B5EF4-FFF2-40B4-BE49-F238E27FC236}">
                            <a16:creationId xmlns:a16="http://schemas.microsoft.com/office/drawing/2014/main" id="{89C4A6E9-2438-4BDD-A58D-9947F0B6C10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BB9C69-EDBE-4A98-90CE-1ACB0BCBE52F}"/>
              </a:ext>
            </a:extLst>
          </p:cNvPr>
          <p:cNvSpPr/>
          <p:nvPr>
            <p:custDataLst>
              <p:tags r:id="rId3"/>
            </p:custDataLst>
          </p:nvPr>
        </p:nvSpPr>
        <p:spPr>
          <a:xfrm>
            <a:off x="0" y="0"/>
            <a:ext cx="158750" cy="158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334"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Titre 3">
            <a:extLst>
              <a:ext uri="{FF2B5EF4-FFF2-40B4-BE49-F238E27FC236}">
                <a16:creationId xmlns:a16="http://schemas.microsoft.com/office/drawing/2014/main" id="{C45C5C6A-84E0-4C1C-A815-0A1102C60048}"/>
              </a:ext>
            </a:extLst>
          </p:cNvPr>
          <p:cNvSpPr>
            <a:spLocks noGrp="1"/>
          </p:cNvSpPr>
          <p:nvPr>
            <p:ph type="ctrTitle"/>
          </p:nvPr>
        </p:nvSpPr>
        <p:spPr>
          <a:xfrm>
            <a:off x="4768949" y="2336023"/>
            <a:ext cx="4928906" cy="2185954"/>
          </a:xfrm>
          <a:prstGeom prst="rect">
            <a:avLst/>
          </a:prstGeom>
        </p:spPr>
        <p:txBody>
          <a:bodyPr/>
          <a:lstStyle/>
          <a:p>
            <a:r>
              <a:rPr lang="fr-FR" dirty="0"/>
              <a:t>Banque des Territoires</a:t>
            </a:r>
            <a:br>
              <a:rPr lang="fr-FR" dirty="0"/>
            </a:br>
            <a:r>
              <a:rPr lang="fr-FR" dirty="0"/>
              <a:t/>
            </a:r>
            <a:br>
              <a:rPr lang="fr-FR" dirty="0"/>
            </a:br>
            <a:r>
              <a:rPr lang="fr-FR" dirty="0"/>
              <a:t>Valorisation d’énergies</a:t>
            </a:r>
            <a:br>
              <a:rPr lang="fr-FR" dirty="0"/>
            </a:br>
            <a:r>
              <a:rPr lang="fr-FR" dirty="0"/>
              <a:t/>
            </a:r>
            <a:br>
              <a:rPr lang="fr-FR" dirty="0"/>
            </a:br>
            <a:r>
              <a:rPr lang="fr-FR" sz="1600" dirty="0">
                <a:solidFill>
                  <a:srgbClr val="663333"/>
                </a:solidFill>
                <a:latin typeface="HelveticaNeue-CondensedBold"/>
                <a:ea typeface="+mn-ea"/>
                <a:cs typeface="+mn-cs"/>
              </a:rPr>
              <a:t>Visioconférence animation régionale prévention des DMA 11/4/2023</a:t>
            </a:r>
          </a:p>
        </p:txBody>
      </p:sp>
    </p:spTree>
    <p:extLst>
      <p:ext uri="{BB962C8B-B14F-4D97-AF65-F5344CB8AC3E}">
        <p14:creationId xmlns:p14="http://schemas.microsoft.com/office/powerpoint/2010/main" val="1783160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3B08D0A-5E99-E808-D0C6-A69A4405E3D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r="2759" b="4282"/>
          <a:stretch/>
        </p:blipFill>
        <p:spPr>
          <a:xfrm>
            <a:off x="839530" y="1312264"/>
            <a:ext cx="9508581" cy="4553834"/>
          </a:xfrm>
          <a:prstGeom prst="rect">
            <a:avLst/>
          </a:prstGeom>
        </p:spPr>
      </p:pic>
      <p:sp>
        <p:nvSpPr>
          <p:cNvPr id="9" name="Titre 8">
            <a:extLst>
              <a:ext uri="{FF2B5EF4-FFF2-40B4-BE49-F238E27FC236}">
                <a16:creationId xmlns:a16="http://schemas.microsoft.com/office/drawing/2014/main" id="{C1B2AF88-6715-5C47-A880-57E6774431C6}"/>
              </a:ext>
            </a:extLst>
          </p:cNvPr>
          <p:cNvSpPr>
            <a:spLocks noGrp="1"/>
          </p:cNvSpPr>
          <p:nvPr>
            <p:ph type="title"/>
          </p:nvPr>
        </p:nvSpPr>
        <p:spPr/>
        <p:txBody>
          <a:bodyPr/>
          <a:lstStyle/>
          <a:p>
            <a:r>
              <a:rPr lang="fr-FR" dirty="0"/>
              <a:t>Le </a:t>
            </a:r>
            <a:r>
              <a:rPr lang="fr-FR" sz="3000" dirty="0"/>
              <a:t>Groupe</a:t>
            </a:r>
            <a:r>
              <a:rPr lang="fr-FR" dirty="0"/>
              <a:t> Caisse des Dépôts</a:t>
            </a:r>
            <a:endParaRPr lang="fr-GB" dirty="0"/>
          </a:p>
        </p:txBody>
      </p:sp>
      <p:sp>
        <p:nvSpPr>
          <p:cNvPr id="6" name="Espace réservé du texte 5">
            <a:extLst>
              <a:ext uri="{FF2B5EF4-FFF2-40B4-BE49-F238E27FC236}">
                <a16:creationId xmlns:a16="http://schemas.microsoft.com/office/drawing/2014/main" id="{4CA9BDC0-DE37-4D44-A3EA-D54D4F158F20}"/>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61308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AF91A16D-EF77-4A52-A1B6-5D7D056A6C2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Diapositive think-cell" r:id="rId6" imgW="444" imgH="443" progId="TCLayout.ActiveDocument.1">
                  <p:embed/>
                </p:oleObj>
              </mc:Choice>
              <mc:Fallback>
                <p:oleObj name="Diapositive think-cell" r:id="rId6" imgW="444" imgH="443" progId="TCLayout.ActiveDocument.1">
                  <p:embed/>
                  <p:pic>
                    <p:nvPicPr>
                      <p:cNvPr id="5" name="Objet 4" hidden="1">
                        <a:extLst>
                          <a:ext uri="{FF2B5EF4-FFF2-40B4-BE49-F238E27FC236}">
                            <a16:creationId xmlns:a16="http://schemas.microsoft.com/office/drawing/2014/main" id="{AF91A16D-EF77-4A52-A1B6-5D7D056A6C2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D9A4957-8DBA-41E6-9565-05368093B9EC}"/>
              </a:ext>
            </a:extLst>
          </p:cNvPr>
          <p:cNvSpPr/>
          <p:nvPr>
            <p:custDataLst>
              <p:tags r:id="rId3"/>
            </p:custDataLst>
          </p:nvPr>
        </p:nvSpPr>
        <p:spPr>
          <a:xfrm>
            <a:off x="0" y="0"/>
            <a:ext cx="158750" cy="158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766FA6F4-9CBC-B849-A645-8E1584F5E5EA}"/>
              </a:ext>
            </a:extLst>
          </p:cNvPr>
          <p:cNvSpPr>
            <a:spLocks noGrp="1"/>
          </p:cNvSpPr>
          <p:nvPr>
            <p:ph type="sldNum" sz="quarter" idx="12"/>
          </p:nvPr>
        </p:nvSpPr>
        <p:spPr/>
        <p:txBody>
          <a:bodyPr/>
          <a:lstStyle/>
          <a:p>
            <a:pPr marL="0" marR="0" lvl="0" indent="0" algn="r" defTabSz="435529" rtl="0" eaLnBrk="1" fontAlgn="auto" latinLnBrk="0" hangingPunct="1">
              <a:lnSpc>
                <a:spcPct val="100000"/>
              </a:lnSpc>
              <a:spcBef>
                <a:spcPts val="0"/>
              </a:spcBef>
              <a:spcAft>
                <a:spcPts val="0"/>
              </a:spcAft>
              <a:buClrTx/>
              <a:buSzTx/>
              <a:buFontTx/>
              <a:buNone/>
              <a:tabLst/>
              <a:defRPr/>
            </a:pPr>
            <a:fld id="{FF67EF60-D3B0-409C-88CD-C39F952AE724}" type="slidenum">
              <a:rPr kumimoji="0" lang="fr-FR" sz="1048" b="1" i="0" u="none" strike="noStrike" kern="1200" cap="none" spc="0" normalizeH="0" baseline="0" noProof="0">
                <a:ln>
                  <a:noFill/>
                </a:ln>
                <a:solidFill>
                  <a:srgbClr val="E5281D"/>
                </a:solidFill>
                <a:effectLst/>
                <a:uLnTx/>
                <a:uFillTx/>
                <a:latin typeface="Arial" panose="020B0604020202020204"/>
                <a:ea typeface="+mn-ea"/>
                <a:cs typeface="+mn-cs"/>
              </a:rPr>
              <a:pPr marL="0" marR="0" lvl="0" indent="0" algn="r" defTabSz="435529" rtl="0" eaLnBrk="1" fontAlgn="auto" latinLnBrk="0" hangingPunct="1">
                <a:lnSpc>
                  <a:spcPct val="100000"/>
                </a:lnSpc>
                <a:spcBef>
                  <a:spcPts val="0"/>
                </a:spcBef>
                <a:spcAft>
                  <a:spcPts val="0"/>
                </a:spcAft>
                <a:buClrTx/>
                <a:buSzTx/>
                <a:buFontTx/>
                <a:buNone/>
                <a:tabLst/>
                <a:defRPr/>
              </a:pPr>
              <a:t>38</a:t>
            </a:fld>
            <a:endParaRPr kumimoji="0" lang="fr-FR" sz="1048" b="1" i="0" u="none" strike="noStrike" kern="1200" cap="none" spc="0" normalizeH="0" baseline="0" noProof="0">
              <a:ln>
                <a:noFill/>
              </a:ln>
              <a:solidFill>
                <a:srgbClr val="E5281D"/>
              </a:solidFill>
              <a:effectLst/>
              <a:uLnTx/>
              <a:uFillTx/>
              <a:latin typeface="Arial" panose="020B0604020202020204"/>
              <a:ea typeface="+mn-ea"/>
              <a:cs typeface="+mn-cs"/>
            </a:endParaRPr>
          </a:p>
        </p:txBody>
      </p:sp>
      <p:sp>
        <p:nvSpPr>
          <p:cNvPr id="10" name="Titre 9">
            <a:extLst>
              <a:ext uri="{FF2B5EF4-FFF2-40B4-BE49-F238E27FC236}">
                <a16:creationId xmlns:a16="http://schemas.microsoft.com/office/drawing/2014/main" id="{F8AFC203-5FE0-884A-BB56-93BD312E5FE9}"/>
              </a:ext>
            </a:extLst>
          </p:cNvPr>
          <p:cNvSpPr>
            <a:spLocks noGrp="1"/>
          </p:cNvSpPr>
          <p:nvPr>
            <p:ph type="title"/>
          </p:nvPr>
        </p:nvSpPr>
        <p:spPr>
          <a:xfrm>
            <a:off x="953376" y="780027"/>
            <a:ext cx="9449055" cy="1988657"/>
          </a:xfrm>
        </p:spPr>
        <p:txBody>
          <a:bodyPr/>
          <a:lstStyle/>
          <a:p>
            <a:r>
              <a:rPr lang="fr-FR" sz="3000" dirty="0"/>
              <a:t>Un plan TEE ambitieux</a:t>
            </a:r>
            <a:endParaRPr lang="fr-GB" sz="3000" dirty="0"/>
          </a:p>
        </p:txBody>
      </p:sp>
      <p:sp>
        <p:nvSpPr>
          <p:cNvPr id="14" name="Espace réservé du texte 10">
            <a:extLst>
              <a:ext uri="{FF2B5EF4-FFF2-40B4-BE49-F238E27FC236}">
                <a16:creationId xmlns:a16="http://schemas.microsoft.com/office/drawing/2014/main" id="{3EF192DC-33B6-46FC-AE13-86C8EAFC4ABA}"/>
              </a:ext>
            </a:extLst>
          </p:cNvPr>
          <p:cNvSpPr txBox="1">
            <a:spLocks/>
          </p:cNvSpPr>
          <p:nvPr/>
        </p:nvSpPr>
        <p:spPr>
          <a:xfrm>
            <a:off x="953376" y="1857497"/>
            <a:ext cx="4102997" cy="3143005"/>
          </a:xfrm>
          <a:prstGeom prst="rect">
            <a:avLst/>
          </a:prstGeom>
        </p:spPr>
        <p:txBody>
          <a:bodyPr anchor="t">
            <a:noAutofit/>
          </a:bodyPr>
          <a:lstStyle>
            <a:lvl1pPr marL="0" indent="0" algn="l" defTabSz="913042" rtl="0" eaLnBrk="1" latinLnBrk="0" hangingPunct="1">
              <a:lnSpc>
                <a:spcPct val="90000"/>
              </a:lnSpc>
              <a:spcBef>
                <a:spcPts val="0"/>
              </a:spcBef>
              <a:buFont typeface="Arial" panose="020B0604020202020204" pitchFamily="34" charset="0"/>
              <a:buNone/>
              <a:defRPr sz="1715"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marL="0" marR="0" lvl="0" indent="0" algn="just" defTabSz="913042"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La Banque des Territoires lance un Plan Climat ambitieux avec Bpifrance pour accélérer la transition environnementale des territoires, et contribuer ainsi à la relance économique.</a:t>
            </a:r>
          </a:p>
          <a:p>
            <a:pPr marL="0" marR="0" lvl="0" indent="0" algn="just" defTabSz="913042"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endParaRPr>
          </a:p>
          <a:p>
            <a:pPr marL="0" marR="0" lvl="0" indent="0" algn="l" defTabSz="913042"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715" b="0" i="0" u="none" strike="noStrike" kern="1200" cap="none" spc="0" normalizeH="0" baseline="0" noProof="0" dirty="0">
                <a:ln>
                  <a:noFill/>
                </a:ln>
                <a:solidFill>
                  <a:srgbClr val="85746D"/>
                </a:solidFill>
                <a:effectLst/>
                <a:uLnTx/>
                <a:uFillTx/>
                <a:latin typeface="Arial" panose="020B0604020202020204"/>
                <a:ea typeface="+mn-ea"/>
                <a:cs typeface="+mn-cs"/>
              </a:rPr>
              <a:t>Nos quatre priorités s’inscrivent dans le cadre de la </a:t>
            </a: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Stratégie Nationale Bas Carbone </a:t>
            </a:r>
          </a:p>
        </p:txBody>
      </p:sp>
      <p:pic>
        <p:nvPicPr>
          <p:cNvPr id="7" name="Image 6">
            <a:extLst>
              <a:ext uri="{FF2B5EF4-FFF2-40B4-BE49-F238E27FC236}">
                <a16:creationId xmlns:a16="http://schemas.microsoft.com/office/drawing/2014/main" id="{C0AB3E08-965B-4FDB-99BC-E001A03CD1FE}"/>
              </a:ext>
            </a:extLst>
          </p:cNvPr>
          <p:cNvPicPr>
            <a:picLocks noChangeAspect="1"/>
          </p:cNvPicPr>
          <p:nvPr/>
        </p:nvPicPr>
        <p:blipFill rotWithShape="1">
          <a:blip r:embed="rId8"/>
          <a:srcRect l="2222" t="18121" r="12370"/>
          <a:stretch/>
        </p:blipFill>
        <p:spPr>
          <a:xfrm>
            <a:off x="5056373" y="1480564"/>
            <a:ext cx="5346058" cy="4485485"/>
          </a:xfrm>
          <a:prstGeom prst="rect">
            <a:avLst/>
          </a:prstGeom>
        </p:spPr>
      </p:pic>
      <p:pic>
        <p:nvPicPr>
          <p:cNvPr id="8" name="Image 7">
            <a:extLst>
              <a:ext uri="{FF2B5EF4-FFF2-40B4-BE49-F238E27FC236}">
                <a16:creationId xmlns:a16="http://schemas.microsoft.com/office/drawing/2014/main" id="{C3687A5D-EEA8-4811-9D0D-266ADB0D0703}"/>
              </a:ext>
            </a:extLst>
          </p:cNvPr>
          <p:cNvPicPr>
            <a:picLocks noChangeAspect="1"/>
          </p:cNvPicPr>
          <p:nvPr/>
        </p:nvPicPr>
        <p:blipFill rotWithShape="1">
          <a:blip r:embed="rId9"/>
          <a:srcRect l="2711" t="8038" r="74897"/>
          <a:stretch/>
        </p:blipFill>
        <p:spPr>
          <a:xfrm>
            <a:off x="1030259" y="4316361"/>
            <a:ext cx="1408141" cy="1604769"/>
          </a:xfrm>
          <a:prstGeom prst="rect">
            <a:avLst/>
          </a:prstGeom>
        </p:spPr>
      </p:pic>
      <p:sp>
        <p:nvSpPr>
          <p:cNvPr id="11" name="Espace réservé du texte 10">
            <a:extLst>
              <a:ext uri="{FF2B5EF4-FFF2-40B4-BE49-F238E27FC236}">
                <a16:creationId xmlns:a16="http://schemas.microsoft.com/office/drawing/2014/main" id="{78900062-F7C3-4BA9-8377-77516FC4A026}"/>
              </a:ext>
            </a:extLst>
          </p:cNvPr>
          <p:cNvSpPr txBox="1">
            <a:spLocks/>
          </p:cNvSpPr>
          <p:nvPr/>
        </p:nvSpPr>
        <p:spPr>
          <a:xfrm>
            <a:off x="2438400" y="4771479"/>
            <a:ext cx="3007681" cy="3143005"/>
          </a:xfrm>
          <a:prstGeom prst="rect">
            <a:avLst/>
          </a:prstGeom>
        </p:spPr>
        <p:txBody>
          <a:bodyPr anchor="t">
            <a:noAutofit/>
          </a:bodyPr>
          <a:lstStyle>
            <a:lvl1pPr marL="0" indent="0" algn="l" defTabSz="913042" rtl="0" eaLnBrk="1" latinLnBrk="0" hangingPunct="1">
              <a:lnSpc>
                <a:spcPct val="90000"/>
              </a:lnSpc>
              <a:spcBef>
                <a:spcPts val="0"/>
              </a:spcBef>
              <a:buFont typeface="Arial" panose="020B0604020202020204" pitchFamily="34" charset="0"/>
              <a:buNone/>
              <a:defRPr sz="1715"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marL="0" marR="0" lvl="0" indent="0" algn="l" defTabSz="913042"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seront déployés d’ici 2024</a:t>
            </a:r>
          </a:p>
          <a:p>
            <a:pPr marL="0" marR="0" lvl="0" indent="0" algn="l" defTabSz="913042"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pour les projets en faveur de la TEE</a:t>
            </a:r>
          </a:p>
        </p:txBody>
      </p:sp>
    </p:spTree>
    <p:extLst>
      <p:ext uri="{BB962C8B-B14F-4D97-AF65-F5344CB8AC3E}">
        <p14:creationId xmlns:p14="http://schemas.microsoft.com/office/powerpoint/2010/main" val="39580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16706D-1933-408A-AFC4-408C8E6865B5}"/>
              </a:ext>
            </a:extLst>
          </p:cNvPr>
          <p:cNvPicPr>
            <a:picLocks noChangeAspect="1"/>
          </p:cNvPicPr>
          <p:nvPr/>
        </p:nvPicPr>
        <p:blipFill>
          <a:blip r:embed="rId3">
            <a:grayscl/>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994011" y="1179100"/>
            <a:ext cx="1974165" cy="4152555"/>
          </a:xfrm>
          <a:prstGeom prst="rect">
            <a:avLst/>
          </a:prstGeom>
        </p:spPr>
      </p:pic>
      <p:pic>
        <p:nvPicPr>
          <p:cNvPr id="2" name="Image 1">
            <a:extLst>
              <a:ext uri="{FF2B5EF4-FFF2-40B4-BE49-F238E27FC236}">
                <a16:creationId xmlns:a16="http://schemas.microsoft.com/office/drawing/2014/main" id="{D2386F2E-C461-4E89-852C-2181C9EBA037}"/>
              </a:ext>
            </a:extLst>
          </p:cNvPr>
          <p:cNvPicPr>
            <a:picLocks noChangeAspect="1"/>
          </p:cNvPicPr>
          <p:nvPr/>
        </p:nvPicPr>
        <p:blipFill rotWithShape="1">
          <a:blip r:embed="rId5"/>
          <a:srcRect t="10919"/>
          <a:stretch/>
        </p:blipFill>
        <p:spPr>
          <a:xfrm>
            <a:off x="0" y="1293202"/>
            <a:ext cx="3618490" cy="4525018"/>
          </a:xfrm>
          <a:prstGeom prst="rect">
            <a:avLst/>
          </a:prstGeom>
          <a:ln>
            <a:noFill/>
          </a:ln>
          <a:effectLst>
            <a:outerShdw blurRad="292100" dist="139700" dir="2700000" algn="tl" rotWithShape="0">
              <a:srgbClr val="333333">
                <a:alpha val="65000"/>
              </a:srgbClr>
            </a:outerShdw>
          </a:effectLst>
        </p:spPr>
      </p:pic>
      <p:sp>
        <p:nvSpPr>
          <p:cNvPr id="7" name="Espace réservé du numéro de diapositive 6">
            <a:extLst>
              <a:ext uri="{FF2B5EF4-FFF2-40B4-BE49-F238E27FC236}">
                <a16:creationId xmlns:a16="http://schemas.microsoft.com/office/drawing/2014/main" id="{A952BE01-B0A6-457F-8F13-71DB12970A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4807F7-841D-4BF9-B610-27A359B950A1}" type="slidenum">
              <a:rPr kumimoji="0" lang="fr-FR" sz="953" b="0" i="0" u="none" strike="noStrike" kern="1200" cap="none" spc="0" normalizeH="0" baseline="0" noProof="0" smtClean="0">
                <a:ln>
                  <a:noFill/>
                </a:ln>
                <a:solidFill>
                  <a:srgbClr val="E2001A"/>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fr-FR" sz="953" b="0" i="0" u="none" strike="noStrike" kern="1200" cap="none" spc="0" normalizeH="0" baseline="0" noProof="0">
              <a:ln>
                <a:noFill/>
              </a:ln>
              <a:solidFill>
                <a:srgbClr val="E2001A"/>
              </a:solidFill>
              <a:effectLst/>
              <a:uLnTx/>
              <a:uFillTx/>
              <a:latin typeface="Montserrat"/>
              <a:ea typeface="+mn-ea"/>
              <a:cs typeface="+mn-cs"/>
            </a:endParaRPr>
          </a:p>
        </p:txBody>
      </p:sp>
      <p:sp>
        <p:nvSpPr>
          <p:cNvPr id="15" name="Titre 3">
            <a:extLst>
              <a:ext uri="{FF2B5EF4-FFF2-40B4-BE49-F238E27FC236}">
                <a16:creationId xmlns:a16="http://schemas.microsoft.com/office/drawing/2014/main" id="{C3EF0882-56CB-407D-96FD-F4751413F41C}"/>
              </a:ext>
            </a:extLst>
          </p:cNvPr>
          <p:cNvSpPr txBox="1">
            <a:spLocks/>
          </p:cNvSpPr>
          <p:nvPr/>
        </p:nvSpPr>
        <p:spPr>
          <a:xfrm>
            <a:off x="955240" y="581227"/>
            <a:ext cx="9370177" cy="468000"/>
          </a:xfrm>
          <a:prstGeom prst="rect">
            <a:avLst/>
          </a:prstGeom>
        </p:spPr>
        <p:txBody>
          <a:bodyPr>
            <a:noAutofit/>
          </a:bodyPr>
          <a:lstStyle>
            <a:lvl1pPr algn="l" defTabSz="913042" rtl="0" eaLnBrk="1" latinLnBrk="0" hangingPunct="1">
              <a:lnSpc>
                <a:spcPct val="90000"/>
              </a:lnSpc>
              <a:spcBef>
                <a:spcPct val="0"/>
              </a:spcBef>
              <a:buNone/>
              <a:defRPr sz="2858" b="1" kern="1200">
                <a:solidFill>
                  <a:schemeClr val="tx1"/>
                </a:solidFill>
                <a:latin typeface="+mj-lt"/>
                <a:ea typeface="+mj-ea"/>
                <a:cs typeface="+mj-cs"/>
              </a:defRPr>
            </a:lvl1pPr>
          </a:lstStyle>
          <a:p>
            <a:pPr marL="0" marR="0" lvl="0" indent="0" algn="l" defTabSz="913042" rtl="0" eaLnBrk="1" fontAlgn="auto" latinLnBrk="0" hangingPunct="1">
              <a:lnSpc>
                <a:spcPct val="90000"/>
              </a:lnSpc>
              <a:spcBef>
                <a:spcPct val="0"/>
              </a:spcBef>
              <a:spcAft>
                <a:spcPts val="0"/>
              </a:spcAft>
              <a:buClrTx/>
              <a:buSzTx/>
              <a:buFontTx/>
              <a:buNone/>
              <a:tabLst/>
              <a:defRPr/>
            </a:pPr>
            <a:r>
              <a:rPr kumimoji="0" lang="fr-FR" sz="3000" b="1" i="0" u="none" strike="noStrike" kern="1200" cap="none" spc="0" normalizeH="0" baseline="0" noProof="0" dirty="0">
                <a:ln>
                  <a:noFill/>
                </a:ln>
                <a:solidFill>
                  <a:srgbClr val="E5281D"/>
                </a:solidFill>
                <a:effectLst/>
                <a:uLnTx/>
                <a:uFillTx/>
                <a:latin typeface="Arial" panose="020B0604020202020204"/>
                <a:ea typeface="+mj-ea"/>
                <a:cs typeface="+mj-cs"/>
              </a:rPr>
              <a:t>Infrastructures énergétiques</a:t>
            </a:r>
          </a:p>
        </p:txBody>
      </p:sp>
      <p:sp>
        <p:nvSpPr>
          <p:cNvPr id="19" name="ZoneTexte 18">
            <a:extLst>
              <a:ext uri="{FF2B5EF4-FFF2-40B4-BE49-F238E27FC236}">
                <a16:creationId xmlns:a16="http://schemas.microsoft.com/office/drawing/2014/main" id="{09BBDEEE-703C-43C8-8DF0-B3AD4C5626A3}"/>
              </a:ext>
            </a:extLst>
          </p:cNvPr>
          <p:cNvSpPr txBox="1"/>
          <p:nvPr/>
        </p:nvSpPr>
        <p:spPr>
          <a:xfrm>
            <a:off x="4862822" y="1009058"/>
            <a:ext cx="5287942"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663333"/>
                </a:solidFill>
                <a:effectLst/>
                <a:uLnTx/>
                <a:uFillTx/>
                <a:latin typeface="HelveticaNeue-CondensedBold"/>
                <a:ea typeface="+mn-ea"/>
                <a:cs typeface="+mn-cs"/>
              </a:rPr>
              <a:t>Ingénierie de projet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5281D"/>
                </a:solidFill>
                <a:effectLst/>
                <a:uLnTx/>
                <a:uFillTx/>
                <a:latin typeface="HelveticaNeue-CondensedBold"/>
                <a:ea typeface="+mn-ea"/>
                <a:cs typeface="+mn-cs"/>
              </a:rPr>
              <a:t>Accompagnement des collectivités dans le montage du projet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E5281D"/>
                </a:solidFill>
                <a:effectLst/>
                <a:uLnTx/>
                <a:uFillTx/>
                <a:latin typeface="HelveticaNeue-CondensedBold"/>
                <a:ea typeface="+mn-ea"/>
                <a:cs typeface="+mn-cs"/>
              </a:rPr>
              <a:t>Possibilités de cofinancement des études amont: faisabilité, opportunités, montages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663333"/>
              </a:solidFill>
              <a:effectLst/>
              <a:uLnTx/>
              <a:uFillTx/>
              <a:latin typeface="HelveticaNeueLTPro-Md"/>
              <a:ea typeface="+mn-ea"/>
              <a:cs typeface="+mn-cs"/>
            </a:endParaRPr>
          </a:p>
        </p:txBody>
      </p:sp>
      <p:sp>
        <p:nvSpPr>
          <p:cNvPr id="11" name="ZoneTexte 10">
            <a:extLst>
              <a:ext uri="{FF2B5EF4-FFF2-40B4-BE49-F238E27FC236}">
                <a16:creationId xmlns:a16="http://schemas.microsoft.com/office/drawing/2014/main" id="{B28514AA-5959-4EC2-997D-6C5E92281569}"/>
              </a:ext>
            </a:extLst>
          </p:cNvPr>
          <p:cNvSpPr txBox="1"/>
          <p:nvPr/>
        </p:nvSpPr>
        <p:spPr>
          <a:xfrm>
            <a:off x="5996313" y="2821884"/>
            <a:ext cx="4906149"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663333"/>
                </a:solidFill>
                <a:effectLst/>
                <a:uLnTx/>
                <a:uFillTx/>
                <a:latin typeface="HelveticaNeue-CondensedBold"/>
                <a:ea typeface="+mn-ea"/>
                <a:cs typeface="+mn-cs"/>
              </a:rPr>
              <a:t>Financement sur Livret A: Prêt Relance Verte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663333"/>
              </a:solidFill>
              <a:effectLst/>
              <a:uLnTx/>
              <a:uFillTx/>
              <a:latin typeface="HelveticaNeue-CondensedBold"/>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HelveticaNeue-CondensedBold"/>
                <a:ea typeface="+mn-ea"/>
                <a:cs typeface="+mn-cs"/>
              </a:rPr>
              <a:t>Une offre de prêt au taux du livret A + 0,40%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63333"/>
                </a:solidFill>
                <a:effectLst/>
                <a:uLnTx/>
                <a:uFillTx/>
                <a:latin typeface="HelveticaNeue-CondensedBold"/>
                <a:ea typeface="+mn-ea"/>
                <a:cs typeface="+mn-cs"/>
              </a:rPr>
              <a:t>Tri, valorisation des déchets, réseaux de chaleurs…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63333"/>
                </a:solidFill>
                <a:effectLst/>
                <a:uLnTx/>
                <a:uFillTx/>
                <a:latin typeface="HelveticaNeue-CondensedBold"/>
                <a:ea typeface="+mn-ea"/>
                <a:cs typeface="+mn-cs"/>
              </a:rPr>
              <a:t>100% du besoin de financement - Durée de 25 à 50 ans</a:t>
            </a:r>
          </a:p>
        </p:txBody>
      </p:sp>
      <p:sp>
        <p:nvSpPr>
          <p:cNvPr id="12" name="ZoneTexte 11">
            <a:extLst>
              <a:ext uri="{FF2B5EF4-FFF2-40B4-BE49-F238E27FC236}">
                <a16:creationId xmlns:a16="http://schemas.microsoft.com/office/drawing/2014/main" id="{7F7EE708-8161-4BAC-98B2-3958CD2C7F24}"/>
              </a:ext>
            </a:extLst>
          </p:cNvPr>
          <p:cNvSpPr txBox="1"/>
          <p:nvPr/>
        </p:nvSpPr>
        <p:spPr>
          <a:xfrm>
            <a:off x="4981093" y="4708785"/>
            <a:ext cx="681336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663333"/>
                </a:solidFill>
                <a:effectLst/>
                <a:uLnTx/>
                <a:uFillTx/>
                <a:latin typeface="HelveticaNeue-CondensedBold"/>
                <a:ea typeface="+mn-ea"/>
                <a:cs typeface="+mn-cs"/>
              </a:rPr>
              <a:t>Investisseur en Fonds propres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HelveticaNeue-CondensedBold"/>
                <a:ea typeface="+mn-ea"/>
                <a:cs typeface="+mn-cs"/>
              </a:rPr>
              <a:t>Prise de participation </a:t>
            </a:r>
            <a:r>
              <a:rPr kumimoji="0" lang="fr-FR" sz="1400" b="0" i="0" u="none" strike="noStrike" kern="1200" cap="none" spc="0" normalizeH="0" baseline="0" noProof="0" dirty="0">
                <a:ln>
                  <a:noFill/>
                </a:ln>
                <a:solidFill>
                  <a:srgbClr val="663333"/>
                </a:solidFill>
                <a:effectLst/>
                <a:uLnTx/>
                <a:uFillTx/>
                <a:latin typeface="HelveticaNeue-CondensedBold"/>
                <a:ea typeface="+mn-ea"/>
                <a:cs typeface="+mn-cs"/>
              </a:rPr>
              <a:t>dans des installations de valorisation des déchets, de réseaux de chaleurs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663333"/>
                </a:solidFill>
                <a:effectLst/>
                <a:uLnTx/>
                <a:uFillTx/>
                <a:latin typeface="HelveticaNeue-CondensedBold"/>
                <a:ea typeface="+mn-ea"/>
                <a:cs typeface="+mn-cs"/>
              </a:rPr>
              <a:t>Candidature en groupement  à des DSP / Montages SEMOP / Montage de gré à gré</a:t>
            </a:r>
          </a:p>
        </p:txBody>
      </p:sp>
    </p:spTree>
    <p:extLst>
      <p:ext uri="{BB962C8B-B14F-4D97-AF65-F5344CB8AC3E}">
        <p14:creationId xmlns:p14="http://schemas.microsoft.com/office/powerpoint/2010/main" val="2977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468" y="1810517"/>
            <a:ext cx="11127829" cy="3754711"/>
          </a:xfrm>
        </p:spPr>
        <p:txBody>
          <a:bodyPr>
            <a:noAutofit/>
          </a:bodyPr>
          <a:lstStyle/>
          <a:p>
            <a:pPr marL="571500" indent="-571500">
              <a:buFont typeface="Wingdings" panose="05000000000000000000" pitchFamily="2" charset="2"/>
              <a:buChar char="Ø"/>
            </a:pPr>
            <a:r>
              <a:rPr lang="fr-FR" sz="3600" cap="small" dirty="0">
                <a:solidFill>
                  <a:srgbClr val="0070C0"/>
                </a:solidFill>
              </a:rPr>
              <a:t>La prévention des déchets ménagers et assimilés, une priorité du Volet Déchets du SRADDET </a:t>
            </a:r>
            <a:r>
              <a:rPr lang="fr-FR" sz="3600" cap="small" dirty="0"/>
              <a:t/>
            </a:r>
            <a:br>
              <a:rPr lang="fr-FR" sz="3600" cap="small" dirty="0"/>
            </a:br>
            <a:r>
              <a:rPr lang="fr-FR" sz="3600" cap="small" dirty="0"/>
              <a:t/>
            </a:r>
            <a:br>
              <a:rPr lang="fr-FR" sz="3600" cap="small" dirty="0"/>
            </a:br>
            <a:r>
              <a:rPr lang="fr-FR" sz="3600" cap="small" dirty="0"/>
              <a:t>	</a:t>
            </a:r>
            <a:r>
              <a:rPr lang="fr-FR" sz="3600" cap="small" dirty="0">
                <a:solidFill>
                  <a:schemeClr val="accent6"/>
                </a:solidFill>
              </a:rPr>
              <a:t>La Région souhaite poursuivre 		l’accompagnement des collectivités en   	faveur de la prévention des DMA</a:t>
            </a:r>
            <a:br>
              <a:rPr lang="fr-FR" sz="3600" cap="small" dirty="0">
                <a:solidFill>
                  <a:schemeClr val="accent6"/>
                </a:solidFill>
              </a:rPr>
            </a:br>
            <a:r>
              <a:rPr lang="fr-FR" sz="3600" cap="small" dirty="0"/>
              <a:t/>
            </a:r>
            <a:br>
              <a:rPr lang="fr-FR" sz="3600" cap="small" dirty="0"/>
            </a:br>
            <a:endParaRPr lang="fr-FR" sz="3600" cap="small" dirty="0"/>
          </a:p>
        </p:txBody>
      </p:sp>
      <p:sp>
        <p:nvSpPr>
          <p:cNvPr id="3" name="Espace réservé du contenu 2"/>
          <p:cNvSpPr>
            <a:spLocks noGrp="1"/>
          </p:cNvSpPr>
          <p:nvPr>
            <p:ph idx="1"/>
          </p:nvPr>
        </p:nvSpPr>
        <p:spPr>
          <a:xfrm>
            <a:off x="1815662" y="6721475"/>
            <a:ext cx="10376338" cy="4682358"/>
          </a:xfrm>
        </p:spPr>
        <p:txBody>
          <a:bodyPr/>
          <a:lstStyle/>
          <a:p>
            <a:pPr marL="0" indent="0">
              <a:buNone/>
            </a:pPr>
            <a:r>
              <a:rPr lang="fr-FR" dirty="0"/>
              <a:t>  </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4</a:t>
            </a:fld>
            <a:endParaRPr lang="fr-FR" dirty="0"/>
          </a:p>
        </p:txBody>
      </p:sp>
    </p:spTree>
    <p:extLst>
      <p:ext uri="{BB962C8B-B14F-4D97-AF65-F5344CB8AC3E}">
        <p14:creationId xmlns:p14="http://schemas.microsoft.com/office/powerpoint/2010/main" val="1343663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952BE01-B0A6-457F-8F13-71DB12970A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4807F7-841D-4BF9-B610-27A359B950A1}" type="slidenum">
              <a:rPr kumimoji="0" lang="fr-FR" sz="953" b="0" i="0" u="none" strike="noStrike" kern="1200" cap="none" spc="0" normalizeH="0" baseline="0" noProof="0" smtClean="0">
                <a:ln>
                  <a:noFill/>
                </a:ln>
                <a:solidFill>
                  <a:srgbClr val="E2001A"/>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r-FR" sz="953" b="0" i="0" u="none" strike="noStrike" kern="1200" cap="none" spc="0" normalizeH="0" baseline="0" noProof="0">
              <a:ln>
                <a:noFill/>
              </a:ln>
              <a:solidFill>
                <a:srgbClr val="E2001A"/>
              </a:solidFill>
              <a:effectLst/>
              <a:uLnTx/>
              <a:uFillTx/>
              <a:latin typeface="Montserrat"/>
              <a:ea typeface="+mn-ea"/>
              <a:cs typeface="+mn-cs"/>
            </a:endParaRPr>
          </a:p>
        </p:txBody>
      </p:sp>
      <p:sp>
        <p:nvSpPr>
          <p:cNvPr id="15" name="Titre 3">
            <a:extLst>
              <a:ext uri="{FF2B5EF4-FFF2-40B4-BE49-F238E27FC236}">
                <a16:creationId xmlns:a16="http://schemas.microsoft.com/office/drawing/2014/main" id="{C3EF0882-56CB-407D-96FD-F4751413F41C}"/>
              </a:ext>
            </a:extLst>
          </p:cNvPr>
          <p:cNvSpPr txBox="1">
            <a:spLocks/>
          </p:cNvSpPr>
          <p:nvPr/>
        </p:nvSpPr>
        <p:spPr>
          <a:xfrm>
            <a:off x="955240" y="581227"/>
            <a:ext cx="9370177" cy="468000"/>
          </a:xfrm>
          <a:prstGeom prst="rect">
            <a:avLst/>
          </a:prstGeom>
        </p:spPr>
        <p:txBody>
          <a:bodyPr>
            <a:noAutofit/>
          </a:bodyPr>
          <a:lstStyle>
            <a:lvl1pPr algn="l" defTabSz="913042" rtl="0" eaLnBrk="1" latinLnBrk="0" hangingPunct="1">
              <a:lnSpc>
                <a:spcPct val="90000"/>
              </a:lnSpc>
              <a:spcBef>
                <a:spcPct val="0"/>
              </a:spcBef>
              <a:buNone/>
              <a:defRPr sz="2858" b="1" kern="1200">
                <a:solidFill>
                  <a:schemeClr val="tx1"/>
                </a:solidFill>
                <a:latin typeface="+mj-lt"/>
                <a:ea typeface="+mj-ea"/>
                <a:cs typeface="+mj-cs"/>
              </a:defRPr>
            </a:lvl1pPr>
          </a:lstStyle>
          <a:p>
            <a:pPr marL="0" marR="0" lvl="0" indent="0" algn="l" defTabSz="913042" rtl="0" eaLnBrk="1" fontAlgn="auto" latinLnBrk="0" hangingPunct="1">
              <a:lnSpc>
                <a:spcPct val="90000"/>
              </a:lnSpc>
              <a:spcBef>
                <a:spcPct val="0"/>
              </a:spcBef>
              <a:spcAft>
                <a:spcPts val="0"/>
              </a:spcAft>
              <a:buClrTx/>
              <a:buSzTx/>
              <a:buFontTx/>
              <a:buNone/>
              <a:tabLst/>
              <a:defRPr/>
            </a:pPr>
            <a:r>
              <a:rPr kumimoji="0" lang="fr-FR" sz="3000" b="1" i="0" u="none" strike="noStrike" kern="1200" cap="none" spc="0" normalizeH="0" baseline="0" noProof="0" dirty="0">
                <a:ln>
                  <a:noFill/>
                </a:ln>
                <a:solidFill>
                  <a:srgbClr val="E5281D"/>
                </a:solidFill>
                <a:effectLst/>
                <a:uLnTx/>
                <a:uFillTx/>
                <a:latin typeface="Arial" panose="020B0604020202020204"/>
                <a:ea typeface="+mj-ea"/>
                <a:cs typeface="+mj-cs"/>
              </a:rPr>
              <a:t>Infrastructures énergétiques</a:t>
            </a:r>
          </a:p>
        </p:txBody>
      </p:sp>
      <p:pic>
        <p:nvPicPr>
          <p:cNvPr id="3" name="Image 2">
            <a:extLst>
              <a:ext uri="{FF2B5EF4-FFF2-40B4-BE49-F238E27FC236}">
                <a16:creationId xmlns:a16="http://schemas.microsoft.com/office/drawing/2014/main" id="{BBDDBA32-D03D-9E01-54A3-008A5E2F4A0E}"/>
              </a:ext>
            </a:extLst>
          </p:cNvPr>
          <p:cNvPicPr>
            <a:picLocks noChangeAspect="1"/>
          </p:cNvPicPr>
          <p:nvPr/>
        </p:nvPicPr>
        <p:blipFill rotWithShape="1">
          <a:blip r:embed="rId3"/>
          <a:srcRect l="30426" r="12692"/>
          <a:stretch/>
        </p:blipFill>
        <p:spPr>
          <a:xfrm>
            <a:off x="0" y="1330910"/>
            <a:ext cx="3696145" cy="4331982"/>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D04767E2-3B30-30AF-7376-E89E8FC37889}"/>
              </a:ext>
            </a:extLst>
          </p:cNvPr>
          <p:cNvSpPr txBox="1"/>
          <p:nvPr/>
        </p:nvSpPr>
        <p:spPr>
          <a:xfrm>
            <a:off x="4225635" y="3262746"/>
            <a:ext cx="6239165" cy="1992340"/>
          </a:xfrm>
          <a:prstGeom prst="rect">
            <a:avLst/>
          </a:prstGeom>
          <a:noFill/>
        </p:spPr>
        <p:txBody>
          <a:bodyPr wrap="square">
            <a:spAutoFit/>
          </a:bodyPr>
          <a:lstStyle/>
          <a:p>
            <a:pPr marL="0" marR="0" lvl="0" indent="0" algn="just" defTabSz="913042" rtl="0" eaLnBrk="1" fontAlgn="auto" latinLnBrk="0" hangingPunct="1">
              <a:lnSpc>
                <a:spcPct val="90000"/>
              </a:lnSpc>
              <a:spcBef>
                <a:spcPts val="0"/>
              </a:spcBef>
              <a:spcAft>
                <a:spcPts val="0"/>
              </a:spcAft>
              <a:buClrTx/>
              <a:buSzTx/>
              <a:buFontTx/>
              <a:buNone/>
              <a:tabLst/>
              <a:defRPr/>
            </a:pP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Réalisation d’un Centre De Tri de 33 000 tonnes avec Extension des Consignes de Tri 6M€</a:t>
            </a:r>
          </a:p>
          <a:p>
            <a:pPr marL="0" marR="0" lvl="0" indent="0" algn="just" defTabSz="913042" rtl="0" eaLnBrk="1" fontAlgn="auto" latinLnBrk="0" hangingPunct="1">
              <a:lnSpc>
                <a:spcPct val="90000"/>
              </a:lnSpc>
              <a:spcBef>
                <a:spcPts val="0"/>
              </a:spcBef>
              <a:spcAft>
                <a:spcPts val="0"/>
              </a:spcAft>
              <a:buClrTx/>
              <a:buSzTx/>
              <a:buFontTx/>
              <a:buNone/>
              <a:tabLst/>
              <a:defRPr/>
            </a:pPr>
            <a:endPar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endParaRPr>
          </a:p>
          <a:p>
            <a:pPr marL="0" marR="0" lvl="0" indent="0" algn="just" defTabSz="913042" rtl="0" eaLnBrk="1" fontAlgn="auto" latinLnBrk="0" hangingPunct="1">
              <a:lnSpc>
                <a:spcPct val="90000"/>
              </a:lnSpc>
              <a:spcBef>
                <a:spcPts val="0"/>
              </a:spcBef>
              <a:spcAft>
                <a:spcPts val="0"/>
              </a:spcAft>
              <a:buClrTx/>
              <a:buSzTx/>
              <a:buFontTx/>
              <a:buNone/>
              <a:tabLst/>
              <a:defRPr/>
            </a:pP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Extension du Centre de Valorisation Energétique de Douchy-les-Mines 6M€</a:t>
            </a:r>
          </a:p>
          <a:p>
            <a:pPr marL="0" marR="0" lvl="0" indent="0" algn="just" defTabSz="913042" rtl="0" eaLnBrk="1" fontAlgn="auto" latinLnBrk="0" hangingPunct="1">
              <a:lnSpc>
                <a:spcPct val="90000"/>
              </a:lnSpc>
              <a:spcBef>
                <a:spcPts val="0"/>
              </a:spcBef>
              <a:spcAft>
                <a:spcPts val="0"/>
              </a:spcAft>
              <a:buClrTx/>
              <a:buSzTx/>
              <a:buFontTx/>
              <a:buNone/>
              <a:tabLst/>
              <a:defRPr/>
            </a:pPr>
            <a:endPar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endParaRPr>
          </a:p>
          <a:p>
            <a:pPr marL="0" marR="0" lvl="0" indent="0" algn="just" defTabSz="913042" rtl="0" eaLnBrk="1" fontAlgn="auto" latinLnBrk="0" hangingPunct="1">
              <a:lnSpc>
                <a:spcPct val="90000"/>
              </a:lnSpc>
              <a:spcBef>
                <a:spcPts val="0"/>
              </a:spcBef>
              <a:spcAft>
                <a:spcPts val="0"/>
              </a:spcAft>
              <a:buClrTx/>
              <a:buSzTx/>
              <a:buFontTx/>
              <a:buNone/>
              <a:tabLst/>
              <a:defRPr/>
            </a:pPr>
            <a:r>
              <a:rPr kumimoji="0" lang="fr-FR" sz="1715" b="1" i="0" u="none" strike="noStrike" kern="1200" cap="none" spc="0" normalizeH="0" baseline="0" noProof="0" dirty="0">
                <a:ln>
                  <a:noFill/>
                </a:ln>
                <a:solidFill>
                  <a:srgbClr val="85746D"/>
                </a:solidFill>
                <a:effectLst/>
                <a:uLnTx/>
                <a:uFillTx/>
                <a:latin typeface="Arial" panose="020B0604020202020204"/>
                <a:ea typeface="+mn-ea"/>
                <a:cs typeface="+mn-cs"/>
              </a:rPr>
              <a:t>Mise en place du Réseau de Chaleur Urbain de Denain 3,4M€</a:t>
            </a:r>
          </a:p>
        </p:txBody>
      </p:sp>
      <p:pic>
        <p:nvPicPr>
          <p:cNvPr id="508930" name="Picture 2" descr="Siaved - Producteur de Ressources">
            <a:extLst>
              <a:ext uri="{FF2B5EF4-FFF2-40B4-BE49-F238E27FC236}">
                <a16:creationId xmlns:a16="http://schemas.microsoft.com/office/drawing/2014/main" id="{48AE7F1B-FCE1-4B56-15CB-2086DF71CF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05" b="18803"/>
          <a:stretch/>
        </p:blipFill>
        <p:spPr bwMode="auto">
          <a:xfrm>
            <a:off x="6019654" y="1330910"/>
            <a:ext cx="2143125" cy="133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86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856508F-49E8-43CD-B2CC-1B1786883BDD}"/>
              </a:ext>
            </a:extLst>
          </p:cNvPr>
          <p:cNvSpPr txBox="1"/>
          <p:nvPr/>
        </p:nvSpPr>
        <p:spPr>
          <a:xfrm>
            <a:off x="3474721" y="1805412"/>
            <a:ext cx="5289452"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Merci de votre attention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C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Arial" panose="020B0604020202020204"/>
                <a:ea typeface="+mn-ea"/>
                <a:cs typeface="+mn-cs"/>
              </a:rPr>
              <a:t>Fabien RICHARD</a:t>
            </a:r>
          </a:p>
        </p:txBody>
      </p:sp>
      <p:pic>
        <p:nvPicPr>
          <p:cNvPr id="3" name="Image 2">
            <a:extLst>
              <a:ext uri="{FF2B5EF4-FFF2-40B4-BE49-F238E27FC236}">
                <a16:creationId xmlns:a16="http://schemas.microsoft.com/office/drawing/2014/main" id="{709BEDE8-B264-4317-AE53-F99043A83720}"/>
              </a:ext>
            </a:extLst>
          </p:cNvPr>
          <p:cNvPicPr>
            <a:picLocks noChangeAspect="1"/>
          </p:cNvPicPr>
          <p:nvPr/>
        </p:nvPicPr>
        <p:blipFill>
          <a:blip r:embed="rId3"/>
          <a:stretch>
            <a:fillRect/>
          </a:stretch>
        </p:blipFill>
        <p:spPr>
          <a:xfrm>
            <a:off x="4520198" y="3005741"/>
            <a:ext cx="3151603" cy="1046861"/>
          </a:xfrm>
          <a:prstGeom prst="rect">
            <a:avLst/>
          </a:prstGeom>
        </p:spPr>
      </p:pic>
    </p:spTree>
    <p:extLst>
      <p:ext uri="{BB962C8B-B14F-4D97-AF65-F5344CB8AC3E}">
        <p14:creationId xmlns:p14="http://schemas.microsoft.com/office/powerpoint/2010/main" val="215757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B453F32-D57C-494C-AF29-246C5641A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279" y="4848375"/>
            <a:ext cx="1597794" cy="1597794"/>
          </a:xfrm>
          <a:prstGeom prst="rect">
            <a:avLst/>
          </a:prstGeom>
        </p:spPr>
      </p:pic>
      <p:sp>
        <p:nvSpPr>
          <p:cNvPr id="2" name="Titre 1"/>
          <p:cNvSpPr>
            <a:spLocks noGrp="1"/>
          </p:cNvSpPr>
          <p:nvPr>
            <p:ph type="ctrTitle"/>
          </p:nvPr>
        </p:nvSpPr>
        <p:spPr>
          <a:xfrm>
            <a:off x="4542856" y="3072716"/>
            <a:ext cx="6867266" cy="952632"/>
          </a:xfrm>
        </p:spPr>
        <p:txBody>
          <a:bodyPr>
            <a:normAutofit/>
          </a:bodyPr>
          <a:lstStyle/>
          <a:p>
            <a:r>
              <a:rPr lang="fr-FR" sz="3600" dirty="0"/>
              <a:t>QUESTIONS/RÉPONSES</a:t>
            </a:r>
            <a:r>
              <a:rPr lang="fr-FR" sz="3600" dirty="0">
                <a:solidFill>
                  <a:srgbClr val="93C11F"/>
                </a:solidFill>
              </a:rPr>
              <a:t/>
            </a:r>
            <a:br>
              <a:rPr lang="fr-FR" sz="3600" dirty="0">
                <a:solidFill>
                  <a:srgbClr val="93C11F"/>
                </a:solidFill>
              </a:rPr>
            </a:br>
            <a:endParaRPr lang="fr-FR" sz="2000" dirty="0">
              <a:solidFill>
                <a:srgbClr val="93C11F"/>
              </a:solidFill>
              <a:latin typeface="Verdana" panose="020B060403050404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72ED53D-CC6A-485D-9689-307484568AC2}"/>
              </a:ext>
            </a:extLst>
          </p:cNvPr>
          <p:cNvSpPr>
            <a:spLocks noGrp="1"/>
          </p:cNvSpPr>
          <p:nvPr>
            <p:ph type="sldNum" sz="quarter" idx="12"/>
          </p:nvPr>
        </p:nvSpPr>
        <p:spPr/>
        <p:txBody>
          <a:bodyPr/>
          <a:lstStyle/>
          <a:p>
            <a:fld id="{A21EAC81-DECF-47DB-B95F-F01DF5AEDC52}" type="slidenum">
              <a:rPr lang="fr-FR" smtClean="0"/>
              <a:t>42</a:t>
            </a:fld>
            <a:endParaRPr lang="fr-FR"/>
          </a:p>
        </p:txBody>
      </p:sp>
      <p:sp>
        <p:nvSpPr>
          <p:cNvPr id="4" name="Espace réservé du pied de page 3">
            <a:extLst>
              <a:ext uri="{FF2B5EF4-FFF2-40B4-BE49-F238E27FC236}">
                <a16:creationId xmlns:a16="http://schemas.microsoft.com/office/drawing/2014/main" id="{ACB7A5FD-CB11-4A15-8905-D3E4D38C6A8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67817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98CF70-FEC3-A644-9323-8B81FDAA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577" y="2032367"/>
            <a:ext cx="2569804" cy="2793265"/>
          </a:xfrm>
          <a:prstGeom prst="rect">
            <a:avLst/>
          </a:prstGeom>
        </p:spPr>
      </p:pic>
      <p:sp>
        <p:nvSpPr>
          <p:cNvPr id="4" name="Titre 7">
            <a:extLst>
              <a:ext uri="{FF2B5EF4-FFF2-40B4-BE49-F238E27FC236}">
                <a16:creationId xmlns:a16="http://schemas.microsoft.com/office/drawing/2014/main" id="{335DA1B3-ECA0-9C4A-9A7C-80F75B7F6AD3}"/>
              </a:ext>
            </a:extLst>
          </p:cNvPr>
          <p:cNvSpPr txBox="1">
            <a:spLocks/>
          </p:cNvSpPr>
          <p:nvPr/>
        </p:nvSpPr>
        <p:spPr>
          <a:xfrm>
            <a:off x="4891845" y="5876836"/>
            <a:ext cx="6692766" cy="440370"/>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400" dirty="0">
                <a:solidFill>
                  <a:srgbClr val="009FDF"/>
                </a:solidFill>
              </a:rPr>
              <a:t>www.hautsdefrance20202040.fr</a:t>
            </a:r>
          </a:p>
        </p:txBody>
      </p:sp>
      <p:sp>
        <p:nvSpPr>
          <p:cNvPr id="5" name="Titre 7">
            <a:extLst>
              <a:ext uri="{FF2B5EF4-FFF2-40B4-BE49-F238E27FC236}">
                <a16:creationId xmlns:a16="http://schemas.microsoft.com/office/drawing/2014/main" id="{D7C2988C-D4EB-0842-9B0A-725A12563855}"/>
              </a:ext>
            </a:extLst>
          </p:cNvPr>
          <p:cNvSpPr txBox="1">
            <a:spLocks/>
          </p:cNvSpPr>
          <p:nvPr/>
        </p:nvSpPr>
        <p:spPr>
          <a:xfrm>
            <a:off x="4891845" y="4281181"/>
            <a:ext cx="6692766" cy="1297272"/>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3700" dirty="0"/>
              <a:t>MERCI</a:t>
            </a:r>
            <a:r>
              <a:rPr lang="fr-FR" sz="3100" b="0" dirty="0"/>
              <a:t/>
            </a:r>
            <a:br>
              <a:rPr lang="fr-FR" sz="3100" b="0" dirty="0"/>
            </a:br>
            <a:r>
              <a:rPr lang="fr-FR" sz="3100" b="0" dirty="0"/>
              <a:t>DE VOTRE ATTENTION</a:t>
            </a:r>
          </a:p>
        </p:txBody>
      </p:sp>
      <p:sp>
        <p:nvSpPr>
          <p:cNvPr id="6" name="Titre 7">
            <a:extLst>
              <a:ext uri="{FF2B5EF4-FFF2-40B4-BE49-F238E27FC236}">
                <a16:creationId xmlns:a16="http://schemas.microsoft.com/office/drawing/2014/main" id="{FC870BE2-4D34-D244-8260-B9BA8DFBCFAC}"/>
              </a:ext>
            </a:extLst>
          </p:cNvPr>
          <p:cNvSpPr txBox="1">
            <a:spLocks/>
          </p:cNvSpPr>
          <p:nvPr/>
        </p:nvSpPr>
        <p:spPr>
          <a:xfrm>
            <a:off x="4891845" y="5578453"/>
            <a:ext cx="6692766" cy="440370"/>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1800" b="0" dirty="0">
                <a:solidFill>
                  <a:schemeClr val="tx1">
                    <a:lumMod val="50000"/>
                    <a:lumOff val="50000"/>
                  </a:schemeClr>
                </a:solidFill>
              </a:rPr>
              <a:t>Retrouvez toute l’actualité de l’Agence sur le site</a:t>
            </a:r>
          </a:p>
        </p:txBody>
      </p:sp>
      <p:sp>
        <p:nvSpPr>
          <p:cNvPr id="7" name="Titre 1">
            <a:extLst>
              <a:ext uri="{FF2B5EF4-FFF2-40B4-BE49-F238E27FC236}">
                <a16:creationId xmlns:a16="http://schemas.microsoft.com/office/drawing/2014/main" id="{CE787046-F561-47CD-8A06-A9EB5A7E13B6}"/>
              </a:ext>
            </a:extLst>
          </p:cNvPr>
          <p:cNvSpPr txBox="1">
            <a:spLocks/>
          </p:cNvSpPr>
          <p:nvPr/>
        </p:nvSpPr>
        <p:spPr>
          <a:xfrm>
            <a:off x="4891845" y="564962"/>
            <a:ext cx="7035112" cy="3798107"/>
          </a:xfrm>
          <a:prstGeom prst="rect">
            <a:avLst/>
          </a:prstGeom>
        </p:spPr>
        <p:txBody>
          <a:bodyPr>
            <a:normAutofit fontScale="47500" lnSpcReduction="20000"/>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5700" dirty="0"/>
              <a:t>Vos interlocuteurs </a:t>
            </a:r>
          </a:p>
          <a:p>
            <a:endParaRPr lang="fr-FR" sz="3200" dirty="0"/>
          </a:p>
          <a:p>
            <a:endParaRPr lang="fr-FR" sz="3200" dirty="0"/>
          </a:p>
          <a:p>
            <a:pPr>
              <a:lnSpc>
                <a:spcPct val="120000"/>
              </a:lnSpc>
            </a:pPr>
            <a:r>
              <a:rPr lang="fr-FR" sz="3800" dirty="0"/>
              <a:t>Jean Michel FOUQUET </a:t>
            </a:r>
          </a:p>
          <a:p>
            <a:pPr>
              <a:lnSpc>
                <a:spcPct val="120000"/>
              </a:lnSpc>
            </a:pPr>
            <a:r>
              <a:rPr lang="fr-FR" sz="3800" dirty="0">
                <a:solidFill>
                  <a:srgbClr val="009FDF"/>
                </a:solidFill>
              </a:rPr>
              <a:t>03 74 27 14 32 - </a:t>
            </a:r>
            <a:r>
              <a:rPr lang="fr-FR" sz="3800" dirty="0">
                <a:solidFill>
                  <a:srgbClr val="009FDF"/>
                </a:solidFill>
                <a:hlinkClick r:id="rId4">
                  <a:extLst>
                    <a:ext uri="{A12FA001-AC4F-418D-AE19-62706E023703}">
                      <ahyp:hlinkClr xmlns:ahyp="http://schemas.microsoft.com/office/drawing/2018/hyperlinkcolor" xmlns="" val="tx"/>
                    </a:ext>
                  </a:extLst>
                </a:hlinkClick>
              </a:rPr>
              <a:t>jean-michel.fouquet@hautsdefrance.fr</a:t>
            </a:r>
            <a:endParaRPr lang="fr-FR" sz="3800" dirty="0">
              <a:solidFill>
                <a:srgbClr val="009FDF"/>
              </a:solidFill>
            </a:endParaRPr>
          </a:p>
          <a:p>
            <a:pPr>
              <a:lnSpc>
                <a:spcPct val="120000"/>
              </a:lnSpc>
            </a:pPr>
            <a:endParaRPr lang="fr-FR" sz="3800" dirty="0">
              <a:solidFill>
                <a:srgbClr val="009FDF"/>
              </a:solidFill>
            </a:endParaRPr>
          </a:p>
          <a:p>
            <a:pPr>
              <a:lnSpc>
                <a:spcPct val="120000"/>
              </a:lnSpc>
            </a:pPr>
            <a:r>
              <a:rPr lang="fr-FR" sz="3800" dirty="0"/>
              <a:t>Damien DESCOINGS </a:t>
            </a:r>
          </a:p>
          <a:p>
            <a:pPr>
              <a:lnSpc>
                <a:spcPct val="120000"/>
              </a:lnSpc>
            </a:pPr>
            <a:r>
              <a:rPr lang="fr-FR" sz="3800" dirty="0">
                <a:solidFill>
                  <a:srgbClr val="009FDF"/>
                </a:solidFill>
              </a:rPr>
              <a:t>03 74 27 15 15 - </a:t>
            </a:r>
            <a:r>
              <a:rPr lang="fr-FR" sz="3800" dirty="0">
                <a:solidFill>
                  <a:srgbClr val="009FDF"/>
                </a:solidFill>
                <a:hlinkClick r:id="rId5">
                  <a:extLst>
                    <a:ext uri="{A12FA001-AC4F-418D-AE19-62706E023703}">
                      <ahyp:hlinkClr xmlns:ahyp="http://schemas.microsoft.com/office/drawing/2018/hyperlinkcolor" xmlns="" val="tx"/>
                    </a:ext>
                  </a:extLst>
                </a:hlinkClick>
              </a:rPr>
              <a:t>Damien.descoings@hautsdefrance.fr</a:t>
            </a:r>
            <a:endParaRPr lang="fr-FR" sz="3800" dirty="0">
              <a:solidFill>
                <a:srgbClr val="009FDF"/>
              </a:solidFill>
            </a:endParaRPr>
          </a:p>
          <a:p>
            <a:pPr>
              <a:lnSpc>
                <a:spcPct val="120000"/>
              </a:lnSpc>
            </a:pPr>
            <a:endParaRPr lang="fr-FR" sz="3800" dirty="0">
              <a:solidFill>
                <a:srgbClr val="009FDF"/>
              </a:solidFill>
            </a:endParaRPr>
          </a:p>
          <a:p>
            <a:pPr>
              <a:lnSpc>
                <a:spcPct val="120000"/>
              </a:lnSpc>
            </a:pPr>
            <a:r>
              <a:rPr lang="fr-FR" sz="3800" dirty="0"/>
              <a:t>Sylvie PERRAIN</a:t>
            </a:r>
          </a:p>
          <a:p>
            <a:pPr>
              <a:lnSpc>
                <a:spcPct val="120000"/>
              </a:lnSpc>
            </a:pPr>
            <a:r>
              <a:rPr lang="fr-FR" sz="3800" dirty="0">
                <a:solidFill>
                  <a:srgbClr val="009FDF"/>
                </a:solidFill>
              </a:rPr>
              <a:t>06 72 79 64 12 - </a:t>
            </a:r>
            <a:r>
              <a:rPr lang="fr-FR" sz="3800" dirty="0">
                <a:solidFill>
                  <a:srgbClr val="009FDF"/>
                </a:solidFill>
                <a:hlinkClick r:id="rId6">
                  <a:extLst>
                    <a:ext uri="{A12FA001-AC4F-418D-AE19-62706E023703}">
                      <ahyp:hlinkClr xmlns:ahyp="http://schemas.microsoft.com/office/drawing/2018/hyperlinkcolor" xmlns="" val="tx"/>
                    </a:ext>
                  </a:extLst>
                </a:hlinkClick>
              </a:rPr>
              <a:t>oikeo@orange.fr</a:t>
            </a:r>
            <a:endParaRPr lang="fr-FR" sz="3800" dirty="0">
              <a:solidFill>
                <a:srgbClr val="009FDF"/>
              </a:solidFill>
            </a:endParaRPr>
          </a:p>
          <a:p>
            <a:pPr>
              <a:lnSpc>
                <a:spcPct val="120000"/>
              </a:lnSpc>
            </a:pPr>
            <a:endParaRPr lang="fr-FR" sz="3800" dirty="0">
              <a:solidFill>
                <a:srgbClr val="009FDF"/>
              </a:solidFill>
            </a:endParaRPr>
          </a:p>
          <a:p>
            <a:pPr>
              <a:lnSpc>
                <a:spcPct val="120000"/>
              </a:lnSpc>
            </a:pPr>
            <a:r>
              <a:rPr lang="fr-FR" sz="3800" dirty="0"/>
              <a:t>Sébastien DESPLANQUES</a:t>
            </a:r>
            <a:br>
              <a:rPr lang="fr-FR" sz="3800" dirty="0"/>
            </a:br>
            <a:r>
              <a:rPr lang="fr-FR" sz="3800" dirty="0">
                <a:solidFill>
                  <a:srgbClr val="009FDF"/>
                </a:solidFill>
              </a:rPr>
              <a:t>06 80 02 55 44 - </a:t>
            </a:r>
            <a:r>
              <a:rPr lang="es-ES" sz="3800" dirty="0">
                <a:solidFill>
                  <a:srgbClr val="009FDF"/>
                </a:solidFill>
                <a:hlinkClick r:id="rId7">
                  <a:extLst>
                    <a:ext uri="{A12FA001-AC4F-418D-AE19-62706E023703}">
                      <ahyp:hlinkClr xmlns:ahyp="http://schemas.microsoft.com/office/drawing/2018/hyperlinkcolor" xmlns="" val="tx"/>
                    </a:ext>
                  </a:extLst>
                </a:hlinkClick>
              </a:rPr>
              <a:t>s.desplanques@v2r.fr</a:t>
            </a:r>
            <a:r>
              <a:rPr lang="es-ES" sz="3800" dirty="0">
                <a:solidFill>
                  <a:srgbClr val="009FDF"/>
                </a:solidFill>
              </a:rPr>
              <a:t> </a:t>
            </a:r>
            <a:endParaRPr lang="fr-FR" sz="3800" dirty="0">
              <a:solidFill>
                <a:srgbClr val="009FDF"/>
              </a:solidFill>
            </a:endParaRPr>
          </a:p>
        </p:txBody>
      </p:sp>
      <p:sp>
        <p:nvSpPr>
          <p:cNvPr id="8" name="Titre 1">
            <a:extLst>
              <a:ext uri="{FF2B5EF4-FFF2-40B4-BE49-F238E27FC236}">
                <a16:creationId xmlns:a16="http://schemas.microsoft.com/office/drawing/2014/main" id="{83232171-92A5-4270-99C5-0BC351FA450C}"/>
              </a:ext>
            </a:extLst>
          </p:cNvPr>
          <p:cNvSpPr txBox="1">
            <a:spLocks/>
          </p:cNvSpPr>
          <p:nvPr/>
        </p:nvSpPr>
        <p:spPr>
          <a:xfrm>
            <a:off x="4786238" y="2816820"/>
            <a:ext cx="6692766" cy="1297272"/>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F4B93"/>
                </a:solidFill>
                <a:latin typeface="+mj-lt"/>
                <a:ea typeface="+mj-ea"/>
                <a:cs typeface="+mj-cs"/>
              </a:defRPr>
            </a:lvl1pPr>
          </a:lstStyle>
          <a:p>
            <a:r>
              <a:rPr lang="fr-FR" sz="2100" dirty="0">
                <a:solidFill>
                  <a:srgbClr val="009FDF"/>
                </a:solidFill>
              </a:rPr>
              <a:t/>
            </a:r>
            <a:br>
              <a:rPr lang="fr-FR" sz="2100" dirty="0">
                <a:solidFill>
                  <a:srgbClr val="009FDF"/>
                </a:solidFill>
              </a:rPr>
            </a:br>
            <a:endParaRPr lang="fr-FR" sz="2100" dirty="0">
              <a:solidFill>
                <a:srgbClr val="009FDF"/>
              </a:solidFill>
            </a:endParaRPr>
          </a:p>
        </p:txBody>
      </p:sp>
      <p:sp>
        <p:nvSpPr>
          <p:cNvPr id="2" name="Espace réservé du numéro de diapositive 1">
            <a:extLst>
              <a:ext uri="{FF2B5EF4-FFF2-40B4-BE49-F238E27FC236}">
                <a16:creationId xmlns:a16="http://schemas.microsoft.com/office/drawing/2014/main" id="{20FD6C7F-A5D7-4B4E-8CD4-230FFE97A539}"/>
              </a:ext>
            </a:extLst>
          </p:cNvPr>
          <p:cNvSpPr>
            <a:spLocks noGrp="1"/>
          </p:cNvSpPr>
          <p:nvPr>
            <p:ph type="sldNum" sz="quarter" idx="12"/>
          </p:nvPr>
        </p:nvSpPr>
        <p:spPr/>
        <p:txBody>
          <a:bodyPr/>
          <a:lstStyle/>
          <a:p>
            <a:fld id="{A21EAC81-DECF-47DB-B95F-F01DF5AEDC52}" type="slidenum">
              <a:rPr lang="fr-FR" smtClean="0"/>
              <a:t>43</a:t>
            </a:fld>
            <a:endParaRPr lang="fr-FR"/>
          </a:p>
        </p:txBody>
      </p:sp>
      <p:sp>
        <p:nvSpPr>
          <p:cNvPr id="9" name="Espace réservé du pied de page 8">
            <a:extLst>
              <a:ext uri="{FF2B5EF4-FFF2-40B4-BE49-F238E27FC236}">
                <a16:creationId xmlns:a16="http://schemas.microsoft.com/office/drawing/2014/main" id="{49A7A966-7AE0-4804-BB48-1A2306A7B120}"/>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73225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9720" y="182246"/>
            <a:ext cx="10515600" cy="913094"/>
          </a:xfrm>
        </p:spPr>
        <p:txBody>
          <a:bodyPr>
            <a:normAutofit/>
          </a:bodyPr>
          <a:lstStyle/>
          <a:p>
            <a:r>
              <a:rPr lang="fr-FR" sz="3600" cap="small" dirty="0">
                <a:solidFill>
                  <a:schemeClr val="accent6"/>
                </a:solidFill>
              </a:rPr>
              <a:t>Remerciements</a:t>
            </a:r>
          </a:p>
        </p:txBody>
      </p:sp>
      <p:sp>
        <p:nvSpPr>
          <p:cNvPr id="3" name="Espace réservé du contenu 2"/>
          <p:cNvSpPr>
            <a:spLocks noGrp="1"/>
          </p:cNvSpPr>
          <p:nvPr>
            <p:ph idx="1"/>
          </p:nvPr>
        </p:nvSpPr>
        <p:spPr>
          <a:xfrm>
            <a:off x="838200" y="1095340"/>
            <a:ext cx="11125200" cy="4715843"/>
          </a:xfrm>
        </p:spPr>
        <p:txBody>
          <a:bodyPr>
            <a:noAutofit/>
          </a:bodyPr>
          <a:lstStyle/>
          <a:p>
            <a:r>
              <a:rPr lang="fr-FR" sz="1800" b="1" dirty="0"/>
              <a:t>L'ensemble des intervenants des collectivités et des organismes institutionnels qui ont partagé leurs connaissances et leurs expériences sur ces sujets</a:t>
            </a:r>
          </a:p>
          <a:p>
            <a:pPr marL="0" indent="0">
              <a:buNone/>
            </a:pPr>
            <a:r>
              <a:rPr lang="fr-FR" sz="1600" dirty="0"/>
              <a:t> </a:t>
            </a:r>
          </a:p>
          <a:p>
            <a:r>
              <a:rPr lang="fr-FR" sz="1600" dirty="0"/>
              <a:t> </a:t>
            </a:r>
            <a:r>
              <a:rPr lang="fr-FR" sz="1800" b="1" dirty="0"/>
              <a:t>Les collectivités qui, en accueillant ces ateliers, ont permis d’être au plus près de vous </a:t>
            </a:r>
          </a:p>
          <a:p>
            <a:pPr lvl="1"/>
            <a:r>
              <a:rPr lang="fr-FR" sz="1400" dirty="0"/>
              <a:t>SMDO</a:t>
            </a:r>
          </a:p>
          <a:p>
            <a:pPr lvl="1"/>
            <a:r>
              <a:rPr lang="fr-FR" sz="1400" dirty="0"/>
              <a:t>Communauté d'Agglomération du Cambrésis</a:t>
            </a:r>
          </a:p>
          <a:p>
            <a:pPr lvl="1"/>
            <a:r>
              <a:rPr lang="fr-FR" sz="1400" dirty="0"/>
              <a:t>Communauté d'Agglomération du Pays de Saint Omer </a:t>
            </a:r>
          </a:p>
          <a:p>
            <a:pPr lvl="1"/>
            <a:r>
              <a:rPr lang="fr-FR" sz="1400" dirty="0"/>
              <a:t>SIRTOM du Laonnois</a:t>
            </a:r>
          </a:p>
          <a:p>
            <a:pPr lvl="1"/>
            <a:r>
              <a:rPr lang="fr-FR" sz="1400" dirty="0"/>
              <a:t>VALOR'AISNE</a:t>
            </a:r>
          </a:p>
          <a:p>
            <a:pPr lvl="1"/>
            <a:r>
              <a:rPr lang="fr-FR" sz="1400" dirty="0"/>
              <a:t>Communauté d'Agglomération du Beauvaisis</a:t>
            </a:r>
          </a:p>
          <a:p>
            <a:pPr lvl="1"/>
            <a:r>
              <a:rPr lang="fr-FR" sz="1400" dirty="0"/>
              <a:t>SMAV 62</a:t>
            </a:r>
          </a:p>
          <a:p>
            <a:pPr lvl="1"/>
            <a:r>
              <a:rPr lang="fr-FR" sz="1400" dirty="0"/>
              <a:t>Communauté de Communes de l'Aire Cantillienne</a:t>
            </a:r>
          </a:p>
          <a:p>
            <a:pPr marL="0" indent="0">
              <a:buNone/>
            </a:pPr>
            <a:r>
              <a:rPr lang="fr-FR" sz="1600" dirty="0"/>
              <a:t> </a:t>
            </a:r>
          </a:p>
          <a:p>
            <a:r>
              <a:rPr lang="fr-FR" sz="1800" b="1" dirty="0"/>
              <a:t>Les partenaires et acteurs qui ont présenté leurs actions lors de visites techniques</a:t>
            </a:r>
          </a:p>
          <a:p>
            <a:pPr lvl="1"/>
            <a:r>
              <a:rPr lang="fr-FR" sz="1400" dirty="0"/>
              <a:t>Les Recyclettes et Amiens Métropole </a:t>
            </a:r>
          </a:p>
          <a:p>
            <a:pPr lvl="1"/>
            <a:r>
              <a:rPr lang="fr-FR" sz="1400" dirty="0"/>
              <a:t>La Cartonnerie GONDARDENNES à Wardrecques avec la CAPSO</a:t>
            </a:r>
          </a:p>
          <a:p>
            <a:pPr lvl="1"/>
            <a:r>
              <a:rPr lang="fr-FR" sz="1400" dirty="0"/>
              <a:t>La Communauté de Communes de l'Aire Cantillienne</a:t>
            </a:r>
          </a:p>
          <a:p>
            <a:pPr lvl="1"/>
            <a:r>
              <a:rPr lang="fr-FR" sz="1400" dirty="0"/>
              <a:t>Le SYMEVAD</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5</a:t>
            </a:fld>
            <a:endParaRPr lang="fr-FR" dirty="0"/>
          </a:p>
        </p:txBody>
      </p:sp>
    </p:spTree>
    <p:extLst>
      <p:ext uri="{BB962C8B-B14F-4D97-AF65-F5344CB8AC3E}">
        <p14:creationId xmlns:p14="http://schemas.microsoft.com/office/powerpoint/2010/main" val="242400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8">
            <a:extLst>
              <a:ext uri="{FF2B5EF4-FFF2-40B4-BE49-F238E27FC236}">
                <a16:creationId xmlns:a16="http://schemas.microsoft.com/office/drawing/2014/main" id="{B5D16EF8-206A-234F-A231-C38048A06392}"/>
              </a:ext>
            </a:extLst>
          </p:cNvPr>
          <p:cNvSpPr>
            <a:spLocks noGrp="1"/>
          </p:cNvSpPr>
          <p:nvPr>
            <p:ph type="subTitle" idx="1"/>
          </p:nvPr>
        </p:nvSpPr>
        <p:spPr>
          <a:xfrm>
            <a:off x="4695256" y="5243070"/>
            <a:ext cx="7572943" cy="582322"/>
          </a:xfrm>
        </p:spPr>
        <p:txBody>
          <a:bodyPr>
            <a:normAutofit fontScale="92500" lnSpcReduction="20000"/>
          </a:bodyPr>
          <a:lstStyle/>
          <a:p>
            <a:r>
              <a:rPr lang="fr-FR" sz="1600" b="1" dirty="0"/>
              <a:t>LILLE </a:t>
            </a:r>
          </a:p>
          <a:p>
            <a:r>
              <a:rPr lang="fr-FR" sz="1600" b="1" dirty="0">
                <a:solidFill>
                  <a:srgbClr val="78B832"/>
                </a:solidFill>
              </a:rPr>
              <a:t>Mardi 11 avril 2022</a:t>
            </a:r>
          </a:p>
        </p:txBody>
      </p:sp>
      <p:pic>
        <p:nvPicPr>
          <p:cNvPr id="11" name="Image 10">
            <a:extLst>
              <a:ext uri="{FF2B5EF4-FFF2-40B4-BE49-F238E27FC236}">
                <a16:creationId xmlns:a16="http://schemas.microsoft.com/office/drawing/2014/main" id="{9B453F32-D57C-494C-AF29-246C5641A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279" y="4848375"/>
            <a:ext cx="1597794" cy="1597794"/>
          </a:xfrm>
          <a:prstGeom prst="rect">
            <a:avLst/>
          </a:prstGeom>
        </p:spPr>
      </p:pic>
      <p:sp>
        <p:nvSpPr>
          <p:cNvPr id="2" name="Titre 1"/>
          <p:cNvSpPr>
            <a:spLocks noGrp="1"/>
          </p:cNvSpPr>
          <p:nvPr>
            <p:ph type="ctrTitle"/>
          </p:nvPr>
        </p:nvSpPr>
        <p:spPr>
          <a:xfrm>
            <a:off x="4243604" y="1394970"/>
            <a:ext cx="8024595" cy="3453405"/>
          </a:xfrm>
        </p:spPr>
        <p:txBody>
          <a:bodyPr>
            <a:normAutofit/>
          </a:bodyPr>
          <a:lstStyle/>
          <a:p>
            <a:r>
              <a:rPr lang="fr-FR" sz="3600" dirty="0">
                <a:solidFill>
                  <a:schemeClr val="accent6"/>
                </a:solidFill>
                <a:latin typeface="Verdana" panose="020B0604030504040204" pitchFamily="34" charset="0"/>
                <a:ea typeface="Times New Roman" panose="02020603050405020304" pitchFamily="18" charset="0"/>
                <a:cs typeface="Times New Roman" panose="02020603050405020304" pitchFamily="18" charset="0"/>
              </a:rPr>
              <a:t>Programme d’accompagnement régional en faveur de la prévention des déchets ménagers</a:t>
            </a:r>
            <a:br>
              <a:rPr lang="fr-FR" sz="3600" dirty="0">
                <a:solidFill>
                  <a:schemeClr val="accent6"/>
                </a:solidFill>
                <a:latin typeface="Verdana" panose="020B0604030504040204" pitchFamily="34" charset="0"/>
                <a:ea typeface="Times New Roman" panose="02020603050405020304" pitchFamily="18" charset="0"/>
                <a:cs typeface="Times New Roman" panose="02020603050405020304" pitchFamily="18" charset="0"/>
              </a:rPr>
            </a:br>
            <a:r>
              <a:rPr lang="fr-FR" sz="3600"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
            </a:r>
            <a:br>
              <a:rPr lang="fr-FR" sz="3600"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br>
            <a:r>
              <a:rPr lang="fr-FR" sz="1600" dirty="0">
                <a:solidFill>
                  <a:srgbClr val="0070C0"/>
                </a:solidFill>
                <a:latin typeface="Verdana" panose="020B0604030504040204" pitchFamily="34" charset="0"/>
                <a:ea typeface="Times New Roman" panose="02020603050405020304" pitchFamily="18" charset="0"/>
                <a:cs typeface="Times New Roman" panose="02020603050405020304" pitchFamily="18" charset="0"/>
              </a:rPr>
              <a:t>Jean-Michel FOUQUET Agence Hauts-de-France 2020 - 2040</a:t>
            </a:r>
            <a:endParaRPr lang="fr-FR" sz="1600" dirty="0">
              <a:solidFill>
                <a:srgbClr val="0070C0"/>
              </a:solidFill>
            </a:endParaRPr>
          </a:p>
        </p:txBody>
      </p:sp>
      <p:sp>
        <p:nvSpPr>
          <p:cNvPr id="3" name="Espace réservé du numéro de diapositive 2">
            <a:extLst>
              <a:ext uri="{FF2B5EF4-FFF2-40B4-BE49-F238E27FC236}">
                <a16:creationId xmlns:a16="http://schemas.microsoft.com/office/drawing/2014/main" id="{CD210B61-8779-43AD-916D-45EE6CF330D3}"/>
              </a:ext>
            </a:extLst>
          </p:cNvPr>
          <p:cNvSpPr>
            <a:spLocks noGrp="1"/>
          </p:cNvSpPr>
          <p:nvPr>
            <p:ph type="sldNum" sz="quarter" idx="12"/>
          </p:nvPr>
        </p:nvSpPr>
        <p:spPr/>
        <p:txBody>
          <a:bodyPr/>
          <a:lstStyle/>
          <a:p>
            <a:fld id="{A21EAC81-DECF-47DB-B95F-F01DF5AEDC52}" type="slidenum">
              <a:rPr lang="fr-FR" smtClean="0"/>
              <a:t>6</a:t>
            </a:fld>
            <a:endParaRPr lang="fr-FR" dirty="0"/>
          </a:p>
        </p:txBody>
      </p:sp>
      <p:sp>
        <p:nvSpPr>
          <p:cNvPr id="4" name="Espace réservé du pied de page 3">
            <a:extLst>
              <a:ext uri="{FF2B5EF4-FFF2-40B4-BE49-F238E27FC236}">
                <a16:creationId xmlns:a16="http://schemas.microsoft.com/office/drawing/2014/main" id="{E2684ABC-7760-4D03-B398-167E4F34D3F6}"/>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290895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9E55BCDF-2D6E-079A-C8C0-DC7A280AD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023" y="3261600"/>
            <a:ext cx="3290126" cy="3345575"/>
          </a:xfrm>
          <a:prstGeom prst="rect">
            <a:avLst/>
          </a:prstGeom>
        </p:spPr>
      </p:pic>
      <p:sp>
        <p:nvSpPr>
          <p:cNvPr id="2" name="Titre 1"/>
          <p:cNvSpPr>
            <a:spLocks noGrp="1"/>
          </p:cNvSpPr>
          <p:nvPr>
            <p:ph type="title"/>
          </p:nvPr>
        </p:nvSpPr>
        <p:spPr>
          <a:xfrm>
            <a:off x="1000760" y="340140"/>
            <a:ext cx="10723880" cy="1517944"/>
          </a:xfrm>
        </p:spPr>
        <p:txBody>
          <a:bodyPr>
            <a:noAutofit/>
          </a:bodyPr>
          <a:lstStyle/>
          <a:p>
            <a:r>
              <a:rPr lang="fr-FR" sz="3600" cap="small" dirty="0"/>
              <a:t>Un programme d’accompagnement qui a été défini en fonction de vos attentes et de vos besoins</a:t>
            </a:r>
            <a:br>
              <a:rPr lang="fr-FR" sz="3600" cap="small" dirty="0"/>
            </a:br>
            <a:endParaRPr lang="fr-FR" sz="3600" cap="small" dirty="0">
              <a:solidFill>
                <a:schemeClr val="accent1">
                  <a:lumMod val="75000"/>
                </a:schemeClr>
              </a:solidFill>
            </a:endParaRPr>
          </a:p>
        </p:txBody>
      </p:sp>
      <p:sp>
        <p:nvSpPr>
          <p:cNvPr id="3" name="Espace réservé du contenu 2"/>
          <p:cNvSpPr>
            <a:spLocks noGrp="1"/>
          </p:cNvSpPr>
          <p:nvPr>
            <p:ph idx="1"/>
          </p:nvPr>
        </p:nvSpPr>
        <p:spPr>
          <a:xfrm>
            <a:off x="4305300" y="4298218"/>
            <a:ext cx="8333740" cy="2559782"/>
          </a:xfrm>
        </p:spPr>
        <p:txBody>
          <a:bodyPr>
            <a:normAutofit/>
          </a:bodyPr>
          <a:lstStyle/>
          <a:p>
            <a:pPr marL="141288" indent="-141288"/>
            <a:r>
              <a:rPr lang="fr-FR" sz="1800" b="1" dirty="0">
                <a:solidFill>
                  <a:srgbClr val="00B0F0"/>
                </a:solidFill>
              </a:rPr>
              <a:t>Le 17 mai - CA Cambrésis à Cambrai (59)</a:t>
            </a:r>
          </a:p>
          <a:p>
            <a:pPr marL="141288" indent="-141288"/>
            <a:r>
              <a:rPr lang="fr-FR" sz="1800" b="1" dirty="0">
                <a:solidFill>
                  <a:srgbClr val="00B0F0"/>
                </a:solidFill>
              </a:rPr>
              <a:t>Le 18 mai - Siège Région à Amiens (80)</a:t>
            </a:r>
          </a:p>
          <a:p>
            <a:pPr marL="141288" indent="-141288"/>
            <a:r>
              <a:rPr lang="fr-FR" sz="1800" b="1" dirty="0">
                <a:solidFill>
                  <a:srgbClr val="00B0F0"/>
                </a:solidFill>
              </a:rPr>
              <a:t>Le 7 juin - </a:t>
            </a:r>
            <a:r>
              <a:rPr lang="fr-FR" sz="1800" b="1" dirty="0" err="1">
                <a:solidFill>
                  <a:srgbClr val="00B0F0"/>
                </a:solidFill>
              </a:rPr>
              <a:t>Valor’Aisne</a:t>
            </a:r>
            <a:r>
              <a:rPr lang="fr-FR" sz="1800" b="1" dirty="0">
                <a:solidFill>
                  <a:srgbClr val="00B0F0"/>
                </a:solidFill>
              </a:rPr>
              <a:t> à Laon (02)</a:t>
            </a:r>
          </a:p>
          <a:p>
            <a:pPr marL="141288" indent="-141288"/>
            <a:r>
              <a:rPr lang="fr-FR" sz="1800" b="1" dirty="0">
                <a:solidFill>
                  <a:srgbClr val="00B0F0"/>
                </a:solidFill>
              </a:rPr>
              <a:t>Le 13 juin - SMDO à Villers Saint Paul (60) </a:t>
            </a:r>
          </a:p>
          <a:p>
            <a:pPr marL="141288" indent="-141288"/>
            <a:r>
              <a:rPr lang="fr-FR" sz="1800" b="1" dirty="0">
                <a:solidFill>
                  <a:srgbClr val="00B0F0"/>
                </a:solidFill>
              </a:rPr>
              <a:t>Le 17 juin - CAPSO à Saint Omer (62)</a:t>
            </a:r>
          </a:p>
          <a:p>
            <a:pPr marL="141288" indent="-141288"/>
            <a:endParaRPr lang="fr-FR" sz="2200" b="1" dirty="0"/>
          </a:p>
          <a:p>
            <a:endParaRPr lang="fr-FR" dirty="0"/>
          </a:p>
        </p:txBody>
      </p:sp>
      <p:sp>
        <p:nvSpPr>
          <p:cNvPr id="9" name="ZoneTexte 8">
            <a:extLst>
              <a:ext uri="{FF2B5EF4-FFF2-40B4-BE49-F238E27FC236}">
                <a16:creationId xmlns:a16="http://schemas.microsoft.com/office/drawing/2014/main" id="{0B0A3D06-7E4E-4D6A-8106-CBFA6265F228}"/>
              </a:ext>
            </a:extLst>
          </p:cNvPr>
          <p:cNvSpPr txBox="1"/>
          <p:nvPr/>
        </p:nvSpPr>
        <p:spPr>
          <a:xfrm>
            <a:off x="604805" y="2090984"/>
            <a:ext cx="8542483" cy="2838726"/>
          </a:xfrm>
          <a:prstGeom prst="rect">
            <a:avLst/>
          </a:prstGeom>
          <a:noFill/>
        </p:spPr>
        <p:txBody>
          <a:bodyPr wrap="square">
            <a:spAutoFit/>
          </a:bodyPr>
          <a:lstStyle/>
          <a:p>
            <a:pPr marL="141288" indent="-141288">
              <a:lnSpc>
                <a:spcPct val="90000"/>
              </a:lnSpc>
              <a:spcBef>
                <a:spcPts val="1000"/>
              </a:spcBef>
              <a:buClr>
                <a:srgbClr val="78B832"/>
              </a:buClr>
              <a:buFont typeface="Arial" panose="020B0604020202020204" pitchFamily="34" charset="0"/>
              <a:buChar char="•"/>
            </a:pPr>
            <a:r>
              <a:rPr lang="fr-FR" sz="2800" b="1" dirty="0">
                <a:solidFill>
                  <a:schemeClr val="accent6"/>
                </a:solidFill>
              </a:rPr>
              <a:t>Une séquence de 5 ateliers territoriaux</a:t>
            </a:r>
          </a:p>
          <a:p>
            <a:pPr marL="598488" lvl="1" indent="-141288">
              <a:lnSpc>
                <a:spcPct val="90000"/>
              </a:lnSpc>
              <a:spcBef>
                <a:spcPts val="1000"/>
              </a:spcBef>
              <a:buClr>
                <a:srgbClr val="78B832"/>
              </a:buClr>
              <a:buFont typeface="Arial" panose="020B0604020202020204" pitchFamily="34" charset="0"/>
              <a:buChar char="•"/>
            </a:pPr>
            <a:endParaRPr lang="fr-FR" sz="2000" b="1" dirty="0">
              <a:solidFill>
                <a:srgbClr val="0F4B93"/>
              </a:solidFill>
            </a:endParaRPr>
          </a:p>
          <a:p>
            <a:pPr marL="598488" lvl="1" indent="-141288">
              <a:lnSpc>
                <a:spcPct val="90000"/>
              </a:lnSpc>
              <a:spcBef>
                <a:spcPts val="1000"/>
              </a:spcBef>
              <a:buClr>
                <a:srgbClr val="78B832"/>
              </a:buClr>
              <a:buFont typeface="Arial" panose="020B0604020202020204" pitchFamily="34" charset="0"/>
              <a:buChar char="•"/>
            </a:pPr>
            <a:r>
              <a:rPr lang="fr-FR" sz="2000" b="1" dirty="0">
                <a:solidFill>
                  <a:srgbClr val="0F4B93"/>
                </a:solidFill>
              </a:rPr>
              <a:t>Présentation des points clés des 3 thématiques,</a:t>
            </a:r>
          </a:p>
          <a:p>
            <a:pPr marL="598488" lvl="1" indent="-141288">
              <a:lnSpc>
                <a:spcPct val="90000"/>
              </a:lnSpc>
              <a:spcBef>
                <a:spcPts val="1000"/>
              </a:spcBef>
              <a:buClr>
                <a:srgbClr val="78B832"/>
              </a:buClr>
              <a:buFont typeface="Arial" panose="020B0604020202020204" pitchFamily="34" charset="0"/>
              <a:buChar char="•"/>
            </a:pPr>
            <a:r>
              <a:rPr lang="fr-FR" sz="2000" b="1" dirty="0">
                <a:solidFill>
                  <a:srgbClr val="0F4B93"/>
                </a:solidFill>
              </a:rPr>
              <a:t>Recueil des attentes des participants pour préciser les sujets qu’ils souhaitent traiter lors des ateliers</a:t>
            </a:r>
          </a:p>
          <a:p>
            <a:pPr lvl="1">
              <a:lnSpc>
                <a:spcPct val="90000"/>
              </a:lnSpc>
              <a:spcBef>
                <a:spcPts val="1000"/>
              </a:spcBef>
              <a:buClr>
                <a:srgbClr val="78B832"/>
              </a:buClr>
            </a:pPr>
            <a:endParaRPr lang="fr-FR" sz="2000" b="1" dirty="0">
              <a:solidFill>
                <a:srgbClr val="0F4B93"/>
              </a:solidFill>
            </a:endParaRPr>
          </a:p>
          <a:p>
            <a:pPr marL="1257300" lvl="2" indent="-342900">
              <a:lnSpc>
                <a:spcPct val="90000"/>
              </a:lnSpc>
              <a:spcBef>
                <a:spcPts val="1000"/>
              </a:spcBef>
              <a:buClr>
                <a:srgbClr val="78B832"/>
              </a:buClr>
              <a:buFont typeface="Wingdings" panose="05000000000000000000" pitchFamily="2" charset="2"/>
              <a:buChar char="Ø"/>
            </a:pPr>
            <a:r>
              <a:rPr lang="fr-FR" sz="2400" b="1" dirty="0">
                <a:solidFill>
                  <a:srgbClr val="0F4B93"/>
                </a:solidFill>
              </a:rPr>
              <a:t>82 participants</a:t>
            </a:r>
          </a:p>
        </p:txBody>
      </p:sp>
      <p:sp>
        <p:nvSpPr>
          <p:cNvPr id="7" name="Espace réservé du numéro de diapositive 6">
            <a:extLst>
              <a:ext uri="{FF2B5EF4-FFF2-40B4-BE49-F238E27FC236}">
                <a16:creationId xmlns:a16="http://schemas.microsoft.com/office/drawing/2014/main" id="{C4691DCB-7808-4D7F-B5A9-915E89092109}"/>
              </a:ext>
            </a:extLst>
          </p:cNvPr>
          <p:cNvSpPr>
            <a:spLocks noGrp="1"/>
          </p:cNvSpPr>
          <p:nvPr>
            <p:ph type="sldNum" sz="quarter" idx="12"/>
          </p:nvPr>
        </p:nvSpPr>
        <p:spPr/>
        <p:txBody>
          <a:bodyPr/>
          <a:lstStyle/>
          <a:p>
            <a:fld id="{A21EAC81-DECF-47DB-B95F-F01DF5AEDC52}" type="slidenum">
              <a:rPr lang="fr-FR" smtClean="0"/>
              <a:t>7</a:t>
            </a:fld>
            <a:endParaRPr lang="fr-FR" dirty="0"/>
          </a:p>
        </p:txBody>
      </p:sp>
      <p:sp>
        <p:nvSpPr>
          <p:cNvPr id="12" name="Larme 11">
            <a:extLst>
              <a:ext uri="{FF2B5EF4-FFF2-40B4-BE49-F238E27FC236}">
                <a16:creationId xmlns:a16="http://schemas.microsoft.com/office/drawing/2014/main" id="{2EF4E9C6-EDF5-45CD-B6C0-726AC3ACC7C6}"/>
              </a:ext>
            </a:extLst>
          </p:cNvPr>
          <p:cNvSpPr/>
          <p:nvPr/>
        </p:nvSpPr>
        <p:spPr>
          <a:xfrm rot="8076172">
            <a:off x="10889188" y="4235797"/>
            <a:ext cx="158829" cy="180498"/>
          </a:xfrm>
          <a:prstGeom prst="teardrop">
            <a:avLst/>
          </a:prstGeom>
          <a:solidFill>
            <a:srgbClr val="93C11F"/>
          </a:solidFill>
          <a:ln>
            <a:solidFill>
              <a:srgbClr val="93C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pied de page 12">
            <a:extLst>
              <a:ext uri="{FF2B5EF4-FFF2-40B4-BE49-F238E27FC236}">
                <a16:creationId xmlns:a16="http://schemas.microsoft.com/office/drawing/2014/main" id="{35F5EC7D-4174-43AC-AC6D-903A7D4E52C4}"/>
              </a:ext>
            </a:extLst>
          </p:cNvPr>
          <p:cNvSpPr>
            <a:spLocks noGrp="1"/>
          </p:cNvSpPr>
          <p:nvPr>
            <p:ph type="ftr" sz="quarter" idx="11"/>
          </p:nvPr>
        </p:nvSpPr>
        <p:spPr/>
        <p:txBody>
          <a:bodyPr/>
          <a:lstStyle/>
          <a:p>
            <a:endParaRPr lang="fr-FR" dirty="0"/>
          </a:p>
        </p:txBody>
      </p:sp>
      <p:sp>
        <p:nvSpPr>
          <p:cNvPr id="15" name="Larme 14">
            <a:extLst>
              <a:ext uri="{FF2B5EF4-FFF2-40B4-BE49-F238E27FC236}">
                <a16:creationId xmlns:a16="http://schemas.microsoft.com/office/drawing/2014/main" id="{83A7E898-90EE-8184-C503-1B63D136FA96}"/>
              </a:ext>
            </a:extLst>
          </p:cNvPr>
          <p:cNvSpPr/>
          <p:nvPr/>
        </p:nvSpPr>
        <p:spPr>
          <a:xfrm rot="8076172">
            <a:off x="9978212" y="5707802"/>
            <a:ext cx="158829" cy="180498"/>
          </a:xfrm>
          <a:prstGeom prst="teardrop">
            <a:avLst/>
          </a:prstGeom>
          <a:solidFill>
            <a:srgbClr val="93C11F"/>
          </a:solidFill>
          <a:ln>
            <a:solidFill>
              <a:srgbClr val="93C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Larme 15">
            <a:extLst>
              <a:ext uri="{FF2B5EF4-FFF2-40B4-BE49-F238E27FC236}">
                <a16:creationId xmlns:a16="http://schemas.microsoft.com/office/drawing/2014/main" id="{0C09E322-B86D-1F6D-69F6-E623FE3B3791}"/>
              </a:ext>
            </a:extLst>
          </p:cNvPr>
          <p:cNvSpPr/>
          <p:nvPr/>
        </p:nvSpPr>
        <p:spPr>
          <a:xfrm rot="8076172">
            <a:off x="11093863" y="5179795"/>
            <a:ext cx="158829" cy="180498"/>
          </a:xfrm>
          <a:prstGeom prst="teardrop">
            <a:avLst/>
          </a:prstGeom>
          <a:solidFill>
            <a:srgbClr val="93C11F"/>
          </a:solidFill>
          <a:ln>
            <a:solidFill>
              <a:srgbClr val="93C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Larme 16">
            <a:extLst>
              <a:ext uri="{FF2B5EF4-FFF2-40B4-BE49-F238E27FC236}">
                <a16:creationId xmlns:a16="http://schemas.microsoft.com/office/drawing/2014/main" id="{C2914A20-970E-68C1-2E14-A768DE2FDD55}"/>
              </a:ext>
            </a:extLst>
          </p:cNvPr>
          <p:cNvSpPr/>
          <p:nvPr/>
        </p:nvSpPr>
        <p:spPr>
          <a:xfrm rot="8076172">
            <a:off x="9742020" y="4763091"/>
            <a:ext cx="158829" cy="180498"/>
          </a:xfrm>
          <a:prstGeom prst="teardrop">
            <a:avLst/>
          </a:prstGeom>
          <a:solidFill>
            <a:srgbClr val="93C11F"/>
          </a:solidFill>
          <a:ln>
            <a:solidFill>
              <a:srgbClr val="93C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Larme 17">
            <a:extLst>
              <a:ext uri="{FF2B5EF4-FFF2-40B4-BE49-F238E27FC236}">
                <a16:creationId xmlns:a16="http://schemas.microsoft.com/office/drawing/2014/main" id="{B6B86DFC-38C8-D5DC-6FD1-27F814719A4A}"/>
              </a:ext>
            </a:extLst>
          </p:cNvPr>
          <p:cNvSpPr/>
          <p:nvPr/>
        </p:nvSpPr>
        <p:spPr>
          <a:xfrm rot="8076172">
            <a:off x="9866685" y="3729100"/>
            <a:ext cx="158829" cy="180498"/>
          </a:xfrm>
          <a:prstGeom prst="teardrop">
            <a:avLst/>
          </a:prstGeom>
          <a:solidFill>
            <a:srgbClr val="93C11F"/>
          </a:solidFill>
          <a:ln>
            <a:solidFill>
              <a:srgbClr val="93C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7076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9680" y="606747"/>
            <a:ext cx="11336020" cy="1851339"/>
          </a:xfrm>
        </p:spPr>
        <p:txBody>
          <a:bodyPr>
            <a:normAutofit/>
          </a:bodyPr>
          <a:lstStyle/>
          <a:p>
            <a:r>
              <a:rPr lang="fr-FR" sz="3600" cap="small" dirty="0"/>
              <a:t>Un programme d’accompagnement construit autour 12 ateliers thématiques </a:t>
            </a:r>
            <a:r>
              <a:rPr lang="fr-FR" dirty="0"/>
              <a:t/>
            </a:r>
            <a:br>
              <a:rPr lang="fr-FR" dirty="0"/>
            </a:br>
            <a:endParaRPr lang="fr-FR" dirty="0"/>
          </a:p>
        </p:txBody>
      </p:sp>
      <p:sp>
        <p:nvSpPr>
          <p:cNvPr id="3" name="Espace réservé du contenu 2"/>
          <p:cNvSpPr>
            <a:spLocks noGrp="1"/>
          </p:cNvSpPr>
          <p:nvPr>
            <p:ph idx="1"/>
          </p:nvPr>
        </p:nvSpPr>
        <p:spPr>
          <a:xfrm>
            <a:off x="704850" y="2149197"/>
            <a:ext cx="10515600" cy="4728489"/>
          </a:xfrm>
        </p:spPr>
        <p:txBody>
          <a:bodyPr/>
          <a:lstStyle/>
          <a:p>
            <a:r>
              <a:rPr lang="fr-FR" b="1" dirty="0">
                <a:solidFill>
                  <a:srgbClr val="92D050"/>
                </a:solidFill>
              </a:rPr>
              <a:t>Pour chaque thématique,  ce sont : </a:t>
            </a:r>
          </a:p>
          <a:p>
            <a:pPr marL="0" indent="0">
              <a:buNone/>
            </a:pPr>
            <a:r>
              <a:rPr lang="fr-FR" dirty="0"/>
              <a:t>	</a:t>
            </a:r>
          </a:p>
          <a:p>
            <a:pPr lvl="1"/>
            <a:r>
              <a:rPr lang="fr-FR" dirty="0"/>
              <a:t>Des éléments de cadrage réglementaires ou techniques</a:t>
            </a:r>
          </a:p>
          <a:p>
            <a:pPr lvl="1"/>
            <a:r>
              <a:rPr lang="fr-FR" dirty="0"/>
              <a:t>Des partages d’expériences</a:t>
            </a:r>
          </a:p>
          <a:p>
            <a:pPr lvl="1"/>
            <a:r>
              <a:rPr lang="fr-FR" dirty="0"/>
              <a:t>Des témoignages inspirants</a:t>
            </a:r>
          </a:p>
          <a:p>
            <a:pPr lvl="1"/>
            <a:r>
              <a:rPr lang="fr-FR" dirty="0"/>
              <a:t>Des conseils </a:t>
            </a:r>
          </a:p>
          <a:p>
            <a:pPr lvl="1"/>
            <a:r>
              <a:rPr lang="fr-FR" dirty="0"/>
              <a:t>… mais aussi des moments d’échanges </a:t>
            </a:r>
          </a:p>
          <a:p>
            <a:pPr marL="457200" lvl="1" indent="0">
              <a:buNone/>
            </a:pPr>
            <a:r>
              <a:rPr lang="fr-FR" dirty="0"/>
              <a:t>   entre techniciens, élus et représentants </a:t>
            </a:r>
          </a:p>
          <a:p>
            <a:pPr marL="457200" lvl="1" indent="0">
              <a:buNone/>
            </a:pPr>
            <a:r>
              <a:rPr lang="fr-FR" dirty="0"/>
              <a:t>   des bureaux d’études</a:t>
            </a:r>
          </a:p>
          <a:p>
            <a:pPr lvl="1"/>
            <a:endParaRPr lang="fr-FR" dirty="0"/>
          </a:p>
          <a:p>
            <a:pPr lvl="3">
              <a:buFont typeface="Wingdings" panose="05000000000000000000" pitchFamily="2" charset="2"/>
              <a:buChar char="Ø"/>
            </a:pPr>
            <a:r>
              <a:rPr lang="fr-FR" sz="2400" b="1" dirty="0">
                <a:solidFill>
                  <a:schemeClr val="accent1">
                    <a:lumMod val="75000"/>
                  </a:schemeClr>
                </a:solidFill>
              </a:rPr>
              <a:t> 380 participants</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8</a:t>
            </a:fld>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380" y="3602779"/>
            <a:ext cx="4617720" cy="2890096"/>
          </a:xfrm>
          <a:prstGeom prst="rect">
            <a:avLst/>
          </a:prstGeom>
        </p:spPr>
      </p:pic>
    </p:spTree>
    <p:extLst>
      <p:ext uri="{BB962C8B-B14F-4D97-AF65-F5344CB8AC3E}">
        <p14:creationId xmlns:p14="http://schemas.microsoft.com/office/powerpoint/2010/main" val="3437752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2242" y="365126"/>
            <a:ext cx="10515600" cy="913094"/>
          </a:xfrm>
        </p:spPr>
        <p:txBody>
          <a:bodyPr>
            <a:normAutofit/>
          </a:bodyPr>
          <a:lstStyle/>
          <a:p>
            <a:r>
              <a:rPr lang="fr-FR" sz="3200" cap="small" dirty="0"/>
              <a:t>4 ateliers thématiques PLPDMA</a:t>
            </a:r>
          </a:p>
        </p:txBody>
      </p:sp>
      <p:sp>
        <p:nvSpPr>
          <p:cNvPr id="3" name="Espace réservé du contenu 2"/>
          <p:cNvSpPr>
            <a:spLocks noGrp="1"/>
          </p:cNvSpPr>
          <p:nvPr>
            <p:ph idx="1"/>
          </p:nvPr>
        </p:nvSpPr>
        <p:spPr>
          <a:xfrm>
            <a:off x="180226" y="1441326"/>
            <a:ext cx="10515600" cy="4728489"/>
          </a:xfrm>
        </p:spPr>
        <p:txBody>
          <a:bodyPr>
            <a:normAutofit fontScale="92500" lnSpcReduction="20000"/>
          </a:bodyPr>
          <a:lstStyle/>
          <a:p>
            <a:pPr marL="0" indent="0">
              <a:buNone/>
            </a:pPr>
            <a:endParaRPr lang="fr-FR" dirty="0"/>
          </a:p>
          <a:p>
            <a:pPr marL="0" indent="0">
              <a:buNone/>
            </a:pPr>
            <a:endParaRPr lang="fr-FR" dirty="0"/>
          </a:p>
          <a:p>
            <a:pPr lvl="1"/>
            <a:r>
              <a:rPr lang="fr-FR" sz="2600" b="1" dirty="0">
                <a:solidFill>
                  <a:srgbClr val="93C11F"/>
                </a:solidFill>
              </a:rPr>
              <a:t>Les étapes incontournables d’un PLPDMA</a:t>
            </a:r>
          </a:p>
          <a:p>
            <a:pPr lvl="2"/>
            <a:r>
              <a:rPr lang="fr-FR" b="1" dirty="0"/>
              <a:t>Communauté d’Agglomération de Cambrai 15 novembre 2022</a:t>
            </a:r>
          </a:p>
          <a:p>
            <a:pPr lvl="2"/>
            <a:endParaRPr lang="fr-FR" sz="2600" b="1" dirty="0">
              <a:solidFill>
                <a:srgbClr val="93C11F"/>
              </a:solidFill>
            </a:endParaRPr>
          </a:p>
          <a:p>
            <a:pPr lvl="1"/>
            <a:r>
              <a:rPr lang="fr-FR" sz="2600" b="1" dirty="0">
                <a:solidFill>
                  <a:srgbClr val="93C11F"/>
                </a:solidFill>
              </a:rPr>
              <a:t>PLPDMA et enjeux de l’économie circulaire</a:t>
            </a:r>
          </a:p>
          <a:p>
            <a:pPr lvl="2"/>
            <a:r>
              <a:rPr lang="fr-FR" b="1" dirty="0"/>
              <a:t>Communauté d’Agglomération du Pays de Saint Omer 1</a:t>
            </a:r>
            <a:r>
              <a:rPr lang="fr-FR" b="1" baseline="30000" dirty="0"/>
              <a:t>er</a:t>
            </a:r>
            <a:r>
              <a:rPr lang="fr-FR" b="1" dirty="0"/>
              <a:t> décembre 2022</a:t>
            </a:r>
          </a:p>
          <a:p>
            <a:pPr lvl="2"/>
            <a:endParaRPr lang="fr-FR" b="1" dirty="0">
              <a:solidFill>
                <a:srgbClr val="93C11F"/>
              </a:solidFill>
            </a:endParaRPr>
          </a:p>
          <a:p>
            <a:pPr lvl="1"/>
            <a:r>
              <a:rPr lang="fr-FR" sz="2600" b="1" dirty="0">
                <a:solidFill>
                  <a:srgbClr val="93C11F"/>
                </a:solidFill>
              </a:rPr>
              <a:t>Les leviers pour un PLPDMA dynamique et efficace</a:t>
            </a:r>
          </a:p>
          <a:p>
            <a:pPr lvl="2"/>
            <a:r>
              <a:rPr lang="fr-FR" b="1" dirty="0"/>
              <a:t>SIRTOM du Laonnois 15 décembre 2023</a:t>
            </a:r>
          </a:p>
          <a:p>
            <a:pPr marL="914400" lvl="2" indent="0">
              <a:buNone/>
            </a:pPr>
            <a:endParaRPr lang="fr-FR" b="1" dirty="0">
              <a:solidFill>
                <a:srgbClr val="93C11F"/>
              </a:solidFill>
            </a:endParaRPr>
          </a:p>
          <a:p>
            <a:pPr lvl="1"/>
            <a:r>
              <a:rPr lang="fr-FR" sz="2600" b="1" dirty="0">
                <a:solidFill>
                  <a:srgbClr val="93C11F"/>
                </a:solidFill>
              </a:rPr>
              <a:t>Articulation des PLPDMA avec l’ensemble </a:t>
            </a:r>
          </a:p>
          <a:p>
            <a:pPr marL="457200" lvl="1" indent="0">
              <a:buNone/>
            </a:pPr>
            <a:r>
              <a:rPr lang="fr-FR" sz="2600" b="1" dirty="0">
                <a:solidFill>
                  <a:srgbClr val="93C11F"/>
                </a:solidFill>
              </a:rPr>
              <a:t>   des démarches territoriales</a:t>
            </a:r>
          </a:p>
          <a:p>
            <a:pPr lvl="2"/>
            <a:r>
              <a:rPr lang="fr-FR" b="1" dirty="0"/>
              <a:t>Communauté d’Agglomération du Beauvaisis</a:t>
            </a:r>
          </a:p>
          <a:p>
            <a:pPr marL="457200" lvl="1" indent="0">
              <a:buNone/>
            </a:pPr>
            <a:r>
              <a:rPr lang="fr-FR" sz="1800" b="1" dirty="0"/>
              <a:t>   	   28 février 2023</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21EAC81-DECF-47DB-B95F-F01DF5AEDC52}" type="slidenum">
              <a:rPr lang="fr-FR" smtClean="0"/>
              <a:t>9</a:t>
            </a:fld>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042" y="4460496"/>
            <a:ext cx="4293358" cy="2146679"/>
          </a:xfrm>
          <a:prstGeom prst="rect">
            <a:avLst/>
          </a:prstGeom>
        </p:spPr>
      </p:pic>
    </p:spTree>
    <p:extLst>
      <p:ext uri="{BB962C8B-B14F-4D97-AF65-F5344CB8AC3E}">
        <p14:creationId xmlns:p14="http://schemas.microsoft.com/office/powerpoint/2010/main" val="1157271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_iDhO8FDRue0gjwfuw9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9kjPkm9J2o1hwsHwcZ5.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y.jbu_hFeg2zj00iyDA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Eqkab2AcxdUjsxURZj51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jpzQJDqOZ8CRsaSnK7_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Hj7W8D6FsXL4qbpQW9Wb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8IhxzjMoYF.ljEsVQ9vg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xR9NcvFIe8cAlpsVgbF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xKiM72_ZhiEmjnbri.z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MQqnVrjtSq7MphLVTKV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Kwekw6Ou8SNlgZCL5ve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XLLnPneI0X14WH3OM2p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mchpjO_GnwFYu78w2Ga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QalAbGwdxn_Y2jcTqUr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r.SrFJLRtRmFkHSBguq3g"/>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nque des Territoires">
  <a:themeElements>
    <a:clrScheme name="Banque des territoires OK">
      <a:dk1>
        <a:srgbClr val="E5281D"/>
      </a:dk1>
      <a:lt1>
        <a:srgbClr val="FFFFFF"/>
      </a:lt1>
      <a:dk2>
        <a:srgbClr val="85746D"/>
      </a:dk2>
      <a:lt2>
        <a:srgbClr val="62C3D6"/>
      </a:lt2>
      <a:accent1>
        <a:srgbClr val="62C36D"/>
      </a:accent1>
      <a:accent2>
        <a:srgbClr val="FFEB68"/>
      </a:accent2>
      <a:accent3>
        <a:srgbClr val="F4A023"/>
      </a:accent3>
      <a:accent4>
        <a:srgbClr val="EB6DAA"/>
      </a:accent4>
      <a:accent5>
        <a:srgbClr val="A07CB9"/>
      </a:accent5>
      <a:accent6>
        <a:srgbClr val="7B7B7B"/>
      </a:accent6>
      <a:hlink>
        <a:srgbClr val="62C3D6"/>
      </a:hlink>
      <a:folHlink>
        <a:srgbClr val="E528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T-Template-PowerPoint-v4.potx" id="{3159DFD4-B29C-41B5-B1A0-BCC5F9DAC5DD}" vid="{83E829BF-3AA7-45F9-883D-FE3354AF8EB0}"/>
    </a:ext>
  </a:extLst>
</a:theme>
</file>

<file path=ppt/theme/theme3.xml><?xml version="1.0" encoding="utf-8"?>
<a:theme xmlns:a="http://schemas.openxmlformats.org/drawingml/2006/main" name="3_Banque des Territoires">
  <a:themeElements>
    <a:clrScheme name="Banque des territoires OK">
      <a:dk1>
        <a:srgbClr val="E5281D"/>
      </a:dk1>
      <a:lt1>
        <a:srgbClr val="FFFFFF"/>
      </a:lt1>
      <a:dk2>
        <a:srgbClr val="85746D"/>
      </a:dk2>
      <a:lt2>
        <a:srgbClr val="62C3D6"/>
      </a:lt2>
      <a:accent1>
        <a:srgbClr val="62C36D"/>
      </a:accent1>
      <a:accent2>
        <a:srgbClr val="FFEB68"/>
      </a:accent2>
      <a:accent3>
        <a:srgbClr val="F4A023"/>
      </a:accent3>
      <a:accent4>
        <a:srgbClr val="EB6DAA"/>
      </a:accent4>
      <a:accent5>
        <a:srgbClr val="A07CB9"/>
      </a:accent5>
      <a:accent6>
        <a:srgbClr val="7B7B7B"/>
      </a:accent6>
      <a:hlink>
        <a:srgbClr val="62C3D6"/>
      </a:hlink>
      <a:folHlink>
        <a:srgbClr val="E528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dT-Template-PowerPoint-v4.potx" id="{3159DFD4-B29C-41B5-B1A0-BCC5F9DAC5DD}" vid="{83E829BF-3AA7-45F9-883D-FE3354AF8EB0}"/>
    </a:ext>
  </a:extLst>
</a:theme>
</file>

<file path=ppt/theme/theme4.xml><?xml version="1.0" encoding="utf-8"?>
<a:theme xmlns:a="http://schemas.openxmlformats.org/drawingml/2006/main" name="Banque des Territoires">
  <a:themeElements>
    <a:clrScheme name="Banque des Territoires">
      <a:dk1>
        <a:srgbClr val="E20613"/>
      </a:dk1>
      <a:lt1>
        <a:sysClr val="window" lastClr="FFFFFF"/>
      </a:lt1>
      <a:dk2>
        <a:srgbClr val="82746C"/>
      </a:dk2>
      <a:lt2>
        <a:srgbClr val="000000"/>
      </a:lt2>
      <a:accent1>
        <a:srgbClr val="61C1D7"/>
      </a:accent1>
      <a:accent2>
        <a:srgbClr val="9B7EB6"/>
      </a:accent2>
      <a:accent3>
        <a:srgbClr val="ACCA53"/>
      </a:accent3>
      <a:accent4>
        <a:srgbClr val="FFDE53"/>
      </a:accent4>
      <a:accent5>
        <a:srgbClr val="E20613"/>
      </a:accent5>
      <a:accent6>
        <a:srgbClr val="82746C"/>
      </a:accent6>
      <a:hlink>
        <a:srgbClr val="E20613"/>
      </a:hlink>
      <a:folHlink>
        <a:srgbClr val="8274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spAutoFit/>
      </a:bodyPr>
      <a:lstStyle>
        <a:defPPr marL="179388" indent="-179388" algn="l">
          <a:buFont typeface="Arial" panose="020B0604020202020204" pitchFamily="34" charset="0"/>
          <a:buChar char="•"/>
          <a:defRPr sz="1400" dirty="0" smtClean="0">
            <a:solidFill>
              <a:schemeClr val="bg2">
                <a:lumMod val="75000"/>
                <a:lumOff val="25000"/>
              </a:schemeClr>
            </a:solidFill>
          </a:defRPr>
        </a:defPPr>
      </a:lstStyle>
    </a:txDef>
  </a:objectDefaults>
  <a:extraClrSchemeLst/>
  <a:extLst>
    <a:ext uri="{05A4C25C-085E-4340-85A3-A5531E510DB2}">
      <thm15:themeFamily xmlns:thm15="http://schemas.microsoft.com/office/thememl/2012/main" name="BdT-Template-PowerPoint-v4.potx" id="{3159DFD4-B29C-41B5-B1A0-BCC5F9DAC5DD}" vid="{83E829BF-3AA7-45F9-883D-FE3354AF8EB0}"/>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55484</TotalTime>
  <Words>6209</Words>
  <Application>Microsoft Office PowerPoint</Application>
  <PresentationFormat>Grand écran</PresentationFormat>
  <Paragraphs>649</Paragraphs>
  <Slides>43</Slides>
  <Notes>43</Notes>
  <HiddenSlides>0</HiddenSlides>
  <MMClips>0</MMClips>
  <ScaleCrop>false</ScaleCrop>
  <HeadingPairs>
    <vt:vector size="8" baseType="variant">
      <vt:variant>
        <vt:lpstr>Polices utilisées</vt:lpstr>
      </vt:variant>
      <vt:variant>
        <vt:i4>9</vt:i4>
      </vt:variant>
      <vt:variant>
        <vt:lpstr>Thème</vt:lpstr>
      </vt:variant>
      <vt:variant>
        <vt:i4>4</vt:i4>
      </vt:variant>
      <vt:variant>
        <vt:lpstr>Serveurs OLE incorporés</vt:lpstr>
      </vt:variant>
      <vt:variant>
        <vt:i4>1</vt:i4>
      </vt:variant>
      <vt:variant>
        <vt:lpstr>Titres des diapositives</vt:lpstr>
      </vt:variant>
      <vt:variant>
        <vt:i4>43</vt:i4>
      </vt:variant>
    </vt:vector>
  </HeadingPairs>
  <TitlesOfParts>
    <vt:vector size="57" baseType="lpstr">
      <vt:lpstr>Arial</vt:lpstr>
      <vt:lpstr>Arial Black</vt:lpstr>
      <vt:lpstr>Calibri</vt:lpstr>
      <vt:lpstr>HelveticaNeue-CondensedBold</vt:lpstr>
      <vt:lpstr>HelveticaNeueLTPro-Md</vt:lpstr>
      <vt:lpstr>Montserrat</vt:lpstr>
      <vt:lpstr>Times New Roman</vt:lpstr>
      <vt:lpstr>Verdana</vt:lpstr>
      <vt:lpstr>Wingdings</vt:lpstr>
      <vt:lpstr>Thème Office</vt:lpstr>
      <vt:lpstr>1_Banque des Territoires</vt:lpstr>
      <vt:lpstr>3_Banque des Territoires</vt:lpstr>
      <vt:lpstr>Banque des Territoires</vt:lpstr>
      <vt:lpstr>Diapositive think-cell</vt:lpstr>
      <vt:lpstr>Programme d’accompagnement régional en faveur de la prévention des déchets ménagers  RETOUR SUR UNE ANNÉE DE RENCONTRES</vt:lpstr>
      <vt:lpstr>Bienvenue</vt:lpstr>
      <vt:lpstr>Madame Aurore COLSON  Conseillère Régionale Déléguée  à l’Economie Circulaire</vt:lpstr>
      <vt:lpstr>La prévention des déchets ménagers et assimilés, une priorité du Volet Déchets du SRADDET    La Région souhaite poursuivre   l’accompagnement des collectivités en    faveur de la prévention des DMA  </vt:lpstr>
      <vt:lpstr>Remerciements</vt:lpstr>
      <vt:lpstr>Programme d’accompagnement régional en faveur de la prévention des déchets ménagers  Jean-Michel FOUQUET Agence Hauts-de-France 2020 - 2040</vt:lpstr>
      <vt:lpstr>Un programme d’accompagnement qui a été défini en fonction de vos attentes et de vos besoins </vt:lpstr>
      <vt:lpstr>Un programme d’accompagnement construit autour 12 ateliers thématiques  </vt:lpstr>
      <vt:lpstr>4 ateliers thématiques PLPDMA</vt:lpstr>
      <vt:lpstr>4 Ateliers Tarification Incitative</vt:lpstr>
      <vt:lpstr>4 ateliers tri des biodéchets</vt:lpstr>
      <vt:lpstr>4 visites techniques </vt:lpstr>
      <vt:lpstr>Avec la plateforme Géo2france  comme outil de liaison</vt:lpstr>
      <vt:lpstr> Retour sur le questionnaire en ligne</vt:lpstr>
      <vt:lpstr>Poursuite de l’animation prévention des DMA </vt:lpstr>
      <vt:lpstr>Animation en faveur de la prévention des déchets ménagers</vt:lpstr>
      <vt:lpstr>QUESTIONS/RÉPONSES </vt:lpstr>
      <vt:lpstr>Présentation PowerPoint</vt:lpstr>
      <vt:lpstr>Présentation PowerPoint</vt:lpstr>
      <vt:lpstr>Atelier 1 : L’élaboration du PLPDMA</vt:lpstr>
      <vt:lpstr>Atelier 2 : Le PLPDMA et l’économie circulaire</vt:lpstr>
      <vt:lpstr>Atelier 3 : Le PLPDMA, clés d’optimisation et de suivi</vt:lpstr>
      <vt:lpstr>Atelier 4 : Le PLPDMA et les autres démarches territoriales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QUESTIONS/RÉPONSES </vt:lpstr>
      <vt:lpstr>Présentation PowerPoint</vt:lpstr>
      <vt:lpstr>Banque des Territoires  Valorisation d’énergies  Visioconférence animation régionale prévention des DMA 11/4/2023</vt:lpstr>
      <vt:lpstr>Le Groupe Caisse des Dépôts</vt:lpstr>
      <vt:lpstr>Un plan TEE ambitieux</vt:lpstr>
      <vt:lpstr>Présentation PowerPoint</vt:lpstr>
      <vt:lpstr>Présentation PowerPoint</vt:lpstr>
      <vt:lpstr>Présentation PowerPoint</vt:lpstr>
      <vt:lpstr>QUESTIONS/RÉPONSES </vt:lpstr>
      <vt:lpstr>Présentation PowerPoint</vt:lpstr>
    </vt:vector>
  </TitlesOfParts>
  <Company>Conseil NPdCP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ALAVOINE Sébastien</dc:creator>
  <cp:lastModifiedBy>FOUQUET Jean-Michel</cp:lastModifiedBy>
  <cp:revision>1203</cp:revision>
  <cp:lastPrinted>2023-04-10T21:26:59Z</cp:lastPrinted>
  <dcterms:created xsi:type="dcterms:W3CDTF">2018-02-21T08:33:24Z</dcterms:created>
  <dcterms:modified xsi:type="dcterms:W3CDTF">2023-04-11T06:46:03Z</dcterms:modified>
</cp:coreProperties>
</file>